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64" r:id="rId2"/>
    <p:sldId id="379" r:id="rId3"/>
    <p:sldId id="415" r:id="rId4"/>
    <p:sldId id="414" r:id="rId5"/>
    <p:sldId id="402" r:id="rId6"/>
    <p:sldId id="407" r:id="rId7"/>
    <p:sldId id="413" r:id="rId8"/>
    <p:sldId id="417" r:id="rId9"/>
    <p:sldId id="416" r:id="rId10"/>
    <p:sldId id="433" r:id="rId11"/>
    <p:sldId id="440" r:id="rId12"/>
    <p:sldId id="420" r:id="rId13"/>
    <p:sldId id="418" r:id="rId14"/>
    <p:sldId id="419" r:id="rId15"/>
    <p:sldId id="421" r:id="rId16"/>
    <p:sldId id="422" r:id="rId17"/>
    <p:sldId id="423" r:id="rId18"/>
    <p:sldId id="424" r:id="rId19"/>
    <p:sldId id="434" r:id="rId20"/>
    <p:sldId id="435" r:id="rId21"/>
    <p:sldId id="427" r:id="rId22"/>
    <p:sldId id="439" r:id="rId23"/>
    <p:sldId id="428" r:id="rId24"/>
    <p:sldId id="429" r:id="rId25"/>
    <p:sldId id="436" r:id="rId26"/>
    <p:sldId id="437" r:id="rId27"/>
    <p:sldId id="438" r:id="rId28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86409" autoAdjust="0"/>
  </p:normalViewPr>
  <p:slideViewPr>
    <p:cSldViewPr>
      <p:cViewPr varScale="1">
        <p:scale>
          <a:sx n="105" d="100"/>
          <a:sy n="105" d="100"/>
        </p:scale>
        <p:origin x="440" y="18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CE53AA-4378-484F-91D6-83AAFEC56B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2" charset="0"/>
        <a:ea typeface="ＭＳ Ｐゴシック" pitchFamily="32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2" charset="0"/>
        <a:ea typeface="ＭＳ Ｐゴシック" pitchFamily="32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2" charset="0"/>
        <a:ea typeface="ＭＳ Ｐゴシック" pitchFamily="32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32" charset="0"/>
        <a:ea typeface="ＭＳ Ｐゴシック" pitchFamily="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FB1F489-33D4-7942-A839-CD86635CB9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85DEB61-8D14-3F4A-A933-6ED50064B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1C29C8A-F555-094A-A9AD-F6F5DA532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79D30E7-8A8E-BE49-B427-09CA0250F6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04301E4-194E-5F4C-9DB8-CAB1A20E50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BC0C350-66A7-EC4E-BF06-466CB2EEC9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D394B48-0253-9541-BE45-AFF738CBD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AA3D127-2926-B347-AEFF-6E3B79384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E2A3522-A2B1-5D47-AC84-A1583439F7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4EBE97-0DE5-F042-B64C-FE13042AE1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53D42AE-8BDE-6741-A266-6ECEEE54DC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7EC766D-8723-8A4E-B8E5-6B71B2686EF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3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2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2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2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304800" y="317500"/>
            <a:ext cx="8077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4000" b="1" u="sng" dirty="0"/>
              <a:t>Capacitance</a:t>
            </a:r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b="1" u="sng" dirty="0"/>
              <a:t>Contents:</a:t>
            </a:r>
            <a:endParaRPr lang="en-US" sz="2400" dirty="0"/>
          </a:p>
          <a:p>
            <a:pPr lvl="1">
              <a:buFontTx/>
              <a:buChar char="•"/>
            </a:pPr>
            <a:r>
              <a:rPr lang="en-US" sz="2400" dirty="0"/>
              <a:t>Capacitance</a:t>
            </a:r>
          </a:p>
          <a:p>
            <a:pPr lvl="1">
              <a:buFontTx/>
              <a:buChar char="•"/>
            </a:pPr>
            <a:r>
              <a:rPr lang="en-US" sz="2400" dirty="0"/>
              <a:t>Parallel plate capacitors and dielectrics</a:t>
            </a:r>
          </a:p>
          <a:p>
            <a:pPr lvl="1">
              <a:buFontTx/>
              <a:buChar char="•"/>
            </a:pPr>
            <a:r>
              <a:rPr lang="en-US" sz="2400" dirty="0"/>
              <a:t>Energy</a:t>
            </a:r>
          </a:p>
          <a:p>
            <a:pPr lvl="1">
              <a:buFontTx/>
              <a:buChar char="•"/>
            </a:pPr>
            <a:r>
              <a:rPr lang="en-US" sz="2400" dirty="0"/>
              <a:t>RC discharge</a:t>
            </a: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0" y="1295136"/>
            <a:ext cx="914400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1" y="1270000"/>
            <a:ext cx="37433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312" y="1460501"/>
            <a:ext cx="8142314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ariable capaci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86250" cy="3929063"/>
          </a:xfrm>
          <a:prstGeom prst="rect">
            <a:avLst/>
          </a:prstGeom>
          <a:noFill/>
        </p:spPr>
      </p:pic>
      <p:pic>
        <p:nvPicPr>
          <p:cNvPr id="1028" name="Picture 4" descr="Image result for variable capaci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1" y="2984500"/>
            <a:ext cx="3381375" cy="20161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1" y="444500"/>
            <a:ext cx="3151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variable Capacitor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4572001"/>
            <a:ext cx="472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that they change the overlap area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3.00 mm air gap capacitor has plates that measure 21.6 cm x 27.9 cm. (8.5”x11”) What is its capacitance?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372100"/>
            <a:ext cx="707245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178 pF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67550" y="2540000"/>
            <a:ext cx="20764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0" y="952501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ε = K</a:t>
            </a:r>
            <a:r>
              <a:rPr lang="el-GR" dirty="0"/>
              <a:t>ε</a:t>
            </a:r>
            <a:r>
              <a:rPr lang="en-US" baseline="-25000" dirty="0"/>
              <a:t>o</a:t>
            </a:r>
          </a:p>
          <a:p>
            <a:r>
              <a:rPr lang="en-US" dirty="0" err="1"/>
              <a:t>ε</a:t>
            </a:r>
            <a:r>
              <a:rPr lang="en-US" baseline="-25000" dirty="0" err="1"/>
              <a:t>o</a:t>
            </a:r>
            <a:r>
              <a:rPr lang="en-US" dirty="0"/>
              <a:t> = 8.85x10</a:t>
            </a:r>
            <a:r>
              <a:rPr lang="en-US" baseline="30000" dirty="0"/>
              <a:t>-12</a:t>
            </a:r>
            <a:r>
              <a:rPr lang="en-US" dirty="0"/>
              <a:t> C</a:t>
            </a:r>
            <a:r>
              <a:rPr lang="en-US" baseline="30000" dirty="0"/>
              <a:t>2</a:t>
            </a:r>
            <a:r>
              <a:rPr lang="en-US" dirty="0"/>
              <a:t>N</a:t>
            </a:r>
            <a:r>
              <a:rPr lang="en-US" baseline="30000" dirty="0"/>
              <a:t>-1</a:t>
            </a:r>
            <a:r>
              <a:rPr lang="en-US" dirty="0"/>
              <a:t>m</a:t>
            </a:r>
            <a:r>
              <a:rPr lang="en-US" baseline="30000" dirty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2823750" y="889000"/>
            <a:ext cx="3499676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Capacitance</a:t>
            </a:r>
          </a:p>
          <a:p>
            <a:pPr algn="ctr"/>
            <a:r>
              <a:rPr lang="en-US" sz="4800" dirty="0"/>
              <a:t>1-3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3429000"/>
            <a:ext cx="20764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47 µF electrolytic capacitor uses aluminum oxide as its dielectric (K = 9.1)  If it has a plate area  of 0.50 cm x 12.00 cm, what must be the thickness of the dielectric?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0" y="5372100"/>
            <a:ext cx="702436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1.0 nm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31115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222500"/>
            <a:ext cx="20764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581400" y="1270001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ε = K</a:t>
            </a:r>
            <a:r>
              <a:rPr lang="el-GR" dirty="0"/>
              <a:t>ε</a:t>
            </a:r>
            <a:r>
              <a:rPr lang="en-US" baseline="-25000" dirty="0"/>
              <a:t>o</a:t>
            </a:r>
          </a:p>
          <a:p>
            <a:r>
              <a:rPr lang="en-US" dirty="0" err="1"/>
              <a:t>ε</a:t>
            </a:r>
            <a:r>
              <a:rPr lang="en-US" baseline="-25000" dirty="0" err="1"/>
              <a:t>o</a:t>
            </a:r>
            <a:r>
              <a:rPr lang="en-US" dirty="0"/>
              <a:t> = 8.85x10</a:t>
            </a:r>
            <a:r>
              <a:rPr lang="en-US" baseline="30000" dirty="0"/>
              <a:t>-12</a:t>
            </a:r>
            <a:r>
              <a:rPr lang="en-US" dirty="0"/>
              <a:t> C</a:t>
            </a:r>
            <a:r>
              <a:rPr lang="en-US" baseline="30000" dirty="0"/>
              <a:t>2</a:t>
            </a:r>
            <a:r>
              <a:rPr lang="en-US" dirty="0"/>
              <a:t>N</a:t>
            </a:r>
            <a:r>
              <a:rPr lang="en-US" baseline="30000" dirty="0"/>
              <a:t>-1</a:t>
            </a:r>
            <a:r>
              <a:rPr lang="en-US" dirty="0"/>
              <a:t>m</a:t>
            </a:r>
            <a:r>
              <a:rPr lang="en-US" baseline="30000" dirty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5562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You are designing a 1400 pF capacitor that must be able to have a peak voltage of 150 V.  If you use neoprene as the dielectric, </a:t>
            </a:r>
          </a:p>
          <a:p>
            <a:r>
              <a:rPr lang="en-US" b="1" dirty="0">
                <a:sym typeface="Symbol" pitchFamily="32" charset="2"/>
              </a:rPr>
              <a:t>A. What is the minimum gap you can use?</a:t>
            </a:r>
          </a:p>
          <a:p>
            <a:r>
              <a:rPr lang="en-US" b="1" dirty="0">
                <a:sym typeface="Symbol" pitchFamily="32" charset="2"/>
              </a:rPr>
              <a:t>B. What plate area must you have? 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0" y="5372100"/>
            <a:ext cx="346280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1.25x10</a:t>
            </a:r>
            <a:r>
              <a:rPr lang="en-US" sz="1400" b="1" baseline="30000" dirty="0"/>
              <a:t>-5</a:t>
            </a:r>
            <a:r>
              <a:rPr lang="en-US" sz="1400" b="1" dirty="0"/>
              <a:t> m, 2.94x10</a:t>
            </a:r>
            <a:r>
              <a:rPr lang="en-US" sz="1400" b="1" baseline="30000" dirty="0"/>
              <a:t>-4</a:t>
            </a:r>
            <a:r>
              <a:rPr lang="en-US" sz="1400" b="1" dirty="0"/>
              <a:t> m</a:t>
            </a:r>
            <a:r>
              <a:rPr lang="en-US" sz="1400" b="1" baseline="30000" dirty="0"/>
              <a:t>2</a:t>
            </a:r>
            <a:r>
              <a:rPr lang="en-US" sz="1400" b="1" dirty="0"/>
              <a:t> (1.7 cm on a side)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0" y="3683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977177"/>
            <a:ext cx="1295400" cy="7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0972" y="0"/>
            <a:ext cx="3633028" cy="565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1151483"/>
            <a:ext cx="2686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3429000" y="317500"/>
            <a:ext cx="4724400" cy="2618720"/>
            <a:chOff x="1600200" y="2133600"/>
            <a:chExt cx="4724400" cy="3142464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209800" y="2133600"/>
              <a:ext cx="0" cy="24384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>
              <a:off x="2209800" y="4572000"/>
              <a:ext cx="4114800" cy="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TextBox 13"/>
            <p:cNvSpPr txBox="1"/>
            <p:nvPr/>
          </p:nvSpPr>
          <p:spPr>
            <a:xfrm>
              <a:off x="1600200" y="2895600"/>
              <a:ext cx="44435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62400" y="4648200"/>
              <a:ext cx="364202" cy="6278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q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 flipV="1">
              <a:off x="2209800" y="2438400"/>
              <a:ext cx="3886200" cy="2133600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374155" y="2103983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derive 1/2bh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" y="2794000"/>
            <a:ext cx="3657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4500 µF capacitor is charged to 6.0 V.  What energy does it store? </a:t>
            </a:r>
          </a:p>
          <a:p>
            <a:r>
              <a:rPr lang="en-US" sz="1800" dirty="0"/>
              <a:t>(0.081 J) – general where is the energy?  Energy density = 1/2</a:t>
            </a:r>
            <a:r>
              <a:rPr lang="el-GR" sz="1800" dirty="0"/>
              <a:t>ε</a:t>
            </a:r>
            <a:r>
              <a:rPr lang="en-US" sz="1800" dirty="0"/>
              <a:t>E</a:t>
            </a:r>
            <a:r>
              <a:rPr lang="en-US" sz="1800" baseline="30000" dirty="0"/>
              <a:t>2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96056" y="92214"/>
            <a:ext cx="1656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Energy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1473158" y="889000"/>
            <a:ext cx="6200864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Capacitance and energy</a:t>
            </a:r>
          </a:p>
          <a:p>
            <a:pPr algn="ctr"/>
            <a:r>
              <a:rPr lang="en-US" sz="4800" dirty="0"/>
              <a:t>1-3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556000"/>
            <a:ext cx="2686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camera flash requires a stored energy of 1.80 J.  To what voltage must it charge a 4700 µF capacitor? 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372100"/>
            <a:ext cx="535659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28 V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686300"/>
            <a:ext cx="2686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What sized capacitor do you need to store 15 J of energy at a voltage of 12 V?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372100"/>
            <a:ext cx="652743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0.21 F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4762500"/>
            <a:ext cx="268605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/>
          <p:cNvSpPr txBox="1">
            <a:spLocks noChangeArrowheads="1"/>
          </p:cNvSpPr>
          <p:nvPr/>
        </p:nvSpPr>
        <p:spPr bwMode="auto">
          <a:xfrm>
            <a:off x="304800" y="1"/>
            <a:ext cx="3276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000" b="1" u="sng" dirty="0"/>
              <a:t>Capacitance</a:t>
            </a:r>
            <a:endParaRPr lang="en-US" sz="800" dirty="0"/>
          </a:p>
        </p:txBody>
      </p:sp>
      <p:sp>
        <p:nvSpPr>
          <p:cNvPr id="132147" name="Text Box 51"/>
          <p:cNvSpPr txBox="1">
            <a:spLocks noChangeArrowheads="1"/>
          </p:cNvSpPr>
          <p:nvPr/>
        </p:nvSpPr>
        <p:spPr bwMode="auto">
          <a:xfrm>
            <a:off x="685801" y="508000"/>
            <a:ext cx="5841599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 = capacitance  (Farads)</a:t>
            </a:r>
          </a:p>
          <a:p>
            <a:pPr lvl="1"/>
            <a:r>
              <a:rPr lang="en-US" dirty="0"/>
              <a:t>q = Charge on the capacitor (C)</a:t>
            </a:r>
          </a:p>
          <a:p>
            <a:pPr lvl="1"/>
            <a:r>
              <a:rPr lang="en-US" dirty="0"/>
              <a:t>V = voltage across the capacitor (V)</a:t>
            </a:r>
            <a:endParaRPr lang="en-US" sz="3200" dirty="0"/>
          </a:p>
        </p:txBody>
      </p:sp>
      <p:sp>
        <p:nvSpPr>
          <p:cNvPr id="132149" name="Line 53"/>
          <p:cNvSpPr>
            <a:spLocks noChangeShapeType="1"/>
          </p:cNvSpPr>
          <p:nvPr/>
        </p:nvSpPr>
        <p:spPr bwMode="auto">
          <a:xfrm>
            <a:off x="1828800" y="368247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50" name="Line 54"/>
          <p:cNvSpPr>
            <a:spLocks noChangeShapeType="1"/>
          </p:cNvSpPr>
          <p:nvPr/>
        </p:nvSpPr>
        <p:spPr bwMode="auto">
          <a:xfrm>
            <a:off x="1828800" y="4126970"/>
            <a:ext cx="541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51" name="Line 55"/>
          <p:cNvSpPr>
            <a:spLocks noChangeShapeType="1"/>
          </p:cNvSpPr>
          <p:nvPr/>
        </p:nvSpPr>
        <p:spPr bwMode="auto">
          <a:xfrm flipV="1">
            <a:off x="4495800" y="3378200"/>
            <a:ext cx="0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52" name="Line 56"/>
          <p:cNvSpPr>
            <a:spLocks noChangeShapeType="1"/>
          </p:cNvSpPr>
          <p:nvPr/>
        </p:nvSpPr>
        <p:spPr bwMode="auto">
          <a:xfrm>
            <a:off x="1981200" y="4126970"/>
            <a:ext cx="525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53" name="Line 57"/>
          <p:cNvSpPr>
            <a:spLocks noChangeShapeType="1"/>
          </p:cNvSpPr>
          <p:nvPr/>
        </p:nvSpPr>
        <p:spPr bwMode="auto">
          <a:xfrm flipV="1">
            <a:off x="4495800" y="4096220"/>
            <a:ext cx="0" cy="317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1676400" y="3620324"/>
            <a:ext cx="572464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+ + + + + + + + + + + + + + + + + + + + + + + + + + + + + + + + + + + + + +  + + + + + + </a:t>
            </a:r>
          </a:p>
          <a:p>
            <a:endParaRPr lang="en-US" sz="1200" dirty="0"/>
          </a:p>
        </p:txBody>
      </p: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1676400" y="3892490"/>
            <a:ext cx="5788764" cy="46166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/>
              <a:t>-  - - - - - - - - - - - - - - - - - - - - - - - - - - - - - - - - - - - - - - - - - - - - - - - - - - - - - - - - - - - - - </a:t>
            </a:r>
          </a:p>
          <a:p>
            <a:endParaRPr lang="en-US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017587"/>
            <a:ext cx="3743325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732367"/>
            <a:ext cx="12192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What is the potential energy of 0.12 µC stored on an air gap capacitor with a plate area of 25 cm x 25 cm, and a plate separation of 1.0 mm? (Find C, then V, then E)</a:t>
            </a:r>
          </a:p>
          <a:p>
            <a:endParaRPr lang="en-US" b="1" dirty="0">
              <a:sym typeface="Symbol" pitchFamily="32" charset="2"/>
            </a:endParaRPr>
          </a:p>
          <a:p>
            <a:r>
              <a:rPr lang="en-US" b="1" dirty="0">
                <a:sym typeface="Symbol" pitchFamily="32" charset="2"/>
              </a:rPr>
              <a:t>What happens to the potential energy if the plates are moved so they are 3.0 mm apart?  (Same charge)</a:t>
            </a: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372100"/>
            <a:ext cx="1729961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1.3x10</a:t>
            </a:r>
            <a:r>
              <a:rPr lang="en-US" sz="1400" b="1" baseline="30000" dirty="0"/>
              <a:t>-5</a:t>
            </a:r>
            <a:r>
              <a:rPr lang="en-US" sz="1400" b="1" dirty="0"/>
              <a:t> J, 3.9x10</a:t>
            </a:r>
            <a:r>
              <a:rPr lang="en-US" sz="1400" b="1" baseline="30000" dirty="0"/>
              <a:t>-5</a:t>
            </a:r>
            <a:r>
              <a:rPr lang="en-US" sz="1400" b="1" dirty="0"/>
              <a:t> J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2511872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066490"/>
            <a:ext cx="1828800" cy="64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8600" y="4977177"/>
            <a:ext cx="1295400" cy="73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037667"/>
            <a:ext cx="12192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3810000" y="2413001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ε = K</a:t>
            </a:r>
            <a:r>
              <a:rPr lang="el-GR" dirty="0"/>
              <a:t>ε</a:t>
            </a:r>
            <a:r>
              <a:rPr lang="en-US" baseline="-25000" dirty="0"/>
              <a:t>o</a:t>
            </a:r>
          </a:p>
          <a:p>
            <a:r>
              <a:rPr lang="en-US" dirty="0" err="1"/>
              <a:t>ε</a:t>
            </a:r>
            <a:r>
              <a:rPr lang="en-US" baseline="-25000" dirty="0" err="1"/>
              <a:t>o</a:t>
            </a:r>
            <a:r>
              <a:rPr lang="en-US" dirty="0"/>
              <a:t> = 8.85x10</a:t>
            </a:r>
            <a:r>
              <a:rPr lang="en-US" baseline="30000" dirty="0"/>
              <a:t>-12</a:t>
            </a:r>
            <a:r>
              <a:rPr lang="en-US" dirty="0"/>
              <a:t> C</a:t>
            </a:r>
            <a:r>
              <a:rPr lang="en-US" baseline="30000" dirty="0"/>
              <a:t>2</a:t>
            </a:r>
            <a:r>
              <a:rPr lang="en-US" dirty="0"/>
              <a:t>N</a:t>
            </a:r>
            <a:r>
              <a:rPr lang="en-US" baseline="30000" dirty="0"/>
              <a:t>-1</a:t>
            </a:r>
            <a:r>
              <a:rPr lang="en-US" dirty="0"/>
              <a:t>m</a:t>
            </a:r>
            <a:r>
              <a:rPr lang="en-US" baseline="30000" dirty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" y="0"/>
            <a:ext cx="2256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Discharge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0500"/>
            <a:ext cx="5562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1590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095500"/>
            <a:ext cx="2457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048000"/>
            <a:ext cx="24765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318000"/>
            <a:ext cx="22574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267200" y="2857500"/>
            <a:ext cx="3996607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 = electrical potential (V)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o</a:t>
            </a:r>
            <a:r>
              <a:rPr lang="en-US" sz="2400" dirty="0"/>
              <a:t> = initial (etc)</a:t>
            </a:r>
          </a:p>
          <a:p>
            <a:r>
              <a:rPr lang="en-US" sz="2400" dirty="0"/>
              <a:t>q = charge (C)</a:t>
            </a:r>
          </a:p>
          <a:p>
            <a:r>
              <a:rPr lang="en-US" sz="2400" dirty="0"/>
              <a:t>I = current  (Amperes A (C/s))</a:t>
            </a:r>
          </a:p>
          <a:p>
            <a:r>
              <a:rPr lang="en-US" sz="2400" dirty="0"/>
              <a:t>t = time (s)</a:t>
            </a:r>
          </a:p>
          <a:p>
            <a:r>
              <a:rPr lang="en-US" sz="2400" dirty="0"/>
              <a:t>R = resistance (ohms </a:t>
            </a:r>
            <a:r>
              <a:rPr lang="el-GR" sz="2400" dirty="0"/>
              <a:t>Ω</a:t>
            </a:r>
            <a:r>
              <a:rPr lang="en-US" sz="2400" dirty="0"/>
              <a:t> (V/A))</a:t>
            </a:r>
          </a:p>
          <a:p>
            <a:r>
              <a:rPr lang="en-US" sz="2400" dirty="0"/>
              <a:t>C = capacitance (F)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91201" y="2413000"/>
            <a:ext cx="2399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 is in V/A, C is in C/V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8400" y="1905000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demo - RC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63500"/>
            <a:ext cx="1371600" cy="3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828800" cy="53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" y="5715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47.0 </a:t>
            </a:r>
            <a:r>
              <a:rPr lang="el-GR" dirty="0"/>
              <a:t>μ</a:t>
            </a:r>
            <a:r>
              <a:rPr lang="en-US" dirty="0"/>
              <a:t>F capacitor is charged to 12.0 V initially, and discharged through a 100. k</a:t>
            </a:r>
            <a:r>
              <a:rPr lang="el-GR" dirty="0"/>
              <a:t>Ω</a:t>
            </a:r>
            <a:r>
              <a:rPr lang="en-US" dirty="0"/>
              <a:t> resistor.  </a:t>
            </a:r>
          </a:p>
          <a:p>
            <a:r>
              <a:rPr lang="en-US" dirty="0"/>
              <a:t>What is its voltage at 13.0 s into the discharge?  </a:t>
            </a:r>
            <a:r>
              <a:rPr lang="en-US" sz="1800" dirty="0"/>
              <a:t>(0.755 V)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At what time does it reach 6.0 V? </a:t>
            </a:r>
            <a:r>
              <a:rPr lang="en-US" sz="1800" dirty="0"/>
              <a:t>(3.26 s)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2823751" y="889000"/>
            <a:ext cx="3499676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RC decay</a:t>
            </a:r>
          </a:p>
          <a:p>
            <a:pPr algn="ctr"/>
            <a:r>
              <a:rPr lang="en-US" sz="4800" dirty="0"/>
              <a:t>1-4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100. µF capacitor is attached in parallel with a 1.00 M</a:t>
            </a:r>
            <a:r>
              <a:rPr lang="el-GR" b="1" dirty="0"/>
              <a:t>Ω</a:t>
            </a:r>
            <a:r>
              <a:rPr lang="en-US" b="1" dirty="0"/>
              <a:t> resistor.  If it is initially charged to 5.00 V, what is the voltage 35.0 seconds after it starts to discharge?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0" y="5464970"/>
            <a:ext cx="670312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3.52 V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333625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66938"/>
            <a:ext cx="2457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4.7 µF capacitor is attached to a 2.2 M</a:t>
            </a:r>
            <a:r>
              <a:rPr lang="el-GR" b="1" dirty="0"/>
              <a:t>Ω</a:t>
            </a:r>
            <a:r>
              <a:rPr lang="en-US" b="1" dirty="0"/>
              <a:t> resistor in parallel.  After 78 seconds of discharge there is 0.023 µC of charge  on the capacitor.  What was the original charge?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464970"/>
            <a:ext cx="643125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43 µC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0125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032000"/>
            <a:ext cx="2476500" cy="99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discharging parallel RC circuit starts at 12.00 V, and after 312 s has reached 4.00 V.  A. What is the time constant?  B. What is the resistance if the capacitor has a value of 22.0 µF?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0" y="5464970"/>
            <a:ext cx="1332416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284 s, 12.9 M</a:t>
            </a:r>
            <a:r>
              <a:rPr lang="el-GR" sz="1400" b="1" dirty="0"/>
              <a:t>Ω</a:t>
            </a:r>
            <a:endParaRPr lang="en-US" sz="1400" b="1" dirty="0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270125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166938"/>
            <a:ext cx="2457450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b="1" dirty="0"/>
              <a:t>A discharging parallel RC circuit has an initial discharge current of 195 </a:t>
            </a:r>
            <a:r>
              <a:rPr lang="en-US" b="1" dirty="0" err="1"/>
              <a:t>mA</a:t>
            </a:r>
            <a:r>
              <a:rPr lang="en-US" b="1" dirty="0"/>
              <a:t>, and is at a current of 162 </a:t>
            </a:r>
            <a:r>
              <a:rPr lang="en-US" b="1" dirty="0" err="1"/>
              <a:t>mA</a:t>
            </a:r>
            <a:r>
              <a:rPr lang="en-US" b="1" dirty="0"/>
              <a:t> at a time of 35.0 seconds into its discharge.  What will be the current at 72.0 s? </a:t>
            </a:r>
            <a:endParaRPr lang="en-US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1" y="5464970"/>
            <a:ext cx="777777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133 </a:t>
            </a:r>
            <a:r>
              <a:rPr lang="en-US" sz="1400" b="1" dirty="0" err="1"/>
              <a:t>mA</a:t>
            </a:r>
            <a:endParaRPr lang="en-US" sz="1400" b="1" dirty="0"/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5257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1" dirty="0"/>
              <a:t>solution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2349500"/>
            <a:ext cx="1866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2222500"/>
            <a:ext cx="2257425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age result for capacito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6" name="AutoShape 4" descr="Image result for capacitor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https://upload.wikimedia.org/wikipedia/commons/b/b9/Capacitors_(718959713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05800" cy="508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1" y="5278983"/>
            <a:ext cx="779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µF = MFD = 10</a:t>
            </a:r>
            <a:r>
              <a:rPr lang="en-US" baseline="30000" dirty="0"/>
              <a:t>-6</a:t>
            </a:r>
            <a:r>
              <a:rPr lang="en-US" dirty="0"/>
              <a:t> Farads, small ones are pF = 10</a:t>
            </a:r>
            <a:r>
              <a:rPr lang="en-US" baseline="30000" dirty="0"/>
              <a:t>-12</a:t>
            </a:r>
            <a:r>
              <a:rPr lang="en-US" dirty="0"/>
              <a:t> F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2"/>
          <p:cNvSpPr txBox="1">
            <a:spLocks noChangeArrowheads="1"/>
          </p:cNvSpPr>
          <p:nvPr/>
        </p:nvSpPr>
        <p:spPr bwMode="auto">
          <a:xfrm>
            <a:off x="457201" y="762001"/>
            <a:ext cx="8245475" cy="16004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/>
              <a:t>A CCD pixel has a capacitance of 1.7x10</a:t>
            </a:r>
            <a:r>
              <a:rPr lang="en-US" baseline="30000" dirty="0"/>
              <a:t>-12</a:t>
            </a:r>
            <a:r>
              <a:rPr lang="en-US" dirty="0"/>
              <a:t> F.  What is the voltage across it if it has been charged 6.0x10</a:t>
            </a:r>
            <a:r>
              <a:rPr lang="en-US" baseline="30000" dirty="0"/>
              <a:t>4</a:t>
            </a:r>
            <a:r>
              <a:rPr lang="en-US" dirty="0"/>
              <a:t> electron charges? (1 e = 1.602E-19)</a:t>
            </a:r>
          </a:p>
          <a:p>
            <a:r>
              <a:rPr lang="en-US" sz="1400" dirty="0"/>
              <a:t>V = q/C = (6.0E11*1.602E-19/1.7E-16) = 5.7 mV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22767"/>
            <a:ext cx="12192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2823750" y="889000"/>
            <a:ext cx="3499676" cy="230832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u="sng" dirty="0"/>
              <a:t>Whiteboards:</a:t>
            </a:r>
          </a:p>
          <a:p>
            <a:pPr algn="ctr"/>
            <a:r>
              <a:rPr lang="en-US" sz="4800" dirty="0"/>
              <a:t> Capacitance</a:t>
            </a:r>
          </a:p>
          <a:p>
            <a:pPr algn="ctr"/>
            <a:r>
              <a:rPr lang="en-US" sz="4800" dirty="0"/>
              <a:t>1-3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3111500"/>
            <a:ext cx="1219200" cy="677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2" name="Text Box 4"/>
          <p:cNvSpPr txBox="1">
            <a:spLocks noChangeArrowheads="1"/>
          </p:cNvSpPr>
          <p:nvPr/>
        </p:nvSpPr>
        <p:spPr bwMode="auto">
          <a:xfrm>
            <a:off x="304800" y="113771"/>
            <a:ext cx="8534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What is the charge on a 250 microfarad capacitor if it has been charged to 12 V?</a:t>
            </a:r>
            <a:endParaRPr lang="en-US" sz="3200" b="1" dirty="0">
              <a:sym typeface="Symbol" pitchFamily="32" charset="2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228600" y="5464969"/>
            <a:ext cx="853119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0.0030 C</a:t>
            </a:r>
          </a:p>
        </p:txBody>
      </p:sp>
      <p:sp>
        <p:nvSpPr>
          <p:cNvPr id="171015" name="Text Box 7"/>
          <p:cNvSpPr txBox="1">
            <a:spLocks noChangeArrowheads="1"/>
          </p:cNvSpPr>
          <p:nvPr/>
        </p:nvSpPr>
        <p:spPr bwMode="auto">
          <a:xfrm>
            <a:off x="228600" y="1778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q = CV = (250E-6 F)(12 V) = 3E-3 Coulombs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0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04800" y="113771"/>
            <a:ext cx="8153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What is the capacitance of a CCD pixel if it has 0.014 V across it when it has a charge of 2.13x10</a:t>
            </a:r>
            <a:r>
              <a:rPr lang="en-US" sz="3200" b="1" baseline="30000" dirty="0"/>
              <a:t>-15</a:t>
            </a:r>
            <a:r>
              <a:rPr lang="en-US" sz="3200" b="1" dirty="0"/>
              <a:t> C?</a:t>
            </a:r>
            <a:endParaRPr lang="en-US" sz="3200" b="1" dirty="0">
              <a:sym typeface="Symbol" pitchFamily="32" charset="2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28600" y="5372100"/>
            <a:ext cx="2016578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1.5x10</a:t>
            </a:r>
            <a:r>
              <a:rPr lang="en-US" sz="1400" b="1" baseline="30000" dirty="0"/>
              <a:t>-13</a:t>
            </a:r>
            <a:r>
              <a:rPr lang="en-US" sz="1400" b="1" dirty="0"/>
              <a:t> F   (or 0.15 pF)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28600" y="1778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C = q/V = (2.13E-15 C)/(.014 V) = 1.52x10</a:t>
            </a:r>
            <a:r>
              <a:rPr lang="en-US" b="1" baseline="30000"/>
              <a:t>-13</a:t>
            </a:r>
            <a:r>
              <a:rPr lang="en-US" b="1"/>
              <a:t> 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Text Box 3"/>
          <p:cNvSpPr txBox="1">
            <a:spLocks noChangeArrowheads="1"/>
          </p:cNvSpPr>
          <p:nvPr/>
        </p:nvSpPr>
        <p:spPr bwMode="auto">
          <a:xfrm>
            <a:off x="304800" y="113771"/>
            <a:ext cx="8153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A 45 µF capacitor has 1.2 µC of charge on it.  What is the voltage across it?</a:t>
            </a:r>
            <a:endParaRPr lang="en-US" sz="3200" b="1" dirty="0">
              <a:sym typeface="Symbol" pitchFamily="32" charset="2"/>
            </a:endParaRPr>
          </a:p>
        </p:txBody>
      </p:sp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228601" y="5372100"/>
            <a:ext cx="688009" cy="30777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b="1" dirty="0"/>
              <a:t>27 mV</a:t>
            </a:r>
          </a:p>
        </p:txBody>
      </p:sp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228600" y="17780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 dirty="0"/>
              <a:t>V = q/C = (2.13E-15 C)/(.014 V) = 0.02666….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3/35/Parallel_plate_capacitor.svg/2000px-Parallel_plate_capacitor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20483"/>
            <a:ext cx="2517775" cy="1678517"/>
          </a:xfrm>
          <a:prstGeom prst="rect">
            <a:avLst/>
          </a:prstGeom>
          <a:noFill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" y="74612"/>
            <a:ext cx="207645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3500"/>
            <a:ext cx="3613490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= plate area (m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d = plate separation (m)</a:t>
            </a:r>
          </a:p>
          <a:p>
            <a:r>
              <a:rPr lang="en-US" dirty="0"/>
              <a:t>ε = permittivity of </a:t>
            </a:r>
          </a:p>
          <a:p>
            <a:r>
              <a:rPr lang="en-US" dirty="0"/>
              <a:t>dielectric (C</a:t>
            </a:r>
            <a:r>
              <a:rPr lang="en-US" baseline="30000" dirty="0"/>
              <a:t>2</a:t>
            </a:r>
            <a:r>
              <a:rPr lang="en-US" dirty="0"/>
              <a:t>N</a:t>
            </a:r>
            <a:r>
              <a:rPr lang="en-US" baseline="30000" dirty="0"/>
              <a:t>-1</a:t>
            </a:r>
            <a:r>
              <a:rPr lang="en-US" dirty="0"/>
              <a:t>m</a:t>
            </a:r>
            <a:r>
              <a:rPr lang="en-US" baseline="30000" dirty="0"/>
              <a:t>-2</a:t>
            </a:r>
            <a:r>
              <a:rPr lang="en-US" dirty="0"/>
              <a:t>)</a:t>
            </a:r>
          </a:p>
          <a:p>
            <a:r>
              <a:rPr lang="en-US" dirty="0"/>
              <a:t>ε = K</a:t>
            </a:r>
            <a:r>
              <a:rPr lang="el-GR" dirty="0"/>
              <a:t>ε</a:t>
            </a:r>
            <a:r>
              <a:rPr lang="en-US" baseline="-25000" dirty="0"/>
              <a:t>o</a:t>
            </a:r>
          </a:p>
          <a:p>
            <a:r>
              <a:rPr lang="en-US" sz="1800" dirty="0"/>
              <a:t>(air ≈ </a:t>
            </a:r>
            <a:r>
              <a:rPr lang="en-US" sz="1800" dirty="0" err="1"/>
              <a:t>ε</a:t>
            </a:r>
            <a:r>
              <a:rPr lang="en-US" sz="1800" baseline="-25000" dirty="0" err="1"/>
              <a:t>o</a:t>
            </a:r>
            <a:r>
              <a:rPr lang="en-US" sz="1800" dirty="0"/>
              <a:t> = 8.85x10</a:t>
            </a:r>
            <a:r>
              <a:rPr lang="en-US" sz="1800" baseline="30000" dirty="0"/>
              <a:t>-12</a:t>
            </a:r>
            <a:r>
              <a:rPr lang="en-US" sz="1800" dirty="0"/>
              <a:t> C</a:t>
            </a:r>
            <a:r>
              <a:rPr lang="en-US" sz="1800" baseline="30000" dirty="0"/>
              <a:t>2</a:t>
            </a:r>
            <a:r>
              <a:rPr lang="en-US" sz="1800" dirty="0"/>
              <a:t>N</a:t>
            </a:r>
            <a:r>
              <a:rPr lang="en-US" sz="1800" baseline="30000" dirty="0"/>
              <a:t>-1</a:t>
            </a:r>
            <a:r>
              <a:rPr lang="en-US" sz="1800" dirty="0"/>
              <a:t>m</a:t>
            </a:r>
            <a:r>
              <a:rPr lang="en-US" sz="1800" baseline="30000" dirty="0"/>
              <a:t>-2</a:t>
            </a:r>
            <a:r>
              <a:rPr lang="en-US" sz="1800" dirty="0"/>
              <a:t>)</a:t>
            </a:r>
            <a:endParaRPr lang="en-US" sz="1800" baseline="30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7000" y="1524000"/>
            <a:ext cx="2667000" cy="415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918543" y="2545413"/>
            <a:ext cx="1771689" cy="253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0000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3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5805</TotalTime>
  <Words>993</Words>
  <Application>Microsoft Macintosh PowerPoint</Application>
  <PresentationFormat>On-screen Show (16:10)</PresentationFormat>
  <Paragraphs>111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ＭＳ Ｐゴシック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Tualatin High School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Murray</dc:creator>
  <cp:lastModifiedBy>Microsoft Office User</cp:lastModifiedBy>
  <cp:revision>645</cp:revision>
  <dcterms:created xsi:type="dcterms:W3CDTF">2015-11-08T04:39:02Z</dcterms:created>
  <dcterms:modified xsi:type="dcterms:W3CDTF">2018-11-25T23:53:34Z</dcterms:modified>
</cp:coreProperties>
</file>