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2" r:id="rId2"/>
    <p:sldId id="359" r:id="rId3"/>
    <p:sldId id="373" r:id="rId4"/>
    <p:sldId id="377" r:id="rId5"/>
    <p:sldId id="328" r:id="rId6"/>
    <p:sldId id="329" r:id="rId7"/>
    <p:sldId id="356" r:id="rId8"/>
    <p:sldId id="375" r:id="rId9"/>
    <p:sldId id="376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631" autoAdjust="0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56716-03A3-414F-8F6D-7AA5D09A8201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F3A75-1669-0F48-B91D-628DFF37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EA30-21BD-4F93-805A-28FA1A0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8954-EE96-4A40-946E-725E691DC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8894-C521-4EB8-8E2B-28D227D8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6CAB-8925-41CA-8AEE-B01A3DAC6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D7F8-89AC-41DD-A015-29C8A6C9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5A079-87FA-4B30-95C1-92B5A479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92A4-D0F9-41B3-B120-C2D467FD3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9C3A-D8FB-4FF6-93E6-2DDC83C6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5CEDA-2BDF-44F0-A8EC-209157EBD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7A09-E927-4657-A017-B5C0E5260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72C3-9D38-42F2-AF13-9312AAAC9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8AC69B7-A1E3-4292-9A37-219C73DC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Relationship Id="rId3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5400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Basic Stuff</a:t>
            </a:r>
            <a:endParaRPr lang="en-US" sz="1800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990601" y="1079500"/>
            <a:ext cx="6914457" cy="403187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dirty="0"/>
              <a:t>Charge is in Coulombs (C) (1C = 1 A</a:t>
            </a:r>
            <a:r>
              <a:rPr lang="en-US" sz="3200" dirty="0">
                <a:cs typeface="Times New Roman" pitchFamily="18" charset="0"/>
              </a:rPr>
              <a:t>·s)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Signed quantity (+/-)</a:t>
            </a:r>
          </a:p>
          <a:p>
            <a:pPr lvl="1">
              <a:buFontTx/>
              <a:buChar char="•"/>
            </a:pPr>
            <a:r>
              <a:rPr lang="en-US" sz="3200" dirty="0"/>
              <a:t>e = 1.602x10</a:t>
            </a:r>
            <a:r>
              <a:rPr lang="en-US" sz="3200" baseline="30000" dirty="0"/>
              <a:t>-19</a:t>
            </a:r>
            <a:r>
              <a:rPr lang="en-US" sz="3200" dirty="0"/>
              <a:t> C</a:t>
            </a:r>
          </a:p>
          <a:p>
            <a:pPr lvl="1">
              <a:buFontTx/>
              <a:buChar char="•"/>
            </a:pPr>
            <a:r>
              <a:rPr lang="en-US" sz="3200" dirty="0"/>
              <a:t>Protons are +, electrons are -</a:t>
            </a:r>
          </a:p>
          <a:p>
            <a:pPr lvl="1">
              <a:buFontTx/>
              <a:buChar char="•"/>
            </a:pPr>
            <a:r>
              <a:rPr lang="en-US" sz="3200" dirty="0"/>
              <a:t>1 C = 6.25x10</a:t>
            </a:r>
            <a:r>
              <a:rPr lang="en-US" sz="3200" baseline="30000" dirty="0"/>
              <a:t>18</a:t>
            </a:r>
            <a:r>
              <a:rPr lang="en-US" sz="3200" dirty="0"/>
              <a:t> electrons or protons</a:t>
            </a:r>
          </a:p>
          <a:p>
            <a:pPr lvl="1">
              <a:buFontTx/>
              <a:buChar char="•"/>
            </a:pPr>
            <a:r>
              <a:rPr lang="en-US" sz="3200" dirty="0"/>
              <a:t>1</a:t>
            </a:r>
            <a:r>
              <a:rPr lang="en-US" sz="3200" dirty="0">
                <a:sym typeface="Symbol" pitchFamily="18" charset="2"/>
              </a:rPr>
              <a:t></a:t>
            </a:r>
            <a:r>
              <a:rPr lang="en-US" sz="3200" dirty="0"/>
              <a:t>C = 10</a:t>
            </a:r>
            <a:r>
              <a:rPr lang="en-US" sz="3200" baseline="30000" dirty="0"/>
              <a:t>-6</a:t>
            </a:r>
            <a:r>
              <a:rPr lang="en-US" sz="3200" dirty="0"/>
              <a:t> C</a:t>
            </a:r>
          </a:p>
          <a:p>
            <a:pPr>
              <a:buFontTx/>
              <a:buChar char="•"/>
            </a:pPr>
            <a:r>
              <a:rPr lang="en-US" sz="3200" dirty="0"/>
              <a:t>Charge is conserved</a:t>
            </a:r>
          </a:p>
          <a:p>
            <a:pPr>
              <a:buFontTx/>
              <a:buChar char="•"/>
            </a:pPr>
            <a:r>
              <a:rPr lang="en-US" sz="3200" dirty="0"/>
              <a:t>Likes repel, opposites </a:t>
            </a:r>
            <a:r>
              <a:rPr lang="en-US" sz="3200" dirty="0" smtClean="0"/>
              <a:t>attract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 dirty="0"/>
              <a:t>Coulomb’s Law</a:t>
            </a:r>
            <a:endParaRPr lang="en-US" sz="1800" dirty="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57200" y="635000"/>
            <a:ext cx="8458200" cy="48320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Just like gravity:</a:t>
            </a:r>
          </a:p>
          <a:p>
            <a:endParaRPr lang="en-US" sz="2800" dirty="0"/>
          </a:p>
          <a:p>
            <a:pPr lvl="1"/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pPr lvl="2"/>
            <a:r>
              <a:rPr lang="en-US" sz="2800" dirty="0" smtClean="0"/>
              <a:t>F</a:t>
            </a:r>
            <a:r>
              <a:rPr lang="en-US" sz="2800" baseline="-25000" dirty="0" smtClean="0"/>
              <a:t>E</a:t>
            </a:r>
            <a:r>
              <a:rPr lang="en-US" sz="2800" dirty="0" smtClean="0"/>
              <a:t> </a:t>
            </a:r>
            <a:r>
              <a:rPr lang="en-US" sz="2800" dirty="0"/>
              <a:t>= force of attraction or repulsion (N)</a:t>
            </a:r>
          </a:p>
          <a:p>
            <a:pPr lvl="2"/>
            <a:r>
              <a:rPr lang="en-US" sz="2800" dirty="0"/>
              <a:t>k = </a:t>
            </a:r>
            <a:r>
              <a:rPr lang="en-US" sz="2800" dirty="0" smtClean="0"/>
              <a:t>“Coulomb constant” </a:t>
            </a:r>
            <a:r>
              <a:rPr lang="en-US" sz="2800" dirty="0"/>
              <a:t>(8.99x10</a:t>
            </a:r>
            <a:r>
              <a:rPr lang="en-US" sz="2800" baseline="30000" dirty="0"/>
              <a:t>9</a:t>
            </a:r>
            <a:r>
              <a:rPr lang="en-US" sz="2800" dirty="0"/>
              <a:t> Nm</a:t>
            </a:r>
            <a:r>
              <a:rPr lang="en-US" sz="2800" baseline="30000" dirty="0"/>
              <a:t>2</a:t>
            </a:r>
            <a:r>
              <a:rPr lang="en-US" sz="2800" dirty="0"/>
              <a:t>C</a:t>
            </a:r>
            <a:r>
              <a:rPr lang="en-US" sz="2800" baseline="30000" dirty="0"/>
              <a:t>-2</a:t>
            </a:r>
            <a:r>
              <a:rPr lang="en-US" sz="2800" dirty="0"/>
              <a:t>)</a:t>
            </a:r>
          </a:p>
          <a:p>
            <a:pPr lvl="2"/>
            <a:r>
              <a:rPr lang="en-US" sz="2800" dirty="0"/>
              <a:t>q</a:t>
            </a:r>
            <a:r>
              <a:rPr lang="en-US" sz="2800" baseline="-25000" dirty="0"/>
              <a:t>1</a:t>
            </a:r>
            <a:r>
              <a:rPr lang="en-US" sz="2800" dirty="0"/>
              <a:t> = charge 1 (C)</a:t>
            </a:r>
          </a:p>
          <a:p>
            <a:pPr lvl="2"/>
            <a:r>
              <a:rPr lang="en-US" sz="2800" dirty="0"/>
              <a:t>q</a:t>
            </a:r>
            <a:r>
              <a:rPr lang="en-US" sz="2800" baseline="-25000" dirty="0"/>
              <a:t>2</a:t>
            </a:r>
            <a:r>
              <a:rPr lang="en-US" sz="2800" dirty="0"/>
              <a:t> = charge 2 (C)</a:t>
            </a:r>
          </a:p>
          <a:p>
            <a:pPr lvl="2"/>
            <a:r>
              <a:rPr lang="en-US" sz="2800" dirty="0"/>
              <a:t>r = center to center distance (m)</a:t>
            </a:r>
          </a:p>
        </p:txBody>
      </p:sp>
      <p:grpSp>
        <p:nvGrpSpPr>
          <p:cNvPr id="4101" name="Group 34"/>
          <p:cNvGrpSpPr>
            <a:grpSpLocks/>
          </p:cNvGrpSpPr>
          <p:nvPr/>
        </p:nvGrpSpPr>
        <p:grpSpPr bwMode="auto">
          <a:xfrm>
            <a:off x="5410201" y="961763"/>
            <a:ext cx="2366963" cy="854604"/>
            <a:chOff x="1920" y="2928"/>
            <a:chExt cx="1491" cy="646"/>
          </a:xfrm>
        </p:grpSpPr>
        <p:sp>
          <p:nvSpPr>
            <p:cNvPr id="4102" name="Oval 28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Oval 29"/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30"/>
            <p:cNvSpPr>
              <a:spLocks noChangeShapeType="1"/>
            </p:cNvSpPr>
            <p:nvPr/>
          </p:nvSpPr>
          <p:spPr bwMode="auto">
            <a:xfrm>
              <a:off x="2112" y="307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31"/>
            <p:cNvSpPr txBox="1">
              <a:spLocks noChangeArrowheads="1"/>
            </p:cNvSpPr>
            <p:nvPr/>
          </p:nvSpPr>
          <p:spPr bwMode="auto">
            <a:xfrm>
              <a:off x="2544" y="2988"/>
              <a:ext cx="202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4106" name="Text Box 32"/>
            <p:cNvSpPr txBox="1">
              <a:spLocks noChangeArrowheads="1"/>
            </p:cNvSpPr>
            <p:nvPr/>
          </p:nvSpPr>
          <p:spPr bwMode="auto">
            <a:xfrm>
              <a:off x="1920" y="3132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4107" name="Text Box 33"/>
            <p:cNvSpPr txBox="1">
              <a:spLocks noChangeArrowheads="1"/>
            </p:cNvSpPr>
            <p:nvPr/>
          </p:nvSpPr>
          <p:spPr bwMode="auto">
            <a:xfrm>
              <a:off x="3080" y="3120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2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1270000"/>
            <a:ext cx="26193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harles de coul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70000"/>
            <a:ext cx="1406572" cy="1594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8"/>
          <p:cNvSpPr txBox="1">
            <a:spLocks noChangeArrowheads="1"/>
          </p:cNvSpPr>
          <p:nvPr/>
        </p:nvSpPr>
        <p:spPr bwMode="auto">
          <a:xfrm>
            <a:off x="76200" y="1270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pSp>
        <p:nvGrpSpPr>
          <p:cNvPr id="5124" name="Group 1029"/>
          <p:cNvGrpSpPr>
            <a:grpSpLocks/>
          </p:cNvGrpSpPr>
          <p:nvPr/>
        </p:nvGrpSpPr>
        <p:grpSpPr bwMode="auto">
          <a:xfrm>
            <a:off x="5410201" y="127002"/>
            <a:ext cx="2366963" cy="854605"/>
            <a:chOff x="1920" y="2928"/>
            <a:chExt cx="1491" cy="646"/>
          </a:xfrm>
        </p:grpSpPr>
        <p:sp>
          <p:nvSpPr>
            <p:cNvPr id="5126" name="Oval 1030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Oval 1031"/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1032"/>
            <p:cNvSpPr>
              <a:spLocks noChangeShapeType="1"/>
            </p:cNvSpPr>
            <p:nvPr/>
          </p:nvSpPr>
          <p:spPr bwMode="auto">
            <a:xfrm>
              <a:off x="2112" y="307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033"/>
            <p:cNvSpPr txBox="1">
              <a:spLocks noChangeArrowheads="1"/>
            </p:cNvSpPr>
            <p:nvPr/>
          </p:nvSpPr>
          <p:spPr bwMode="auto">
            <a:xfrm>
              <a:off x="2544" y="2988"/>
              <a:ext cx="202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5130" name="Text Box 1034"/>
            <p:cNvSpPr txBox="1">
              <a:spLocks noChangeArrowheads="1"/>
            </p:cNvSpPr>
            <p:nvPr/>
          </p:nvSpPr>
          <p:spPr bwMode="auto">
            <a:xfrm>
              <a:off x="1920" y="3132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5131" name="Text Box 1035"/>
            <p:cNvSpPr txBox="1">
              <a:spLocks noChangeArrowheads="1"/>
            </p:cNvSpPr>
            <p:nvPr/>
          </p:nvSpPr>
          <p:spPr bwMode="auto">
            <a:xfrm>
              <a:off x="3080" y="3120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2</a:t>
              </a:r>
            </a:p>
          </p:txBody>
        </p:sp>
      </p:grpSp>
      <p:sp>
        <p:nvSpPr>
          <p:cNvPr id="125964" name="Text Box 1036"/>
          <p:cNvSpPr txBox="1">
            <a:spLocks noChangeArrowheads="1"/>
          </p:cNvSpPr>
          <p:nvPr/>
        </p:nvSpPr>
        <p:spPr bwMode="auto">
          <a:xfrm>
            <a:off x="136526" y="952500"/>
            <a:ext cx="9007475" cy="267765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1- </a:t>
            </a:r>
            <a:r>
              <a:rPr lang="en-US" dirty="0"/>
              <a:t>What is the force of attraction between a helium electron and its nucleus if the electron is 1.7x10</a:t>
            </a:r>
            <a:r>
              <a:rPr lang="en-US" baseline="30000" dirty="0"/>
              <a:t>-10</a:t>
            </a:r>
            <a:r>
              <a:rPr lang="en-US" dirty="0"/>
              <a:t> m away?   (How to figure out charges, sign of force means attraction</a:t>
            </a:r>
            <a:r>
              <a:rPr lang="en-US" dirty="0" smtClean="0"/>
              <a:t>)  </a:t>
            </a:r>
            <a:r>
              <a:rPr lang="en-US" sz="1400" dirty="0" smtClean="0"/>
              <a:t>(1.60E-8 N)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93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8"/>
          <p:cNvSpPr txBox="1">
            <a:spLocks noChangeArrowheads="1"/>
          </p:cNvSpPr>
          <p:nvPr/>
        </p:nvSpPr>
        <p:spPr bwMode="auto">
          <a:xfrm>
            <a:off x="76200" y="1270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pSp>
        <p:nvGrpSpPr>
          <p:cNvPr id="5124" name="Group 1029"/>
          <p:cNvGrpSpPr>
            <a:grpSpLocks/>
          </p:cNvGrpSpPr>
          <p:nvPr/>
        </p:nvGrpSpPr>
        <p:grpSpPr bwMode="auto">
          <a:xfrm>
            <a:off x="5410201" y="127002"/>
            <a:ext cx="2366963" cy="854605"/>
            <a:chOff x="1920" y="2928"/>
            <a:chExt cx="1491" cy="646"/>
          </a:xfrm>
        </p:grpSpPr>
        <p:sp>
          <p:nvSpPr>
            <p:cNvPr id="5126" name="Oval 1030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Oval 1031"/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1032"/>
            <p:cNvSpPr>
              <a:spLocks noChangeShapeType="1"/>
            </p:cNvSpPr>
            <p:nvPr/>
          </p:nvSpPr>
          <p:spPr bwMode="auto">
            <a:xfrm>
              <a:off x="2112" y="307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033"/>
            <p:cNvSpPr txBox="1">
              <a:spLocks noChangeArrowheads="1"/>
            </p:cNvSpPr>
            <p:nvPr/>
          </p:nvSpPr>
          <p:spPr bwMode="auto">
            <a:xfrm>
              <a:off x="2544" y="2988"/>
              <a:ext cx="202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5130" name="Text Box 1034"/>
            <p:cNvSpPr txBox="1">
              <a:spLocks noChangeArrowheads="1"/>
            </p:cNvSpPr>
            <p:nvPr/>
          </p:nvSpPr>
          <p:spPr bwMode="auto">
            <a:xfrm>
              <a:off x="1920" y="3132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5131" name="Text Box 1035"/>
            <p:cNvSpPr txBox="1">
              <a:spLocks noChangeArrowheads="1"/>
            </p:cNvSpPr>
            <p:nvPr/>
          </p:nvSpPr>
          <p:spPr bwMode="auto">
            <a:xfrm>
              <a:off x="3080" y="3120"/>
              <a:ext cx="331" cy="44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2</a:t>
              </a:r>
            </a:p>
          </p:txBody>
        </p:sp>
      </p:grpSp>
      <p:sp>
        <p:nvSpPr>
          <p:cNvPr id="125964" name="Text Box 1036"/>
          <p:cNvSpPr txBox="1">
            <a:spLocks noChangeArrowheads="1"/>
          </p:cNvSpPr>
          <p:nvPr/>
        </p:nvSpPr>
        <p:spPr bwMode="auto">
          <a:xfrm>
            <a:off x="136526" y="952500"/>
            <a:ext cx="9007475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2 – Two charged spheres have a force of repulsion of 5.40 N when their centers are 0.120 m apart.  What is the force of repulsion when their centers are 0.360 m apart?  </a:t>
            </a:r>
            <a:r>
              <a:rPr lang="en-US" sz="1400" dirty="0" smtClean="0"/>
              <a:t>(0.600 N)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9375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7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0842" y="889000"/>
            <a:ext cx="428803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Coulomb’s Law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4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358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0.011N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1778000"/>
            <a:ext cx="8534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3.0x10</a:t>
            </a:r>
            <a:r>
              <a:rPr lang="en-US" sz="2800" baseline="30000"/>
              <a:t>-6 </a:t>
            </a:r>
            <a:r>
              <a:rPr lang="en-US" sz="2800"/>
              <a:t>C, q</a:t>
            </a:r>
            <a:r>
              <a:rPr lang="en-US" sz="2800" baseline="-25000"/>
              <a:t>2</a:t>
            </a:r>
            <a:r>
              <a:rPr lang="en-US" sz="2800"/>
              <a:t> = 5.0 x10</a:t>
            </a:r>
            <a:r>
              <a:rPr lang="en-US" sz="2800" baseline="30000"/>
              <a:t>-6 </a:t>
            </a:r>
            <a:r>
              <a:rPr lang="en-US" sz="2800"/>
              <a:t>C, </a:t>
            </a:r>
          </a:p>
          <a:p>
            <a:r>
              <a:rPr lang="en-US" sz="2800"/>
              <a:t>r = 3.5 m</a:t>
            </a:r>
          </a:p>
          <a:p>
            <a:r>
              <a:rPr lang="en-US" sz="2800"/>
              <a:t>F = 0.011N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304800" y="113771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Jess </a:t>
            </a:r>
            <a:r>
              <a:rPr lang="en-US" sz="2800" dirty="0" err="1"/>
              <a:t>Uwaite</a:t>
            </a:r>
            <a:r>
              <a:rPr lang="en-US" sz="2800" dirty="0"/>
              <a:t> places a +3.0 µC charge 3.5 m from a +5.0 µC charge.  What is the force of repulsion? 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1 µC = 10</a:t>
            </a:r>
            <a:r>
              <a:rPr lang="en-US" sz="2800" baseline="30000" dirty="0"/>
              <a:t>-6</a:t>
            </a:r>
            <a:r>
              <a:rPr lang="en-US" sz="2800" dirty="0"/>
              <a:t>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1" y="5461000"/>
            <a:ext cx="15279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1.8x10</a:t>
            </a:r>
            <a:r>
              <a:rPr lang="en-US" sz="1200" baseline="30000" dirty="0"/>
              <a:t>5</a:t>
            </a:r>
            <a:r>
              <a:rPr lang="en-US" sz="1200" dirty="0"/>
              <a:t> m  or </a:t>
            </a:r>
            <a:r>
              <a:rPr lang="en-US" sz="1200" dirty="0">
                <a:sym typeface="Symbol" pitchFamily="18" charset="2"/>
              </a:rPr>
              <a:t>180 km</a:t>
            </a:r>
            <a:endParaRPr lang="en-US" sz="1200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04800" y="113771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Noah </a:t>
            </a:r>
            <a:r>
              <a:rPr lang="en-US" sz="2800" dirty="0" err="1"/>
              <a:t>Verkreinatlaad</a:t>
            </a:r>
            <a:r>
              <a:rPr lang="en-US" sz="2800" dirty="0"/>
              <a:t> places a 5.0 C charge how far from a 3.0 C charge to make the force between them exactly 4.00 N?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222501"/>
            <a:ext cx="8534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5.0 </a:t>
            </a:r>
            <a:r>
              <a:rPr lang="en-US" sz="2800" baseline="30000"/>
              <a:t> </a:t>
            </a:r>
            <a:r>
              <a:rPr lang="en-US" sz="2800"/>
              <a:t>C, q</a:t>
            </a:r>
            <a:r>
              <a:rPr lang="en-US" sz="2800" baseline="-25000"/>
              <a:t>2</a:t>
            </a:r>
            <a:r>
              <a:rPr lang="en-US" sz="2800"/>
              <a:t> = 3.0</a:t>
            </a:r>
            <a:r>
              <a:rPr lang="en-US" sz="2800" baseline="30000"/>
              <a:t>  </a:t>
            </a:r>
            <a:r>
              <a:rPr lang="en-US" sz="2800"/>
              <a:t>C, F = 4.0 N</a:t>
            </a:r>
          </a:p>
          <a:p>
            <a:r>
              <a:rPr lang="en-US" sz="2800"/>
              <a:t>r = 1.8x10</a:t>
            </a:r>
            <a:r>
              <a:rPr lang="en-US" sz="2800" baseline="30000"/>
              <a:t>5</a:t>
            </a:r>
            <a:r>
              <a:rPr lang="en-US" sz="2800"/>
              <a:t> m = 180 km = 100 miles  wow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03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7.18 N</a:t>
            </a:r>
            <a:endParaRPr lang="en-US" sz="1200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113771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Cally</a:t>
            </a:r>
            <a:r>
              <a:rPr lang="en-US" sz="2800" dirty="0" smtClean="0"/>
              <a:t> </a:t>
            </a:r>
            <a:r>
              <a:rPr lang="en-US" sz="2800" dirty="0" err="1" smtClean="0"/>
              <a:t>Seniks</a:t>
            </a:r>
            <a:r>
              <a:rPr lang="en-US" sz="2800" dirty="0" smtClean="0"/>
              <a:t> measures a force of attraction of 4.50 N between two charges when their centers are separated by 1.20 m.  What is the force of attraction when their centers are separated by 0.950 m?</a:t>
            </a:r>
            <a:endParaRPr lang="en-US" sz="2800" dirty="0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2225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 dirty="0" smtClean="0"/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54610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3.27 m</a:t>
            </a:r>
            <a:endParaRPr lang="en-US" sz="1200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11377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Rita Book measures a force of attraction of 12.0 N between two charges when their centers are separated by 2.50 m.  At what separation is the force of attraction 7.00 N?</a:t>
            </a:r>
            <a:endParaRPr lang="en-US" sz="2800" dirty="0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2225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 dirty="0" smtClean="0"/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399</Words>
  <Application>Microsoft Macintosh PowerPoint</Application>
  <PresentationFormat>On-screen Show (16:10)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409</cp:revision>
  <dcterms:created xsi:type="dcterms:W3CDTF">2001-03-01T17:38:38Z</dcterms:created>
  <dcterms:modified xsi:type="dcterms:W3CDTF">2018-10-25T22:12:44Z</dcterms:modified>
</cp:coreProperties>
</file>