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57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B16F00-CB4E-42CA-A881-F9091A542AF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1121D6-4393-4EE2-9DA9-6FCF73A6658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C4467C-BC38-4FF7-82D3-87A96574D7C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028BB9-F375-4477-87E8-9153886AA85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5C59BE-2ED1-490D-BF4B-BFFE77AF028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D526AE-9CE2-43CA-9326-057075B3FC6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CA59A66-5FE4-4C9A-8606-A508C50B9B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D98152D-BF0C-453A-AF45-C84513BBEC6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F6B344-E0CE-4028-878D-6E14765C54E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ED6268-A759-45CB-945B-81538A56754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4DE2A8-FFA6-41CE-99AB-EF63BB8EAF1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C0CADE-6391-4F11-8407-87AFD1D69B0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04800" y="228600"/>
            <a:ext cx="8686800" cy="1920875"/>
          </a:xfrm>
          <a:prstGeom prst="rect">
            <a:avLst/>
          </a:prstGeom>
          <a:noFill/>
          <a:ln w="38100">
            <a:noFill/>
            <a:miter lim="800000"/>
            <a:headEnd/>
            <a:tailEnd/>
          </a:ln>
          <a:effectLst/>
        </p:spPr>
        <p:txBody>
          <a:bodyPr>
            <a:spAutoFit/>
          </a:bodyPr>
          <a:lstStyle/>
          <a:p>
            <a:r>
              <a:rPr lang="en-US" sz="2000">
                <a:latin typeface="Times New Roman" pitchFamily="18" charset="0"/>
              </a:rPr>
              <a:t>These are parallel plates separated by 4.50 cm that have 312 V across them. a) What is the magnitude and direction of the electric field between the plates?  b) What would be the acceleration of an electron between these plates?  (Use your data packet to find the mass and charge) c) What kinetic energy would an electron have if it accelerated from the bottom plate to the top?  (in J and eV) d) If the electron went from the bottom plate to the top, what speed would it hit the top?</a:t>
            </a:r>
          </a:p>
        </p:txBody>
      </p:sp>
      <p:sp>
        <p:nvSpPr>
          <p:cNvPr id="3075" name="Line 3"/>
          <p:cNvSpPr>
            <a:spLocks noChangeShapeType="1"/>
          </p:cNvSpPr>
          <p:nvPr/>
        </p:nvSpPr>
        <p:spPr bwMode="auto">
          <a:xfrm>
            <a:off x="2362200" y="2819400"/>
            <a:ext cx="5181600" cy="0"/>
          </a:xfrm>
          <a:prstGeom prst="line">
            <a:avLst/>
          </a:prstGeom>
          <a:noFill/>
          <a:ln w="38100">
            <a:solidFill>
              <a:schemeClr val="tx1"/>
            </a:solidFill>
            <a:round/>
            <a:headEnd/>
            <a:tailEnd/>
          </a:ln>
          <a:effectLst/>
        </p:spPr>
        <p:txBody>
          <a:bodyPr/>
          <a:lstStyle/>
          <a:p>
            <a:endParaRPr lang="en-US"/>
          </a:p>
        </p:txBody>
      </p:sp>
      <p:sp>
        <p:nvSpPr>
          <p:cNvPr id="3076" name="Line 4"/>
          <p:cNvSpPr>
            <a:spLocks noChangeShapeType="1"/>
          </p:cNvSpPr>
          <p:nvPr/>
        </p:nvSpPr>
        <p:spPr bwMode="auto">
          <a:xfrm>
            <a:off x="2362200" y="5410200"/>
            <a:ext cx="5181600" cy="0"/>
          </a:xfrm>
          <a:prstGeom prst="line">
            <a:avLst/>
          </a:prstGeom>
          <a:noFill/>
          <a:ln w="38100">
            <a:solidFill>
              <a:schemeClr val="tx1"/>
            </a:solidFill>
            <a:round/>
            <a:headEnd/>
            <a:tailEnd/>
          </a:ln>
          <a:effectLst/>
        </p:spPr>
        <p:txBody>
          <a:bodyPr/>
          <a:lstStyle/>
          <a:p>
            <a:endParaRPr lang="en-US"/>
          </a:p>
        </p:txBody>
      </p:sp>
      <p:sp>
        <p:nvSpPr>
          <p:cNvPr id="3077" name="Line 5"/>
          <p:cNvSpPr>
            <a:spLocks noChangeShapeType="1"/>
          </p:cNvSpPr>
          <p:nvPr/>
        </p:nvSpPr>
        <p:spPr bwMode="auto">
          <a:xfrm>
            <a:off x="762000" y="3810000"/>
            <a:ext cx="609600" cy="0"/>
          </a:xfrm>
          <a:prstGeom prst="line">
            <a:avLst/>
          </a:prstGeom>
          <a:noFill/>
          <a:ln w="38100">
            <a:solidFill>
              <a:schemeClr val="tx1"/>
            </a:solidFill>
            <a:round/>
            <a:headEnd/>
            <a:tailEnd/>
          </a:ln>
          <a:effectLst/>
        </p:spPr>
        <p:txBody>
          <a:bodyPr/>
          <a:lstStyle/>
          <a:p>
            <a:endParaRPr lang="en-US"/>
          </a:p>
        </p:txBody>
      </p:sp>
      <p:sp>
        <p:nvSpPr>
          <p:cNvPr id="3078" name="Line 6"/>
          <p:cNvSpPr>
            <a:spLocks noChangeShapeType="1"/>
          </p:cNvSpPr>
          <p:nvPr/>
        </p:nvSpPr>
        <p:spPr bwMode="auto">
          <a:xfrm>
            <a:off x="914400" y="3962400"/>
            <a:ext cx="228600" cy="0"/>
          </a:xfrm>
          <a:prstGeom prst="line">
            <a:avLst/>
          </a:prstGeom>
          <a:noFill/>
          <a:ln w="38100">
            <a:solidFill>
              <a:schemeClr val="tx1"/>
            </a:solidFill>
            <a:round/>
            <a:headEnd/>
            <a:tailEnd/>
          </a:ln>
          <a:effectLst/>
        </p:spPr>
        <p:txBody>
          <a:bodyPr/>
          <a:lstStyle/>
          <a:p>
            <a:endParaRPr lang="en-US"/>
          </a:p>
        </p:txBody>
      </p:sp>
      <p:sp>
        <p:nvSpPr>
          <p:cNvPr id="3079" name="Line 7"/>
          <p:cNvSpPr>
            <a:spLocks noChangeShapeType="1"/>
          </p:cNvSpPr>
          <p:nvPr/>
        </p:nvSpPr>
        <p:spPr bwMode="auto">
          <a:xfrm>
            <a:off x="990600" y="3962400"/>
            <a:ext cx="0" cy="2286000"/>
          </a:xfrm>
          <a:prstGeom prst="line">
            <a:avLst/>
          </a:prstGeom>
          <a:noFill/>
          <a:ln w="38100">
            <a:solidFill>
              <a:schemeClr val="tx1"/>
            </a:solidFill>
            <a:round/>
            <a:headEnd/>
            <a:tailEnd/>
          </a:ln>
          <a:effectLst/>
        </p:spPr>
        <p:txBody>
          <a:bodyPr/>
          <a:lstStyle/>
          <a:p>
            <a:endParaRPr lang="en-US"/>
          </a:p>
        </p:txBody>
      </p:sp>
      <p:sp>
        <p:nvSpPr>
          <p:cNvPr id="3080" name="Line 8"/>
          <p:cNvSpPr>
            <a:spLocks noChangeShapeType="1"/>
          </p:cNvSpPr>
          <p:nvPr/>
        </p:nvSpPr>
        <p:spPr bwMode="auto">
          <a:xfrm>
            <a:off x="990600" y="6248400"/>
            <a:ext cx="3429000" cy="0"/>
          </a:xfrm>
          <a:prstGeom prst="line">
            <a:avLst/>
          </a:prstGeom>
          <a:noFill/>
          <a:ln w="38100">
            <a:solidFill>
              <a:schemeClr val="tx1"/>
            </a:solidFill>
            <a:round/>
            <a:headEnd/>
            <a:tailEnd/>
          </a:ln>
          <a:effectLst/>
        </p:spPr>
        <p:txBody>
          <a:bodyPr/>
          <a:lstStyle/>
          <a:p>
            <a:endParaRPr lang="en-US"/>
          </a:p>
        </p:txBody>
      </p:sp>
      <p:sp>
        <p:nvSpPr>
          <p:cNvPr id="3081" name="Line 9"/>
          <p:cNvSpPr>
            <a:spLocks noChangeShapeType="1"/>
          </p:cNvSpPr>
          <p:nvPr/>
        </p:nvSpPr>
        <p:spPr bwMode="auto">
          <a:xfrm flipV="1">
            <a:off x="4419600" y="5410200"/>
            <a:ext cx="0" cy="838200"/>
          </a:xfrm>
          <a:prstGeom prst="line">
            <a:avLst/>
          </a:prstGeom>
          <a:noFill/>
          <a:ln w="38100">
            <a:solidFill>
              <a:schemeClr val="tx1"/>
            </a:solidFill>
            <a:round/>
            <a:headEnd/>
            <a:tailEnd/>
          </a:ln>
          <a:effectLst/>
        </p:spPr>
        <p:txBody>
          <a:bodyPr/>
          <a:lstStyle/>
          <a:p>
            <a:endParaRPr lang="en-US"/>
          </a:p>
        </p:txBody>
      </p:sp>
      <p:sp>
        <p:nvSpPr>
          <p:cNvPr id="3082" name="Line 10"/>
          <p:cNvSpPr>
            <a:spLocks noChangeShapeType="1"/>
          </p:cNvSpPr>
          <p:nvPr/>
        </p:nvSpPr>
        <p:spPr bwMode="auto">
          <a:xfrm flipV="1">
            <a:off x="990600" y="2209800"/>
            <a:ext cx="0" cy="1600200"/>
          </a:xfrm>
          <a:prstGeom prst="line">
            <a:avLst/>
          </a:prstGeom>
          <a:noFill/>
          <a:ln w="38100">
            <a:solidFill>
              <a:schemeClr val="tx1"/>
            </a:solidFill>
            <a:round/>
            <a:headEnd/>
            <a:tailEnd/>
          </a:ln>
          <a:effectLst/>
        </p:spPr>
        <p:txBody>
          <a:bodyPr/>
          <a:lstStyle/>
          <a:p>
            <a:endParaRPr lang="en-US"/>
          </a:p>
        </p:txBody>
      </p:sp>
      <p:sp>
        <p:nvSpPr>
          <p:cNvPr id="3083" name="Line 11"/>
          <p:cNvSpPr>
            <a:spLocks noChangeShapeType="1"/>
          </p:cNvSpPr>
          <p:nvPr/>
        </p:nvSpPr>
        <p:spPr bwMode="auto">
          <a:xfrm>
            <a:off x="990600" y="2209800"/>
            <a:ext cx="3352800" cy="0"/>
          </a:xfrm>
          <a:prstGeom prst="line">
            <a:avLst/>
          </a:prstGeom>
          <a:noFill/>
          <a:ln w="38100">
            <a:solidFill>
              <a:schemeClr val="tx1"/>
            </a:solidFill>
            <a:round/>
            <a:headEnd/>
            <a:tailEnd/>
          </a:ln>
          <a:effectLst/>
        </p:spPr>
        <p:txBody>
          <a:bodyPr/>
          <a:lstStyle/>
          <a:p>
            <a:endParaRPr lang="en-US"/>
          </a:p>
        </p:txBody>
      </p:sp>
      <p:sp>
        <p:nvSpPr>
          <p:cNvPr id="3084" name="Line 12"/>
          <p:cNvSpPr>
            <a:spLocks noChangeShapeType="1"/>
          </p:cNvSpPr>
          <p:nvPr/>
        </p:nvSpPr>
        <p:spPr bwMode="auto">
          <a:xfrm>
            <a:off x="4343400" y="2209800"/>
            <a:ext cx="0" cy="609600"/>
          </a:xfrm>
          <a:prstGeom prst="line">
            <a:avLst/>
          </a:prstGeom>
          <a:noFill/>
          <a:ln w="38100">
            <a:solidFill>
              <a:schemeClr val="tx1"/>
            </a:solidFill>
            <a:round/>
            <a:headEnd/>
            <a:tailEnd/>
          </a:ln>
          <a:effectLst/>
        </p:spPr>
        <p:txBody>
          <a:bodyPr/>
          <a:lstStyle/>
          <a:p>
            <a:endParaRPr lang="en-US"/>
          </a:p>
        </p:txBody>
      </p:sp>
      <p:sp>
        <p:nvSpPr>
          <p:cNvPr id="3085" name="Text Box 13"/>
          <p:cNvSpPr txBox="1">
            <a:spLocks noChangeArrowheads="1"/>
          </p:cNvSpPr>
          <p:nvPr/>
        </p:nvSpPr>
        <p:spPr bwMode="auto">
          <a:xfrm>
            <a:off x="517525" y="3241675"/>
            <a:ext cx="355600" cy="457200"/>
          </a:xfrm>
          <a:prstGeom prst="rect">
            <a:avLst/>
          </a:prstGeom>
          <a:noFill/>
          <a:ln w="38100">
            <a:noFill/>
            <a:miter lim="800000"/>
            <a:headEnd/>
            <a:tailEnd/>
          </a:ln>
          <a:effectLst/>
        </p:spPr>
        <p:txBody>
          <a:bodyPr wrap="none">
            <a:spAutoFit/>
          </a:bodyPr>
          <a:lstStyle/>
          <a:p>
            <a:r>
              <a:rPr lang="en-US" sz="2400">
                <a:latin typeface="Times New Roman" pitchFamily="18" charset="0"/>
              </a:rPr>
              <a:t>+</a:t>
            </a:r>
          </a:p>
        </p:txBody>
      </p:sp>
      <p:sp>
        <p:nvSpPr>
          <p:cNvPr id="3086" name="Text Box 14"/>
          <p:cNvSpPr txBox="1">
            <a:spLocks noChangeArrowheads="1"/>
          </p:cNvSpPr>
          <p:nvPr/>
        </p:nvSpPr>
        <p:spPr bwMode="auto">
          <a:xfrm>
            <a:off x="441325" y="4003675"/>
            <a:ext cx="285750" cy="457200"/>
          </a:xfrm>
          <a:prstGeom prst="rect">
            <a:avLst/>
          </a:prstGeom>
          <a:noFill/>
          <a:ln w="38100">
            <a:noFill/>
            <a:miter lim="800000"/>
            <a:headEnd/>
            <a:tailEnd/>
          </a:ln>
          <a:effectLst/>
        </p:spPr>
        <p:txBody>
          <a:bodyPr wrap="none">
            <a:spAutoFit/>
          </a:bodyPr>
          <a:lstStyle/>
          <a:p>
            <a:r>
              <a:rPr lang="en-US" sz="2400">
                <a:latin typeface="Times New Roman"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04800" y="228600"/>
            <a:ext cx="8686800" cy="6134100"/>
          </a:xfrm>
          <a:prstGeom prst="rect">
            <a:avLst/>
          </a:prstGeom>
          <a:noFill/>
          <a:ln w="38100">
            <a:noFill/>
            <a:miter lim="800000"/>
            <a:headEnd/>
            <a:tailEnd/>
          </a:ln>
          <a:effectLst/>
        </p:spPr>
        <p:txBody>
          <a:bodyPr>
            <a:spAutoFit/>
          </a:bodyPr>
          <a:lstStyle/>
          <a:p>
            <a:r>
              <a:rPr lang="en-US">
                <a:latin typeface="Times New Roman" pitchFamily="18" charset="0"/>
              </a:rPr>
              <a:t>These are parallel plates separated by 4.50 cm that have 312 V across them. </a:t>
            </a:r>
          </a:p>
          <a:p>
            <a:pPr lvl="1"/>
            <a:r>
              <a:rPr lang="en-US">
                <a:latin typeface="Times New Roman" pitchFamily="18" charset="0"/>
              </a:rPr>
              <a:t>a) What is the magnitude and direction of the electric field between the plates?  </a:t>
            </a:r>
          </a:p>
          <a:p>
            <a:pPr lvl="2"/>
            <a:r>
              <a:rPr lang="en-US">
                <a:latin typeface="Times New Roman" pitchFamily="18" charset="0"/>
              </a:rPr>
              <a:t>Since the top plate is positive, a positive charge (wwpcd) would go downwards, and therefore the E-Field is Down.</a:t>
            </a:r>
          </a:p>
          <a:p>
            <a:pPr lvl="2"/>
            <a:r>
              <a:rPr lang="en-US">
                <a:latin typeface="Times New Roman" pitchFamily="18" charset="0"/>
              </a:rPr>
              <a:t>The magnitude of this field would be E = -</a:t>
            </a:r>
            <a:r>
              <a:rPr lang="el-GR">
                <a:latin typeface="Times New Roman" pitchFamily="18" charset="0"/>
                <a:cs typeface="Times New Roman" pitchFamily="18" charset="0"/>
              </a:rPr>
              <a:t>Δ</a:t>
            </a:r>
            <a:r>
              <a:rPr lang="en-US">
                <a:latin typeface="Times New Roman" pitchFamily="18" charset="0"/>
                <a:cs typeface="Times New Roman" pitchFamily="18" charset="0"/>
              </a:rPr>
              <a:t>V/</a:t>
            </a:r>
            <a:r>
              <a:rPr lang="el-GR">
                <a:latin typeface="Times New Roman" pitchFamily="18" charset="0"/>
                <a:cs typeface="Times New Roman" pitchFamily="18" charset="0"/>
              </a:rPr>
              <a:t>Δ</a:t>
            </a:r>
            <a:r>
              <a:rPr lang="en-US">
                <a:latin typeface="Times New Roman" pitchFamily="18" charset="0"/>
                <a:cs typeface="Times New Roman" pitchFamily="18" charset="0"/>
              </a:rPr>
              <a:t>x = (312 V)/(0.0450 m) = 6933.33 V/m</a:t>
            </a:r>
            <a:endParaRPr lang="el-GR">
              <a:latin typeface="Times New Roman" pitchFamily="18" charset="0"/>
              <a:cs typeface="Times New Roman" pitchFamily="18" charset="0"/>
            </a:endParaRPr>
          </a:p>
          <a:p>
            <a:pPr lvl="1"/>
            <a:endParaRPr lang="en-US">
              <a:latin typeface="Times New Roman" pitchFamily="18" charset="0"/>
            </a:endParaRPr>
          </a:p>
          <a:p>
            <a:pPr lvl="1"/>
            <a:r>
              <a:rPr lang="en-US">
                <a:latin typeface="Times New Roman" pitchFamily="18" charset="0"/>
              </a:rPr>
              <a:t>b) What would be the acceleration of an electron between these plates?  (Use your data packet to find the mass and charge)   </a:t>
            </a:r>
          </a:p>
          <a:p>
            <a:pPr lvl="2"/>
            <a:r>
              <a:rPr lang="en-US">
                <a:latin typeface="Times New Roman" pitchFamily="18" charset="0"/>
              </a:rPr>
              <a:t>F = ma, and E = F/q, so a = F/m = Eq/m = (</a:t>
            </a:r>
            <a:r>
              <a:rPr lang="en-US">
                <a:latin typeface="Times New Roman" pitchFamily="18" charset="0"/>
                <a:cs typeface="Times New Roman" pitchFamily="18" charset="0"/>
              </a:rPr>
              <a:t>6933.33 V/m</a:t>
            </a:r>
            <a:r>
              <a:rPr lang="en-US">
                <a:latin typeface="Times New Roman" pitchFamily="18" charset="0"/>
              </a:rPr>
              <a:t>)(1.602E-19 C)/(9.11E-31 kg) = 1.22E+15 m/s/s upward</a:t>
            </a:r>
          </a:p>
          <a:p>
            <a:pPr lvl="1"/>
            <a:endParaRPr lang="en-US">
              <a:latin typeface="Times New Roman" pitchFamily="18" charset="0"/>
            </a:endParaRPr>
          </a:p>
          <a:p>
            <a:pPr lvl="1"/>
            <a:r>
              <a:rPr lang="en-US">
                <a:latin typeface="Times New Roman" pitchFamily="18" charset="0"/>
              </a:rPr>
              <a:t>c) What kinetic energy would an electron have if it accelerated from the bottom plate to the top?  (in J and eV) </a:t>
            </a:r>
          </a:p>
          <a:p>
            <a:pPr lvl="2"/>
            <a:r>
              <a:rPr lang="el-GR">
                <a:latin typeface="Times New Roman" pitchFamily="18" charset="0"/>
                <a:cs typeface="Times New Roman" pitchFamily="18" charset="0"/>
              </a:rPr>
              <a:t>Δ</a:t>
            </a:r>
            <a:r>
              <a:rPr lang="en-US">
                <a:latin typeface="Times New Roman" pitchFamily="18" charset="0"/>
              </a:rPr>
              <a:t>V = </a:t>
            </a:r>
            <a:r>
              <a:rPr lang="el-GR">
                <a:latin typeface="Times New Roman" pitchFamily="18" charset="0"/>
                <a:cs typeface="Times New Roman" pitchFamily="18" charset="0"/>
              </a:rPr>
              <a:t>Δ</a:t>
            </a:r>
            <a:r>
              <a:rPr lang="en-US">
                <a:latin typeface="Times New Roman" pitchFamily="18" charset="0"/>
                <a:cs typeface="Times New Roman" pitchFamily="18" charset="0"/>
              </a:rPr>
              <a:t>Ep/q, so Work = </a:t>
            </a:r>
            <a:r>
              <a:rPr lang="el-GR">
                <a:latin typeface="Times New Roman" pitchFamily="18" charset="0"/>
                <a:cs typeface="Times New Roman" pitchFamily="18" charset="0"/>
              </a:rPr>
              <a:t>Δ</a:t>
            </a:r>
            <a:r>
              <a:rPr lang="en-US">
                <a:latin typeface="Times New Roman" pitchFamily="18" charset="0"/>
                <a:cs typeface="Times New Roman" pitchFamily="18" charset="0"/>
              </a:rPr>
              <a:t>Ep = </a:t>
            </a:r>
            <a:r>
              <a:rPr lang="el-GR">
                <a:latin typeface="Times New Roman" pitchFamily="18" charset="0"/>
                <a:cs typeface="Times New Roman" pitchFamily="18" charset="0"/>
              </a:rPr>
              <a:t>Δ</a:t>
            </a:r>
            <a:r>
              <a:rPr lang="en-US">
                <a:latin typeface="Times New Roman" pitchFamily="18" charset="0"/>
              </a:rPr>
              <a:t>Vq = (312 V)(1.602E-19 C) = 4.99824E-17 J</a:t>
            </a:r>
            <a:endParaRPr lang="el-GR">
              <a:latin typeface="Times New Roman" pitchFamily="18" charset="0"/>
              <a:cs typeface="Times New Roman" pitchFamily="18" charset="0"/>
            </a:endParaRPr>
          </a:p>
          <a:p>
            <a:pPr lvl="1"/>
            <a:endParaRPr lang="en-US">
              <a:latin typeface="Times New Roman" pitchFamily="18" charset="0"/>
            </a:endParaRPr>
          </a:p>
          <a:p>
            <a:pPr lvl="1"/>
            <a:r>
              <a:rPr lang="en-US">
                <a:latin typeface="Times New Roman" pitchFamily="18" charset="0"/>
              </a:rPr>
              <a:t>d) If the electron went from the bottom plate to the top, what speed would it hit the top?</a:t>
            </a:r>
          </a:p>
          <a:p>
            <a:pPr lvl="2"/>
            <a:r>
              <a:rPr lang="en-US">
                <a:latin typeface="Times New Roman" pitchFamily="18" charset="0"/>
              </a:rPr>
              <a:t>Let’s use energy:  (we could suvat)</a:t>
            </a:r>
          </a:p>
          <a:p>
            <a:pPr lvl="2"/>
            <a:r>
              <a:rPr lang="el-GR">
                <a:latin typeface="Times New Roman" pitchFamily="18" charset="0"/>
                <a:cs typeface="Times New Roman" pitchFamily="18" charset="0"/>
              </a:rPr>
              <a:t>Δ</a:t>
            </a:r>
            <a:r>
              <a:rPr lang="en-US">
                <a:latin typeface="Times New Roman" pitchFamily="18" charset="0"/>
              </a:rPr>
              <a:t>V = </a:t>
            </a:r>
            <a:r>
              <a:rPr lang="el-GR">
                <a:latin typeface="Times New Roman" pitchFamily="18" charset="0"/>
                <a:cs typeface="Times New Roman" pitchFamily="18" charset="0"/>
              </a:rPr>
              <a:t>Δ</a:t>
            </a:r>
            <a:r>
              <a:rPr lang="en-US">
                <a:latin typeface="Times New Roman" pitchFamily="18" charset="0"/>
                <a:cs typeface="Times New Roman" pitchFamily="18" charset="0"/>
              </a:rPr>
              <a:t>Ep/q, so Work = </a:t>
            </a:r>
            <a:r>
              <a:rPr lang="el-GR">
                <a:latin typeface="Times New Roman" pitchFamily="18" charset="0"/>
                <a:cs typeface="Times New Roman" pitchFamily="18" charset="0"/>
              </a:rPr>
              <a:t>Δ</a:t>
            </a:r>
            <a:r>
              <a:rPr lang="en-US">
                <a:latin typeface="Times New Roman" pitchFamily="18" charset="0"/>
                <a:cs typeface="Times New Roman" pitchFamily="18" charset="0"/>
              </a:rPr>
              <a:t>Ep = </a:t>
            </a:r>
            <a:r>
              <a:rPr lang="el-GR">
                <a:latin typeface="Times New Roman" pitchFamily="18" charset="0"/>
                <a:cs typeface="Times New Roman" pitchFamily="18" charset="0"/>
              </a:rPr>
              <a:t>Δ</a:t>
            </a:r>
            <a:r>
              <a:rPr lang="en-US">
                <a:latin typeface="Times New Roman" pitchFamily="18" charset="0"/>
              </a:rPr>
              <a:t>Vq = </a:t>
            </a:r>
            <a:r>
              <a:rPr lang="en-US" baseline="30000">
                <a:latin typeface="Times New Roman" pitchFamily="18" charset="0"/>
              </a:rPr>
              <a:t>1</a:t>
            </a:r>
            <a:r>
              <a:rPr lang="en-US">
                <a:latin typeface="Times New Roman" pitchFamily="18" charset="0"/>
              </a:rPr>
              <a:t>/</a:t>
            </a:r>
            <a:r>
              <a:rPr lang="en-US" baseline="-25000">
                <a:latin typeface="Times New Roman" pitchFamily="18" charset="0"/>
              </a:rPr>
              <a:t>2</a:t>
            </a:r>
            <a:r>
              <a:rPr lang="en-US">
                <a:latin typeface="Times New Roman" pitchFamily="18" charset="0"/>
              </a:rPr>
              <a:t>mv</a:t>
            </a:r>
            <a:r>
              <a:rPr lang="en-US" baseline="30000">
                <a:latin typeface="Times New Roman" pitchFamily="18" charset="0"/>
              </a:rPr>
              <a:t>2</a:t>
            </a:r>
          </a:p>
          <a:p>
            <a:pPr lvl="2"/>
            <a:r>
              <a:rPr lang="en-US">
                <a:latin typeface="Times New Roman" pitchFamily="18" charset="0"/>
              </a:rPr>
              <a:t>(312 V)(1.602E-19 C) = </a:t>
            </a:r>
            <a:r>
              <a:rPr lang="en-US" baseline="30000">
                <a:latin typeface="Times New Roman" pitchFamily="18" charset="0"/>
              </a:rPr>
              <a:t>1</a:t>
            </a:r>
            <a:r>
              <a:rPr lang="en-US">
                <a:latin typeface="Times New Roman" pitchFamily="18" charset="0"/>
              </a:rPr>
              <a:t>/</a:t>
            </a:r>
            <a:r>
              <a:rPr lang="en-US" baseline="-25000">
                <a:latin typeface="Times New Roman" pitchFamily="18" charset="0"/>
              </a:rPr>
              <a:t>2</a:t>
            </a:r>
            <a:r>
              <a:rPr lang="en-US">
                <a:latin typeface="Times New Roman" pitchFamily="18" charset="0"/>
              </a:rPr>
              <a:t>(9.11E-31 kg)v</a:t>
            </a:r>
            <a:r>
              <a:rPr lang="en-US" baseline="30000">
                <a:latin typeface="Times New Roman" pitchFamily="18" charset="0"/>
              </a:rPr>
              <a:t>2</a:t>
            </a:r>
            <a:r>
              <a:rPr lang="en-US">
                <a:latin typeface="Times New Roman" pitchFamily="18" charset="0"/>
              </a:rPr>
              <a:t> , v = 10,475,249.17 </a:t>
            </a:r>
            <a:r>
              <a:rPr lang="en-US">
                <a:latin typeface="Times New Roman" pitchFamily="18" charset="0"/>
                <a:cs typeface="Times New Roman" pitchFamily="18" charset="0"/>
              </a:rPr>
              <a:t>≈ 1.05E7 m/s</a:t>
            </a:r>
          </a:p>
          <a:p>
            <a:pPr lvl="2"/>
            <a:r>
              <a:rPr lang="en-US">
                <a:latin typeface="Times New Roman" pitchFamily="18" charset="0"/>
                <a:cs typeface="Times New Roman" pitchFamily="18" charset="0"/>
              </a:rPr>
              <a:t>or you can use suvat</a:t>
            </a:r>
            <a:endParaRPr lang="en-US">
              <a:latin typeface="Times New Roman" pitchFamily="18" charset="0"/>
            </a:endParaRPr>
          </a:p>
          <a:p>
            <a:pPr lvl="1"/>
            <a:endParaRPr lang="en-US">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TotalTime>
  <Words>363</Words>
  <Application>Microsoft Office PowerPoint</Application>
  <PresentationFormat>On-screen Show (4:3)</PresentationFormat>
  <Paragraphs>19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Slide 1</vt:lpstr>
      <vt:lpstr>Slide 2</vt:lpstr>
    </vt:vector>
  </TitlesOfParts>
  <Company>Tigard Tualatin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Murray</dc:creator>
  <cp:lastModifiedBy>Murray, Christopher</cp:lastModifiedBy>
  <cp:revision>9</cp:revision>
  <dcterms:created xsi:type="dcterms:W3CDTF">2009-09-22T16:04:24Z</dcterms:created>
  <dcterms:modified xsi:type="dcterms:W3CDTF">2014-09-02T19:06:24Z</dcterms:modified>
</cp:coreProperties>
</file>