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45" r:id="rId2"/>
    <p:sldId id="308" r:id="rId3"/>
    <p:sldId id="309" r:id="rId4"/>
    <p:sldId id="301" r:id="rId5"/>
    <p:sldId id="310" r:id="rId6"/>
    <p:sldId id="302" r:id="rId7"/>
    <p:sldId id="315" r:id="rId8"/>
    <p:sldId id="356" r:id="rId9"/>
    <p:sldId id="358" r:id="rId10"/>
    <p:sldId id="359" r:id="rId11"/>
    <p:sldId id="360" r:id="rId12"/>
    <p:sldId id="361" r:id="rId13"/>
    <p:sldId id="311" r:id="rId14"/>
    <p:sldId id="344" r:id="rId15"/>
    <p:sldId id="316" r:id="rId16"/>
    <p:sldId id="324" r:id="rId17"/>
    <p:sldId id="317" r:id="rId18"/>
    <p:sldId id="325" r:id="rId19"/>
    <p:sldId id="326" r:id="rId20"/>
    <p:sldId id="327" r:id="rId21"/>
    <p:sldId id="328" r:id="rId22"/>
    <p:sldId id="329" r:id="rId23"/>
    <p:sldId id="330" r:id="rId24"/>
    <p:sldId id="331" r:id="rId25"/>
    <p:sldId id="333" r:id="rId26"/>
    <p:sldId id="332" r:id="rId27"/>
    <p:sldId id="334" r:id="rId28"/>
    <p:sldId id="362" r:id="rId29"/>
    <p:sldId id="335" r:id="rId30"/>
    <p:sldId id="336" r:id="rId31"/>
    <p:sldId id="337" r:id="rId32"/>
    <p:sldId id="338" r:id="rId33"/>
    <p:sldId id="339" r:id="rId34"/>
    <p:sldId id="341" r:id="rId35"/>
    <p:sldId id="342" r:id="rId36"/>
    <p:sldId id="343" r:id="rId37"/>
    <p:sldId id="346" r:id="rId38"/>
    <p:sldId id="347" r:id="rId39"/>
    <p:sldId id="349" r:id="rId40"/>
    <p:sldId id="350" r:id="rId41"/>
    <p:sldId id="351" r:id="rId42"/>
    <p:sldId id="352" r:id="rId43"/>
    <p:sldId id="353" r:id="rId44"/>
    <p:sldId id="354" r:id="rId45"/>
    <p:sldId id="355" r:id="rId46"/>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2800" kern="1200">
        <a:solidFill>
          <a:schemeClr val="tx1"/>
        </a:solidFill>
        <a:latin typeface="Times New Roman" charset="0"/>
        <a:ea typeface="+mn-ea"/>
        <a:cs typeface="+mn-cs"/>
      </a:defRPr>
    </a:lvl6pPr>
    <a:lvl7pPr marL="2743200" algn="l" defTabSz="914400" rtl="0" eaLnBrk="1" latinLnBrk="0" hangingPunct="1">
      <a:defRPr sz="2800" kern="1200">
        <a:solidFill>
          <a:schemeClr val="tx1"/>
        </a:solidFill>
        <a:latin typeface="Times New Roman" charset="0"/>
        <a:ea typeface="+mn-ea"/>
        <a:cs typeface="+mn-cs"/>
      </a:defRPr>
    </a:lvl7pPr>
    <a:lvl8pPr marL="3200400" algn="l" defTabSz="914400" rtl="0" eaLnBrk="1" latinLnBrk="0" hangingPunct="1">
      <a:defRPr sz="2800" kern="1200">
        <a:solidFill>
          <a:schemeClr val="tx1"/>
        </a:solidFill>
        <a:latin typeface="Times New Roman" charset="0"/>
        <a:ea typeface="+mn-ea"/>
        <a:cs typeface="+mn-cs"/>
      </a:defRPr>
    </a:lvl8pPr>
    <a:lvl9pPr marL="3657600" algn="l" defTabSz="9144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5" autoAdjust="0"/>
  </p:normalViewPr>
  <p:slideViewPr>
    <p:cSldViewPr>
      <p:cViewPr>
        <p:scale>
          <a:sx n="55" d="100"/>
          <a:sy n="55" d="100"/>
        </p:scale>
        <p:origin x="-3234" y="-13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222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4C5BFBF-0E23-4F71-8E5D-B1D98D78BD0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17621B-FCB5-4252-96D5-9425480A1BD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652E1D-1467-4118-BF4A-AE0CEA9BB33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753D9F-7FEB-42C1-93FF-8DA1F81FE0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58C8F8-4E83-4076-8037-1D5FA7DD481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3700FE-E28C-48D9-A483-F3BF6DE46E5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B3285E-6320-4C14-B252-29C77946BF9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C83820-8955-4266-A341-7190D5CEF43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C4242B2-79C5-4A68-8D2A-4CBC2F18E9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4771B0E-ADD1-42EF-ADA2-33578FA5489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CF525B-1007-4AB8-9AB3-A8997DDF877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5C2F48-71E6-43F3-8F01-DB1F55CA3F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B73D16-4864-4939-AA77-05A7797AD7F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Microsoft_Office_Excel_Chart3.xls"/></Relationships>
</file>

<file path=ppt/slides/_rels/slide2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Microsoft_Office_Excel_Chart4.xls"/></Relationships>
</file>

<file path=ppt/slides/_rels/slide2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Microsoft_Office_Excel_Chart5.xls"/></Relationships>
</file>

<file path=ppt/slides/_rels/slide2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Microsoft_Office_Excel_Chart6.xls"/></Relationships>
</file>

<file path=ppt/slides/_rels/slide2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SECONDLL.EXE" TargetMode="External"/><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subTitle" idx="1"/>
          </p:nvPr>
        </p:nvSpPr>
        <p:spPr/>
        <p:txBody>
          <a:bodyPr/>
          <a:lstStyle/>
          <a:p>
            <a:endParaRPr lang="en-US"/>
          </a:p>
        </p:txBody>
      </p:sp>
      <p:sp>
        <p:nvSpPr>
          <p:cNvPr id="185348" name="Text Box 4"/>
          <p:cNvSpPr txBox="1">
            <a:spLocks noChangeArrowheads="1"/>
          </p:cNvSpPr>
          <p:nvPr>
            <p:ph type="ctrTitle"/>
          </p:nvPr>
        </p:nvSpPr>
        <p:spPr>
          <a:xfrm>
            <a:off x="762000" y="381000"/>
            <a:ext cx="7772400" cy="1470025"/>
          </a:xfrm>
          <a:noFill/>
          <a:ln/>
        </p:spPr>
        <p:txBody>
          <a:bodyPr/>
          <a:lstStyle/>
          <a:p>
            <a:pPr algn="l"/>
            <a:r>
              <a:rPr lang="en-US" b="1" u="sng"/>
              <a:t>Page 1 – Ideal Gas 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ext Box 2"/>
          <p:cNvSpPr txBox="1">
            <a:spLocks noChangeArrowheads="1"/>
          </p:cNvSpPr>
          <p:nvPr/>
        </p:nvSpPr>
        <p:spPr bwMode="auto">
          <a:xfrm>
            <a:off x="381000" y="2027238"/>
            <a:ext cx="8763000" cy="1066800"/>
          </a:xfrm>
          <a:prstGeom prst="rect">
            <a:avLst/>
          </a:prstGeom>
          <a:noFill/>
          <a:ln w="9525">
            <a:noFill/>
            <a:miter lim="800000"/>
            <a:headEnd/>
            <a:tailEnd/>
          </a:ln>
          <a:effectLst/>
        </p:spPr>
        <p:txBody>
          <a:bodyPr>
            <a:spAutoFit/>
          </a:bodyPr>
          <a:lstStyle/>
          <a:p>
            <a:r>
              <a:rPr lang="en-US" sz="3200"/>
              <a:t>P = P</a:t>
            </a:r>
            <a:r>
              <a:rPr lang="en-US" sz="3200" baseline="-25000"/>
              <a:t>gauge</a:t>
            </a:r>
            <a:r>
              <a:rPr lang="en-US" sz="3200"/>
              <a:t> + 1 atm</a:t>
            </a:r>
          </a:p>
          <a:p>
            <a:r>
              <a:rPr lang="en-US" sz="3200"/>
              <a:t>P = 35 psi + </a:t>
            </a:r>
            <a:r>
              <a:rPr lang="en-US"/>
              <a:t>14.7 psi = 49.7 psi</a:t>
            </a:r>
            <a:endParaRPr lang="en-US" sz="3200"/>
          </a:p>
        </p:txBody>
      </p:sp>
      <p:sp>
        <p:nvSpPr>
          <p:cNvPr id="199683" name="Text Box 3"/>
          <p:cNvSpPr txBox="1">
            <a:spLocks noChangeArrowheads="1"/>
          </p:cNvSpPr>
          <p:nvPr/>
        </p:nvSpPr>
        <p:spPr bwMode="auto">
          <a:xfrm>
            <a:off x="228600" y="6477000"/>
            <a:ext cx="666750" cy="274638"/>
          </a:xfrm>
          <a:prstGeom prst="rect">
            <a:avLst/>
          </a:prstGeom>
          <a:noFill/>
          <a:ln w="25400">
            <a:noFill/>
            <a:miter lim="800000"/>
            <a:headEnd/>
            <a:tailEnd/>
          </a:ln>
          <a:effectLst/>
        </p:spPr>
        <p:txBody>
          <a:bodyPr wrap="none">
            <a:spAutoFit/>
          </a:bodyPr>
          <a:lstStyle/>
          <a:p>
            <a:r>
              <a:rPr lang="en-US" sz="1200">
                <a:sym typeface="Symbol" pitchFamily="18" charset="2"/>
              </a:rPr>
              <a:t>49.7 psi</a:t>
            </a:r>
          </a:p>
        </p:txBody>
      </p:sp>
      <p:sp>
        <p:nvSpPr>
          <p:cNvPr id="199684"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99685" name="Text Box 5"/>
          <p:cNvSpPr txBox="1">
            <a:spLocks noChangeArrowheads="1"/>
          </p:cNvSpPr>
          <p:nvPr/>
        </p:nvSpPr>
        <p:spPr bwMode="auto">
          <a:xfrm>
            <a:off x="228600" y="381000"/>
            <a:ext cx="8686800" cy="1066800"/>
          </a:xfrm>
          <a:prstGeom prst="rect">
            <a:avLst/>
          </a:prstGeom>
          <a:noFill/>
          <a:ln w="50800">
            <a:noFill/>
            <a:miter lim="800000"/>
            <a:headEnd/>
            <a:tailEnd/>
          </a:ln>
          <a:effectLst/>
        </p:spPr>
        <p:txBody>
          <a:bodyPr>
            <a:spAutoFit/>
          </a:bodyPr>
          <a:lstStyle/>
          <a:p>
            <a:r>
              <a:rPr lang="en-US" sz="3200"/>
              <a:t>What is the absolute pressure if you read 35 psi gauge?  Answer in psi </a:t>
            </a:r>
            <a:r>
              <a:rPr lang="en-US"/>
              <a:t>(1 atm = 14.7 psi)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96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96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ext Box 2"/>
          <p:cNvSpPr txBox="1">
            <a:spLocks noChangeArrowheads="1"/>
          </p:cNvSpPr>
          <p:nvPr/>
        </p:nvSpPr>
        <p:spPr bwMode="auto">
          <a:xfrm>
            <a:off x="381000" y="2027238"/>
            <a:ext cx="8763000" cy="1554162"/>
          </a:xfrm>
          <a:prstGeom prst="rect">
            <a:avLst/>
          </a:prstGeom>
          <a:noFill/>
          <a:ln w="9525">
            <a:noFill/>
            <a:miter lim="800000"/>
            <a:headEnd/>
            <a:tailEnd/>
          </a:ln>
          <a:effectLst/>
        </p:spPr>
        <p:txBody>
          <a:bodyPr>
            <a:spAutoFit/>
          </a:bodyPr>
          <a:lstStyle/>
          <a:p>
            <a:r>
              <a:rPr lang="en-US" sz="3200"/>
              <a:t>P = P</a:t>
            </a:r>
            <a:r>
              <a:rPr lang="en-US" sz="3200" baseline="-25000"/>
              <a:t>gauge</a:t>
            </a:r>
            <a:r>
              <a:rPr lang="en-US" sz="3200"/>
              <a:t> + 1 atm</a:t>
            </a:r>
          </a:p>
          <a:p>
            <a:r>
              <a:rPr lang="en-US" sz="3200"/>
              <a:t>P = 2.17 x 10</a:t>
            </a:r>
            <a:r>
              <a:rPr lang="en-US" sz="3200" baseline="30000"/>
              <a:t>5</a:t>
            </a:r>
            <a:r>
              <a:rPr lang="en-US" sz="3200"/>
              <a:t> Pa + </a:t>
            </a:r>
            <a:r>
              <a:rPr lang="en-US"/>
              <a:t>1.013 x 10</a:t>
            </a:r>
            <a:r>
              <a:rPr lang="en-US" baseline="30000"/>
              <a:t>5</a:t>
            </a:r>
            <a:r>
              <a:rPr lang="en-US"/>
              <a:t> Pa</a:t>
            </a:r>
            <a:endParaRPr lang="en-US" sz="3200"/>
          </a:p>
          <a:p>
            <a:endParaRPr lang="en-US" sz="3200"/>
          </a:p>
        </p:txBody>
      </p:sp>
      <p:sp>
        <p:nvSpPr>
          <p:cNvPr id="200707" name="Text Box 3"/>
          <p:cNvSpPr txBox="1">
            <a:spLocks noChangeArrowheads="1"/>
          </p:cNvSpPr>
          <p:nvPr/>
        </p:nvSpPr>
        <p:spPr bwMode="auto">
          <a:xfrm>
            <a:off x="228600" y="6477000"/>
            <a:ext cx="996950" cy="274638"/>
          </a:xfrm>
          <a:prstGeom prst="rect">
            <a:avLst/>
          </a:prstGeom>
          <a:noFill/>
          <a:ln w="25400">
            <a:noFill/>
            <a:miter lim="800000"/>
            <a:headEnd/>
            <a:tailEnd/>
          </a:ln>
          <a:effectLst/>
        </p:spPr>
        <p:txBody>
          <a:bodyPr wrap="none">
            <a:spAutoFit/>
          </a:bodyPr>
          <a:lstStyle/>
          <a:p>
            <a:r>
              <a:rPr lang="en-US" sz="1200">
                <a:sym typeface="Symbol" pitchFamily="18" charset="2"/>
              </a:rPr>
              <a:t>3.18 x 10</a:t>
            </a:r>
            <a:r>
              <a:rPr lang="en-US" sz="1200" baseline="30000">
                <a:sym typeface="Symbol" pitchFamily="18" charset="2"/>
              </a:rPr>
              <a:t>5</a:t>
            </a:r>
            <a:r>
              <a:rPr lang="en-US" sz="1200">
                <a:sym typeface="Symbol" pitchFamily="18" charset="2"/>
              </a:rPr>
              <a:t> Pa</a:t>
            </a:r>
          </a:p>
        </p:txBody>
      </p:sp>
      <p:sp>
        <p:nvSpPr>
          <p:cNvPr id="20070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200709" name="Text Box 5"/>
          <p:cNvSpPr txBox="1">
            <a:spLocks noChangeArrowheads="1"/>
          </p:cNvSpPr>
          <p:nvPr/>
        </p:nvSpPr>
        <p:spPr bwMode="auto">
          <a:xfrm>
            <a:off x="228600" y="381000"/>
            <a:ext cx="8686800" cy="1066800"/>
          </a:xfrm>
          <a:prstGeom prst="rect">
            <a:avLst/>
          </a:prstGeom>
          <a:noFill/>
          <a:ln w="50800">
            <a:noFill/>
            <a:miter lim="800000"/>
            <a:headEnd/>
            <a:tailEnd/>
          </a:ln>
          <a:effectLst/>
        </p:spPr>
        <p:txBody>
          <a:bodyPr>
            <a:spAutoFit/>
          </a:bodyPr>
          <a:lstStyle/>
          <a:p>
            <a:r>
              <a:rPr lang="en-US" sz="3200"/>
              <a:t>What is the absolute pressure if the gauge pressure is  2.17 x 10</a:t>
            </a:r>
            <a:r>
              <a:rPr lang="en-US" sz="3200" baseline="30000"/>
              <a:t>5</a:t>
            </a:r>
            <a:r>
              <a:rPr lang="en-US" sz="3200"/>
              <a:t> Pa  </a:t>
            </a:r>
            <a:r>
              <a:rPr lang="en-US"/>
              <a:t>(1 atm = 1.013 x 10</a:t>
            </a:r>
            <a:r>
              <a:rPr lang="en-US" baseline="30000"/>
              <a:t>5</a:t>
            </a:r>
            <a:r>
              <a:rPr lang="en-US"/>
              <a:t> Pa = 101.3 kPa)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07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07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ext Box 2"/>
          <p:cNvSpPr txBox="1">
            <a:spLocks noChangeArrowheads="1"/>
          </p:cNvSpPr>
          <p:nvPr/>
        </p:nvSpPr>
        <p:spPr bwMode="auto">
          <a:xfrm>
            <a:off x="381000" y="2027238"/>
            <a:ext cx="8763000" cy="1066800"/>
          </a:xfrm>
          <a:prstGeom prst="rect">
            <a:avLst/>
          </a:prstGeom>
          <a:noFill/>
          <a:ln w="9525">
            <a:noFill/>
            <a:miter lim="800000"/>
            <a:headEnd/>
            <a:tailEnd/>
          </a:ln>
          <a:effectLst/>
        </p:spPr>
        <p:txBody>
          <a:bodyPr>
            <a:spAutoFit/>
          </a:bodyPr>
          <a:lstStyle/>
          <a:p>
            <a:r>
              <a:rPr lang="en-US" sz="3200"/>
              <a:t>P = P</a:t>
            </a:r>
            <a:r>
              <a:rPr lang="en-US" sz="3200" baseline="-25000"/>
              <a:t>gauge</a:t>
            </a:r>
            <a:r>
              <a:rPr lang="en-US" sz="3200"/>
              <a:t> + 1 atm</a:t>
            </a:r>
          </a:p>
          <a:p>
            <a:r>
              <a:rPr lang="en-US" sz="3200"/>
              <a:t>42.0 kPa = P</a:t>
            </a:r>
            <a:r>
              <a:rPr lang="en-US" sz="3200" baseline="-25000"/>
              <a:t>gauge</a:t>
            </a:r>
            <a:r>
              <a:rPr lang="en-US" sz="3200"/>
              <a:t> + </a:t>
            </a:r>
            <a:r>
              <a:rPr lang="en-US"/>
              <a:t>101.3 kPa</a:t>
            </a:r>
          </a:p>
        </p:txBody>
      </p:sp>
      <p:sp>
        <p:nvSpPr>
          <p:cNvPr id="201731" name="Text Box 3"/>
          <p:cNvSpPr txBox="1">
            <a:spLocks noChangeArrowheads="1"/>
          </p:cNvSpPr>
          <p:nvPr/>
        </p:nvSpPr>
        <p:spPr bwMode="auto">
          <a:xfrm>
            <a:off x="228600" y="6477000"/>
            <a:ext cx="768350" cy="274638"/>
          </a:xfrm>
          <a:prstGeom prst="rect">
            <a:avLst/>
          </a:prstGeom>
          <a:noFill/>
          <a:ln w="25400">
            <a:noFill/>
            <a:miter lim="800000"/>
            <a:headEnd/>
            <a:tailEnd/>
          </a:ln>
          <a:effectLst/>
        </p:spPr>
        <p:txBody>
          <a:bodyPr wrap="none">
            <a:spAutoFit/>
          </a:bodyPr>
          <a:lstStyle/>
          <a:p>
            <a:r>
              <a:rPr lang="en-US" sz="1200">
                <a:sym typeface="Symbol" pitchFamily="18" charset="2"/>
              </a:rPr>
              <a:t>-59.3 kPa</a:t>
            </a:r>
          </a:p>
        </p:txBody>
      </p:sp>
      <p:sp>
        <p:nvSpPr>
          <p:cNvPr id="201732"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201733" name="Text Box 5"/>
          <p:cNvSpPr txBox="1">
            <a:spLocks noChangeArrowheads="1"/>
          </p:cNvSpPr>
          <p:nvPr/>
        </p:nvSpPr>
        <p:spPr bwMode="auto">
          <a:xfrm>
            <a:off x="457200" y="381000"/>
            <a:ext cx="8458200" cy="1493838"/>
          </a:xfrm>
          <a:prstGeom prst="rect">
            <a:avLst/>
          </a:prstGeom>
          <a:noFill/>
          <a:ln w="50800">
            <a:noFill/>
            <a:miter lim="800000"/>
            <a:headEnd/>
            <a:tailEnd/>
          </a:ln>
          <a:effectLst/>
        </p:spPr>
        <p:txBody>
          <a:bodyPr>
            <a:spAutoFit/>
          </a:bodyPr>
          <a:lstStyle/>
          <a:p>
            <a:r>
              <a:rPr lang="en-US" sz="3200"/>
              <a:t>If you have an absolute pressure of 42.0 kPa, what is the gauge pressure in kPa?</a:t>
            </a:r>
          </a:p>
          <a:p>
            <a:r>
              <a:rPr lang="en-US"/>
              <a:t>(1 atm = 1.013 x 10</a:t>
            </a:r>
            <a:r>
              <a:rPr lang="en-US" baseline="30000"/>
              <a:t>5</a:t>
            </a:r>
            <a:r>
              <a:rPr lang="en-US"/>
              <a:t> Pa = 101.3 kPa)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17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17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381000" y="2470150"/>
            <a:ext cx="8534400" cy="3933825"/>
          </a:xfrm>
          <a:prstGeom prst="rect">
            <a:avLst/>
          </a:prstGeom>
          <a:noFill/>
          <a:ln w="9525">
            <a:noFill/>
            <a:miter lim="800000"/>
            <a:headEnd/>
            <a:tailEnd/>
          </a:ln>
          <a:effectLst/>
        </p:spPr>
        <p:txBody>
          <a:bodyPr>
            <a:spAutoFit/>
          </a:bodyPr>
          <a:lstStyle/>
          <a:p>
            <a:r>
              <a:rPr lang="en-US" sz="3200"/>
              <a:t>P = P</a:t>
            </a:r>
            <a:r>
              <a:rPr lang="en-US" sz="3200" baseline="-25000"/>
              <a:t>gauge</a:t>
            </a:r>
            <a:r>
              <a:rPr lang="en-US" sz="3200"/>
              <a:t> + 1 atm</a:t>
            </a:r>
          </a:p>
          <a:p>
            <a:r>
              <a:rPr lang="en-US" sz="3200"/>
              <a:t>(1 atm = 101.3 kPa)</a:t>
            </a:r>
          </a:p>
          <a:p>
            <a:pPr lvl="1"/>
            <a:r>
              <a:rPr lang="en-US" u="sng"/>
              <a:t>P</a:t>
            </a:r>
            <a:r>
              <a:rPr lang="en-US" u="sng" baseline="-25000"/>
              <a:t>1</a:t>
            </a:r>
            <a:r>
              <a:rPr lang="en-US"/>
              <a:t>  =  </a:t>
            </a:r>
            <a:r>
              <a:rPr lang="en-US" u="sng"/>
              <a:t>P</a:t>
            </a:r>
            <a:r>
              <a:rPr lang="en-US" u="sng" baseline="-25000"/>
              <a:t>2</a:t>
            </a:r>
            <a:r>
              <a:rPr lang="en-US"/>
              <a:t>  </a:t>
            </a:r>
          </a:p>
          <a:p>
            <a:pPr lvl="1"/>
            <a:r>
              <a:rPr lang="en-US"/>
              <a:t>T</a:t>
            </a:r>
            <a:r>
              <a:rPr lang="en-US" baseline="-25000"/>
              <a:t>1</a:t>
            </a:r>
            <a:r>
              <a:rPr lang="en-US"/>
              <a:t>      T</a:t>
            </a:r>
            <a:r>
              <a:rPr lang="en-US" baseline="-25000"/>
              <a:t>2</a:t>
            </a:r>
            <a:endParaRPr lang="en-US"/>
          </a:p>
          <a:p>
            <a:endParaRPr lang="en-US" sz="2000"/>
          </a:p>
          <a:p>
            <a:pPr eaLnBrk="0" hangingPunct="0"/>
            <a:r>
              <a:rPr lang="en-US"/>
              <a:t>T</a:t>
            </a:r>
            <a:r>
              <a:rPr lang="en-US" u="sng" baseline="-25000"/>
              <a:t>1</a:t>
            </a:r>
            <a:r>
              <a:rPr lang="en-US"/>
              <a:t>  = 273 + 10. = 283</a:t>
            </a:r>
          </a:p>
          <a:p>
            <a:pPr eaLnBrk="0" hangingPunct="0"/>
            <a:r>
              <a:rPr lang="en-US"/>
              <a:t>P</a:t>
            </a:r>
            <a:r>
              <a:rPr lang="en-US" baseline="-25000"/>
              <a:t>1</a:t>
            </a:r>
            <a:r>
              <a:rPr lang="en-US"/>
              <a:t>  = 82 + 101.3 = 183.1 kPa = 183.1 x 10</a:t>
            </a:r>
            <a:r>
              <a:rPr lang="en-US" baseline="30000"/>
              <a:t>3</a:t>
            </a:r>
            <a:r>
              <a:rPr lang="en-US"/>
              <a:t> Pa</a:t>
            </a:r>
          </a:p>
          <a:p>
            <a:pPr eaLnBrk="0" hangingPunct="0"/>
            <a:r>
              <a:rPr lang="en-US"/>
              <a:t>T</a:t>
            </a:r>
            <a:r>
              <a:rPr lang="en-US" u="sng" baseline="-25000"/>
              <a:t>2</a:t>
            </a:r>
            <a:r>
              <a:rPr lang="en-US"/>
              <a:t>  = 273 + 52 = 325 K</a:t>
            </a:r>
          </a:p>
          <a:p>
            <a:pPr eaLnBrk="0" hangingPunct="0"/>
            <a:r>
              <a:rPr lang="en-US"/>
              <a:t>P</a:t>
            </a:r>
            <a:r>
              <a:rPr lang="en-US" baseline="-25000"/>
              <a:t>2</a:t>
            </a:r>
            <a:r>
              <a:rPr lang="en-US"/>
              <a:t>  = ???</a:t>
            </a:r>
          </a:p>
        </p:txBody>
      </p:sp>
      <p:sp>
        <p:nvSpPr>
          <p:cNvPr id="150531" name="Text Box 3"/>
          <p:cNvSpPr txBox="1">
            <a:spLocks noChangeArrowheads="1"/>
          </p:cNvSpPr>
          <p:nvPr/>
        </p:nvSpPr>
        <p:spPr bwMode="auto">
          <a:xfrm>
            <a:off x="228600" y="6477000"/>
            <a:ext cx="2276475" cy="274638"/>
          </a:xfrm>
          <a:prstGeom prst="rect">
            <a:avLst/>
          </a:prstGeom>
          <a:noFill/>
          <a:ln w="25400">
            <a:noFill/>
            <a:miter lim="800000"/>
            <a:headEnd/>
            <a:tailEnd/>
          </a:ln>
          <a:effectLst/>
        </p:spPr>
        <p:txBody>
          <a:bodyPr wrap="none">
            <a:spAutoFit/>
          </a:bodyPr>
          <a:lstStyle/>
          <a:p>
            <a:r>
              <a:rPr lang="en-US" sz="1200">
                <a:sym typeface="Symbol" pitchFamily="18" charset="2"/>
              </a:rPr>
              <a:t>211 kPa Absolute, 109 kPa Gauge</a:t>
            </a:r>
          </a:p>
        </p:txBody>
      </p:sp>
      <p:sp>
        <p:nvSpPr>
          <p:cNvPr id="150532"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50533" name="Text Box 5"/>
          <p:cNvSpPr txBox="1">
            <a:spLocks noChangeArrowheads="1"/>
          </p:cNvSpPr>
          <p:nvPr/>
        </p:nvSpPr>
        <p:spPr bwMode="auto">
          <a:xfrm>
            <a:off x="457200" y="381000"/>
            <a:ext cx="8458200" cy="1800225"/>
          </a:xfrm>
          <a:prstGeom prst="rect">
            <a:avLst/>
          </a:prstGeom>
          <a:noFill/>
          <a:ln w="50800">
            <a:noFill/>
            <a:miter lim="800000"/>
            <a:headEnd/>
            <a:tailEnd/>
          </a:ln>
          <a:effectLst/>
        </p:spPr>
        <p:txBody>
          <a:bodyPr>
            <a:spAutoFit/>
          </a:bodyPr>
          <a:lstStyle/>
          <a:p>
            <a:r>
              <a:rPr lang="en-US"/>
              <a:t>A tire is at 82 kPa gauge pressure when the temperature is 10.0 </a:t>
            </a:r>
            <a:r>
              <a:rPr lang="en-US" baseline="30000"/>
              <a:t>o</a:t>
            </a:r>
            <a:r>
              <a:rPr lang="en-US"/>
              <a:t>C .  What is the gauge pressure if the temperature is 52 </a:t>
            </a:r>
            <a:r>
              <a:rPr lang="en-US" baseline="30000"/>
              <a:t>o</a:t>
            </a:r>
            <a:r>
              <a:rPr lang="en-US"/>
              <a:t>C  (assume the volume remains constant, and that the tyre does not leak)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0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053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5053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50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053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053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053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05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p:txBody>
          <a:bodyPr/>
          <a:lstStyle/>
          <a:p>
            <a:endParaRPr lang="en-US"/>
          </a:p>
        </p:txBody>
      </p:sp>
      <p:sp>
        <p:nvSpPr>
          <p:cNvPr id="184324" name="Text Box 4"/>
          <p:cNvSpPr txBox="1">
            <a:spLocks noChangeArrowheads="1"/>
          </p:cNvSpPr>
          <p:nvPr>
            <p:ph type="title"/>
          </p:nvPr>
        </p:nvSpPr>
        <p:spPr>
          <a:noFill/>
          <a:ln/>
        </p:spPr>
        <p:txBody>
          <a:bodyPr/>
          <a:lstStyle/>
          <a:p>
            <a:pPr algn="l"/>
            <a:r>
              <a:rPr lang="en-US" sz="4000" b="1" u="sng"/>
              <a:t>Page 2 – specific heat and latent heat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pic>
        <p:nvPicPr>
          <p:cNvPr id="155652" name="Picture 4" descr="FG14_04"/>
          <p:cNvPicPr>
            <a:picLocks noChangeAspect="1" noChangeArrowheads="1"/>
          </p:cNvPicPr>
          <p:nvPr/>
        </p:nvPicPr>
        <p:blipFill>
          <a:blip r:embed="rId3" cstate="print"/>
          <a:srcRect t="3000"/>
          <a:stretch>
            <a:fillRect/>
          </a:stretch>
        </p:blipFill>
        <p:spPr bwMode="auto">
          <a:xfrm>
            <a:off x="34925" y="701675"/>
            <a:ext cx="9067800" cy="5749925"/>
          </a:xfrm>
          <a:prstGeom prst="rect">
            <a:avLst/>
          </a:prstGeom>
          <a:noFill/>
        </p:spPr>
      </p:pic>
      <p:grpSp>
        <p:nvGrpSpPr>
          <p:cNvPr id="155653" name="Group 5"/>
          <p:cNvGrpSpPr>
            <a:grpSpLocks/>
          </p:cNvGrpSpPr>
          <p:nvPr/>
        </p:nvGrpSpPr>
        <p:grpSpPr bwMode="auto">
          <a:xfrm>
            <a:off x="898525" y="828675"/>
            <a:ext cx="709613" cy="4276725"/>
            <a:chOff x="566" y="522"/>
            <a:chExt cx="447" cy="2694"/>
          </a:xfrm>
        </p:grpSpPr>
        <p:sp>
          <p:nvSpPr>
            <p:cNvPr id="155654" name="Line 6"/>
            <p:cNvSpPr>
              <a:spLocks noChangeShapeType="1"/>
            </p:cNvSpPr>
            <p:nvPr/>
          </p:nvSpPr>
          <p:spPr bwMode="auto">
            <a:xfrm>
              <a:off x="624" y="816"/>
              <a:ext cx="0" cy="2400"/>
            </a:xfrm>
            <a:prstGeom prst="line">
              <a:avLst/>
            </a:prstGeom>
            <a:noFill/>
            <a:ln w="50800">
              <a:solidFill>
                <a:schemeClr val="tx1"/>
              </a:solidFill>
              <a:round/>
              <a:headEnd/>
              <a:tailEnd type="triangle" w="med" len="med"/>
            </a:ln>
            <a:effectLst/>
          </p:spPr>
          <p:txBody>
            <a:bodyPr/>
            <a:lstStyle/>
            <a:p>
              <a:endParaRPr lang="en-US"/>
            </a:p>
          </p:txBody>
        </p:sp>
        <p:sp>
          <p:nvSpPr>
            <p:cNvPr id="155655" name="Text Box 7"/>
            <p:cNvSpPr txBox="1">
              <a:spLocks noChangeArrowheads="1"/>
            </p:cNvSpPr>
            <p:nvPr/>
          </p:nvSpPr>
          <p:spPr bwMode="auto">
            <a:xfrm>
              <a:off x="566" y="522"/>
              <a:ext cx="447" cy="359"/>
            </a:xfrm>
            <a:prstGeom prst="rect">
              <a:avLst/>
            </a:prstGeom>
            <a:solidFill>
              <a:schemeClr val="bg1"/>
            </a:solidFill>
            <a:ln w="50800">
              <a:solidFill>
                <a:schemeClr val="tx1"/>
              </a:solidFill>
              <a:miter lim="800000"/>
              <a:headEnd/>
              <a:tailEnd/>
            </a:ln>
            <a:effectLst/>
          </p:spPr>
          <p:txBody>
            <a:bodyPr wrap="none">
              <a:spAutoFit/>
            </a:bodyPr>
            <a:lstStyle/>
            <a:p>
              <a:r>
                <a:rPr lang="en-US"/>
                <a:t>KE</a:t>
              </a:r>
            </a:p>
          </p:txBody>
        </p:sp>
      </p:grpSp>
      <p:grpSp>
        <p:nvGrpSpPr>
          <p:cNvPr id="155656" name="Group 8"/>
          <p:cNvGrpSpPr>
            <a:grpSpLocks/>
          </p:cNvGrpSpPr>
          <p:nvPr/>
        </p:nvGrpSpPr>
        <p:grpSpPr bwMode="auto">
          <a:xfrm>
            <a:off x="1600200" y="1524000"/>
            <a:ext cx="650875" cy="3048000"/>
            <a:chOff x="566" y="522"/>
            <a:chExt cx="410" cy="2694"/>
          </a:xfrm>
        </p:grpSpPr>
        <p:sp>
          <p:nvSpPr>
            <p:cNvPr id="155657" name="Line 9"/>
            <p:cNvSpPr>
              <a:spLocks noChangeShapeType="1"/>
            </p:cNvSpPr>
            <p:nvPr/>
          </p:nvSpPr>
          <p:spPr bwMode="auto">
            <a:xfrm>
              <a:off x="624" y="816"/>
              <a:ext cx="0" cy="2400"/>
            </a:xfrm>
            <a:prstGeom prst="line">
              <a:avLst/>
            </a:prstGeom>
            <a:noFill/>
            <a:ln w="50800">
              <a:solidFill>
                <a:schemeClr val="tx1"/>
              </a:solidFill>
              <a:round/>
              <a:headEnd/>
              <a:tailEnd type="triangle" w="med" len="med"/>
            </a:ln>
            <a:effectLst/>
          </p:spPr>
          <p:txBody>
            <a:bodyPr/>
            <a:lstStyle/>
            <a:p>
              <a:endParaRPr lang="en-US"/>
            </a:p>
          </p:txBody>
        </p:sp>
        <p:sp>
          <p:nvSpPr>
            <p:cNvPr id="155658" name="Text Box 10"/>
            <p:cNvSpPr txBox="1">
              <a:spLocks noChangeArrowheads="1"/>
            </p:cNvSpPr>
            <p:nvPr/>
          </p:nvSpPr>
          <p:spPr bwMode="auto">
            <a:xfrm>
              <a:off x="566" y="522"/>
              <a:ext cx="410" cy="504"/>
            </a:xfrm>
            <a:prstGeom prst="rect">
              <a:avLst/>
            </a:prstGeom>
            <a:solidFill>
              <a:schemeClr val="bg1"/>
            </a:solidFill>
            <a:ln w="50800">
              <a:solidFill>
                <a:schemeClr val="tx1"/>
              </a:solidFill>
              <a:miter lim="800000"/>
              <a:headEnd/>
              <a:tailEnd/>
            </a:ln>
            <a:effectLst/>
          </p:spPr>
          <p:txBody>
            <a:bodyPr wrap="none">
              <a:spAutoFit/>
            </a:bodyPr>
            <a:lstStyle/>
            <a:p>
              <a:r>
                <a:rPr lang="en-US"/>
                <a:t>PE</a:t>
              </a:r>
            </a:p>
          </p:txBody>
        </p:sp>
      </p:grpSp>
      <p:grpSp>
        <p:nvGrpSpPr>
          <p:cNvPr id="155659" name="Group 11"/>
          <p:cNvGrpSpPr>
            <a:grpSpLocks/>
          </p:cNvGrpSpPr>
          <p:nvPr/>
        </p:nvGrpSpPr>
        <p:grpSpPr bwMode="auto">
          <a:xfrm>
            <a:off x="2819400" y="762000"/>
            <a:ext cx="709613" cy="2819400"/>
            <a:chOff x="566" y="522"/>
            <a:chExt cx="447" cy="2694"/>
          </a:xfrm>
        </p:grpSpPr>
        <p:sp>
          <p:nvSpPr>
            <p:cNvPr id="155660" name="Line 12"/>
            <p:cNvSpPr>
              <a:spLocks noChangeShapeType="1"/>
            </p:cNvSpPr>
            <p:nvPr/>
          </p:nvSpPr>
          <p:spPr bwMode="auto">
            <a:xfrm>
              <a:off x="624" y="816"/>
              <a:ext cx="0" cy="2400"/>
            </a:xfrm>
            <a:prstGeom prst="line">
              <a:avLst/>
            </a:prstGeom>
            <a:noFill/>
            <a:ln w="50800">
              <a:solidFill>
                <a:schemeClr val="tx1"/>
              </a:solidFill>
              <a:round/>
              <a:headEnd/>
              <a:tailEnd type="triangle" w="med" len="med"/>
            </a:ln>
            <a:effectLst/>
          </p:spPr>
          <p:txBody>
            <a:bodyPr/>
            <a:lstStyle/>
            <a:p>
              <a:endParaRPr lang="en-US"/>
            </a:p>
          </p:txBody>
        </p:sp>
        <p:sp>
          <p:nvSpPr>
            <p:cNvPr id="155661" name="Text Box 13"/>
            <p:cNvSpPr txBox="1">
              <a:spLocks noChangeArrowheads="1"/>
            </p:cNvSpPr>
            <p:nvPr/>
          </p:nvSpPr>
          <p:spPr bwMode="auto">
            <a:xfrm>
              <a:off x="566" y="522"/>
              <a:ext cx="447" cy="545"/>
            </a:xfrm>
            <a:prstGeom prst="rect">
              <a:avLst/>
            </a:prstGeom>
            <a:solidFill>
              <a:schemeClr val="bg1"/>
            </a:solidFill>
            <a:ln w="50800">
              <a:solidFill>
                <a:schemeClr val="tx1"/>
              </a:solidFill>
              <a:miter lim="800000"/>
              <a:headEnd/>
              <a:tailEnd/>
            </a:ln>
            <a:effectLst/>
          </p:spPr>
          <p:txBody>
            <a:bodyPr wrap="none">
              <a:spAutoFit/>
            </a:bodyPr>
            <a:lstStyle/>
            <a:p>
              <a:r>
                <a:rPr lang="en-US"/>
                <a:t>KE</a:t>
              </a:r>
            </a:p>
          </p:txBody>
        </p:sp>
      </p:grpSp>
      <p:grpSp>
        <p:nvGrpSpPr>
          <p:cNvPr id="155662" name="Group 14"/>
          <p:cNvGrpSpPr>
            <a:grpSpLocks/>
          </p:cNvGrpSpPr>
          <p:nvPr/>
        </p:nvGrpSpPr>
        <p:grpSpPr bwMode="auto">
          <a:xfrm>
            <a:off x="6130925" y="762000"/>
            <a:ext cx="650875" cy="1524000"/>
            <a:chOff x="566" y="522"/>
            <a:chExt cx="410" cy="2694"/>
          </a:xfrm>
        </p:grpSpPr>
        <p:sp>
          <p:nvSpPr>
            <p:cNvPr id="155663" name="Line 15"/>
            <p:cNvSpPr>
              <a:spLocks noChangeShapeType="1"/>
            </p:cNvSpPr>
            <p:nvPr/>
          </p:nvSpPr>
          <p:spPr bwMode="auto">
            <a:xfrm>
              <a:off x="624" y="816"/>
              <a:ext cx="0" cy="2400"/>
            </a:xfrm>
            <a:prstGeom prst="line">
              <a:avLst/>
            </a:prstGeom>
            <a:noFill/>
            <a:ln w="50800">
              <a:solidFill>
                <a:schemeClr val="tx1"/>
              </a:solidFill>
              <a:round/>
              <a:headEnd/>
              <a:tailEnd type="triangle" w="med" len="med"/>
            </a:ln>
            <a:effectLst/>
          </p:spPr>
          <p:txBody>
            <a:bodyPr/>
            <a:lstStyle/>
            <a:p>
              <a:endParaRPr lang="en-US"/>
            </a:p>
          </p:txBody>
        </p:sp>
        <p:sp>
          <p:nvSpPr>
            <p:cNvPr id="155664" name="Text Box 16"/>
            <p:cNvSpPr txBox="1">
              <a:spLocks noChangeArrowheads="1"/>
            </p:cNvSpPr>
            <p:nvPr/>
          </p:nvSpPr>
          <p:spPr bwMode="auto">
            <a:xfrm>
              <a:off x="566" y="522"/>
              <a:ext cx="410" cy="1007"/>
            </a:xfrm>
            <a:prstGeom prst="rect">
              <a:avLst/>
            </a:prstGeom>
            <a:solidFill>
              <a:schemeClr val="bg1"/>
            </a:solidFill>
            <a:ln w="50800">
              <a:solidFill>
                <a:schemeClr val="tx1"/>
              </a:solidFill>
              <a:miter lim="800000"/>
              <a:headEnd/>
              <a:tailEnd/>
            </a:ln>
            <a:effectLst/>
          </p:spPr>
          <p:txBody>
            <a:bodyPr wrap="none">
              <a:spAutoFit/>
            </a:bodyPr>
            <a:lstStyle/>
            <a:p>
              <a:r>
                <a:rPr lang="en-US"/>
                <a:t>PE</a:t>
              </a:r>
            </a:p>
          </p:txBody>
        </p:sp>
      </p:grpSp>
      <p:grpSp>
        <p:nvGrpSpPr>
          <p:cNvPr id="155665" name="Group 17"/>
          <p:cNvGrpSpPr>
            <a:grpSpLocks/>
          </p:cNvGrpSpPr>
          <p:nvPr/>
        </p:nvGrpSpPr>
        <p:grpSpPr bwMode="auto">
          <a:xfrm>
            <a:off x="8493125" y="76200"/>
            <a:ext cx="709613" cy="1905000"/>
            <a:chOff x="566" y="522"/>
            <a:chExt cx="447" cy="2694"/>
          </a:xfrm>
        </p:grpSpPr>
        <p:sp>
          <p:nvSpPr>
            <p:cNvPr id="155666" name="Line 18"/>
            <p:cNvSpPr>
              <a:spLocks noChangeShapeType="1"/>
            </p:cNvSpPr>
            <p:nvPr/>
          </p:nvSpPr>
          <p:spPr bwMode="auto">
            <a:xfrm>
              <a:off x="624" y="816"/>
              <a:ext cx="0" cy="2400"/>
            </a:xfrm>
            <a:prstGeom prst="line">
              <a:avLst/>
            </a:prstGeom>
            <a:noFill/>
            <a:ln w="50800">
              <a:solidFill>
                <a:schemeClr val="tx1"/>
              </a:solidFill>
              <a:round/>
              <a:headEnd/>
              <a:tailEnd type="triangle" w="med" len="med"/>
            </a:ln>
            <a:effectLst/>
          </p:spPr>
          <p:txBody>
            <a:bodyPr/>
            <a:lstStyle/>
            <a:p>
              <a:endParaRPr lang="en-US"/>
            </a:p>
          </p:txBody>
        </p:sp>
        <p:sp>
          <p:nvSpPr>
            <p:cNvPr id="155667" name="Text Box 19"/>
            <p:cNvSpPr txBox="1">
              <a:spLocks noChangeArrowheads="1"/>
            </p:cNvSpPr>
            <p:nvPr/>
          </p:nvSpPr>
          <p:spPr bwMode="auto">
            <a:xfrm>
              <a:off x="566" y="522"/>
              <a:ext cx="447" cy="806"/>
            </a:xfrm>
            <a:prstGeom prst="rect">
              <a:avLst/>
            </a:prstGeom>
            <a:solidFill>
              <a:schemeClr val="bg1"/>
            </a:solidFill>
            <a:ln w="50800">
              <a:solidFill>
                <a:schemeClr val="tx1"/>
              </a:solidFill>
              <a:miter lim="800000"/>
              <a:headEnd/>
              <a:tailEnd/>
            </a:ln>
            <a:effectLst/>
          </p:spPr>
          <p:txBody>
            <a:bodyPr wrap="none">
              <a:spAutoFit/>
            </a:bodyPr>
            <a:lstStyle/>
            <a:p>
              <a:r>
                <a:rPr lang="en-US"/>
                <a:t>KE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5653"/>
                                        </p:tgtEl>
                                        <p:attrNameLst>
                                          <p:attrName>style.visibility</p:attrName>
                                        </p:attrNameLst>
                                      </p:cBhvr>
                                      <p:to>
                                        <p:strVal val="visible"/>
                                      </p:to>
                                    </p:set>
                                    <p:animEffect transition="in" filter="dissolve">
                                      <p:cBhvr>
                                        <p:cTn id="7" dur="500"/>
                                        <p:tgtEl>
                                          <p:spTgt spid="15565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5656"/>
                                        </p:tgtEl>
                                        <p:attrNameLst>
                                          <p:attrName>style.visibility</p:attrName>
                                        </p:attrNameLst>
                                      </p:cBhvr>
                                      <p:to>
                                        <p:strVal val="visible"/>
                                      </p:to>
                                    </p:set>
                                    <p:animEffect transition="in" filter="dissolve">
                                      <p:cBhvr>
                                        <p:cTn id="12" dur="500"/>
                                        <p:tgtEl>
                                          <p:spTgt spid="15565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5659"/>
                                        </p:tgtEl>
                                        <p:attrNameLst>
                                          <p:attrName>style.visibility</p:attrName>
                                        </p:attrNameLst>
                                      </p:cBhvr>
                                      <p:to>
                                        <p:strVal val="visible"/>
                                      </p:to>
                                    </p:set>
                                    <p:animEffect transition="in" filter="dissolve">
                                      <p:cBhvr>
                                        <p:cTn id="17" dur="500"/>
                                        <p:tgtEl>
                                          <p:spTgt spid="15565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5662"/>
                                        </p:tgtEl>
                                        <p:attrNameLst>
                                          <p:attrName>style.visibility</p:attrName>
                                        </p:attrNameLst>
                                      </p:cBhvr>
                                      <p:to>
                                        <p:strVal val="visible"/>
                                      </p:to>
                                    </p:set>
                                    <p:animEffect transition="in" filter="dissolve">
                                      <p:cBhvr>
                                        <p:cTn id="22" dur="500"/>
                                        <p:tgtEl>
                                          <p:spTgt spid="15566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5665"/>
                                        </p:tgtEl>
                                        <p:attrNameLst>
                                          <p:attrName>style.visibility</p:attrName>
                                        </p:attrNameLst>
                                      </p:cBhvr>
                                      <p:to>
                                        <p:strVal val="visible"/>
                                      </p:to>
                                    </p:set>
                                    <p:animEffect transition="in" filter="dissolve">
                                      <p:cBhvr>
                                        <p:cTn id="27" dur="500"/>
                                        <p:tgtEl>
                                          <p:spTgt spid="155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0" y="147638"/>
            <a:ext cx="6751638" cy="579437"/>
          </a:xfrm>
          <a:prstGeom prst="rect">
            <a:avLst/>
          </a:prstGeom>
          <a:noFill/>
          <a:ln w="9525">
            <a:noFill/>
            <a:miter lim="800000"/>
            <a:headEnd/>
            <a:tailEnd/>
          </a:ln>
          <a:effectLst/>
        </p:spPr>
        <p:txBody>
          <a:bodyPr wrap="none">
            <a:spAutoFit/>
          </a:bodyPr>
          <a:lstStyle/>
          <a:p>
            <a:r>
              <a:rPr lang="en-US" sz="3200" b="1" u="sng"/>
              <a:t>Heating up a substance - Specific heat</a:t>
            </a:r>
          </a:p>
        </p:txBody>
      </p:sp>
      <p:sp>
        <p:nvSpPr>
          <p:cNvPr id="163843"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63844" name="Text Box 4"/>
          <p:cNvSpPr txBox="1">
            <a:spLocks noChangeArrowheads="1"/>
          </p:cNvSpPr>
          <p:nvPr/>
        </p:nvSpPr>
        <p:spPr bwMode="auto">
          <a:xfrm>
            <a:off x="152400" y="762000"/>
            <a:ext cx="5943600" cy="4937125"/>
          </a:xfrm>
          <a:prstGeom prst="rect">
            <a:avLst/>
          </a:prstGeom>
          <a:noFill/>
          <a:ln w="25400">
            <a:noFill/>
            <a:miter lim="800000"/>
            <a:headEnd/>
            <a:tailEnd/>
          </a:ln>
          <a:effectLst/>
        </p:spPr>
        <p:txBody>
          <a:bodyPr>
            <a:spAutoFit/>
          </a:bodyPr>
          <a:lstStyle/>
          <a:p>
            <a:r>
              <a:rPr lang="en-US" sz="5400"/>
              <a:t>Q = mc</a:t>
            </a:r>
            <a:r>
              <a:rPr lang="en-US" sz="5400">
                <a:sym typeface="Symbol" pitchFamily="18" charset="2"/>
              </a:rPr>
              <a:t></a:t>
            </a:r>
            <a:r>
              <a:rPr lang="en-US" sz="5400"/>
              <a:t>T</a:t>
            </a:r>
          </a:p>
          <a:p>
            <a:pPr lvl="1"/>
            <a:r>
              <a:rPr lang="en-US" sz="3200"/>
              <a:t>Q - Heat (in J)</a:t>
            </a:r>
          </a:p>
          <a:p>
            <a:pPr lvl="1"/>
            <a:r>
              <a:rPr lang="en-US" sz="3200"/>
              <a:t>m - Mass (in kg)</a:t>
            </a:r>
          </a:p>
          <a:p>
            <a:pPr lvl="1"/>
            <a:r>
              <a:rPr lang="en-US" sz="3200"/>
              <a:t>c - Specific Heat (in J</a:t>
            </a:r>
            <a:r>
              <a:rPr lang="en-US" sz="3200" baseline="30000"/>
              <a:t>o</a:t>
            </a:r>
            <a:r>
              <a:rPr lang="en-US" sz="3200"/>
              <a:t>C</a:t>
            </a:r>
            <a:r>
              <a:rPr lang="en-US" sz="3200" baseline="30000"/>
              <a:t>-1</a:t>
            </a:r>
            <a:r>
              <a:rPr lang="en-US" sz="3200"/>
              <a:t>kg</a:t>
            </a:r>
            <a:r>
              <a:rPr lang="en-US" sz="3200" baseline="30000"/>
              <a:t>-1</a:t>
            </a:r>
            <a:r>
              <a:rPr lang="en-US" sz="3200"/>
              <a:t>)</a:t>
            </a:r>
          </a:p>
          <a:p>
            <a:pPr lvl="1"/>
            <a:r>
              <a:rPr lang="en-US" sz="3200">
                <a:sym typeface="Symbol" pitchFamily="18" charset="2"/>
              </a:rPr>
              <a:t></a:t>
            </a:r>
            <a:r>
              <a:rPr lang="en-US" sz="3200"/>
              <a:t>T - Change in temp. (</a:t>
            </a:r>
            <a:r>
              <a:rPr lang="en-US" sz="3200" baseline="30000"/>
              <a:t>o</a:t>
            </a:r>
            <a:r>
              <a:rPr lang="en-US" sz="3200"/>
              <a:t>C)</a:t>
            </a:r>
          </a:p>
          <a:p>
            <a:pPr lvl="1"/>
            <a:endParaRPr lang="en-US" sz="3200"/>
          </a:p>
          <a:p>
            <a:endParaRPr lang="en-US" sz="3600">
              <a:sym typeface="Symbol" pitchFamily="18" charset="2"/>
            </a:endParaRPr>
          </a:p>
          <a:p>
            <a:r>
              <a:rPr lang="en-US" sz="3600"/>
              <a:t>Q -&gt; </a:t>
            </a:r>
            <a:r>
              <a:rPr lang="en-US" sz="3200"/>
              <a:t>Kinetic Energy of molecules</a:t>
            </a:r>
          </a:p>
          <a:p>
            <a:pPr lvl="1"/>
            <a:r>
              <a:rPr lang="en-US" sz="3200"/>
              <a:t>(Temperature rises)</a:t>
            </a:r>
          </a:p>
        </p:txBody>
      </p:sp>
      <p:sp>
        <p:nvSpPr>
          <p:cNvPr id="163845" name="Text Box 5"/>
          <p:cNvSpPr txBox="1">
            <a:spLocks noChangeArrowheads="1"/>
          </p:cNvSpPr>
          <p:nvPr/>
        </p:nvSpPr>
        <p:spPr bwMode="auto">
          <a:xfrm>
            <a:off x="5867400" y="762000"/>
            <a:ext cx="3276600" cy="4422775"/>
          </a:xfrm>
          <a:prstGeom prst="rect">
            <a:avLst/>
          </a:prstGeom>
          <a:noFill/>
          <a:ln w="25400">
            <a:noFill/>
            <a:miter lim="800000"/>
            <a:headEnd/>
            <a:tailEnd/>
          </a:ln>
          <a:effectLst/>
        </p:spPr>
        <p:txBody>
          <a:bodyPr>
            <a:spAutoFit/>
          </a:bodyPr>
          <a:lstStyle/>
          <a:p>
            <a:r>
              <a:rPr lang="en-US">
                <a:sym typeface="Symbol" pitchFamily="18" charset="2"/>
              </a:rPr>
              <a:t>Some specific heats</a:t>
            </a:r>
          </a:p>
          <a:p>
            <a:pPr eaLnBrk="0" hangingPunct="0"/>
            <a:r>
              <a:rPr lang="en-US" sz="3200"/>
              <a:t>(in J</a:t>
            </a:r>
            <a:r>
              <a:rPr lang="en-US" sz="3200" baseline="30000"/>
              <a:t>o</a:t>
            </a:r>
            <a:r>
              <a:rPr lang="en-US" sz="3200"/>
              <a:t>C</a:t>
            </a:r>
            <a:r>
              <a:rPr lang="en-US" sz="3200" baseline="30000"/>
              <a:t>-1</a:t>
            </a:r>
            <a:r>
              <a:rPr lang="en-US" sz="3200"/>
              <a:t>kg</a:t>
            </a:r>
            <a:r>
              <a:rPr lang="en-US" sz="3200" baseline="30000"/>
              <a:t>-1</a:t>
            </a:r>
            <a:r>
              <a:rPr lang="en-US" sz="3200"/>
              <a:t>)</a:t>
            </a:r>
          </a:p>
          <a:p>
            <a:pPr eaLnBrk="0" hangingPunct="0"/>
            <a:r>
              <a:rPr lang="en-US">
                <a:sym typeface="Symbol" pitchFamily="18" charset="2"/>
              </a:rPr>
              <a:t>H</a:t>
            </a:r>
            <a:r>
              <a:rPr lang="en-US" baseline="-25000">
                <a:sym typeface="Symbol" pitchFamily="18" charset="2"/>
              </a:rPr>
              <a:t>2</a:t>
            </a:r>
            <a:r>
              <a:rPr lang="en-US">
                <a:sym typeface="Symbol" pitchFamily="18" charset="2"/>
              </a:rPr>
              <a:t>O liquid 	4186</a:t>
            </a:r>
          </a:p>
          <a:p>
            <a:pPr eaLnBrk="0" hangingPunct="0"/>
            <a:r>
              <a:rPr lang="en-US">
                <a:sym typeface="Symbol" pitchFamily="18" charset="2"/>
              </a:rPr>
              <a:t>H</a:t>
            </a:r>
            <a:r>
              <a:rPr lang="en-US" baseline="-25000">
                <a:sym typeface="Symbol" pitchFamily="18" charset="2"/>
              </a:rPr>
              <a:t>2</a:t>
            </a:r>
            <a:r>
              <a:rPr lang="en-US">
                <a:sym typeface="Symbol" pitchFamily="18" charset="2"/>
              </a:rPr>
              <a:t>O ice	2100</a:t>
            </a:r>
          </a:p>
          <a:p>
            <a:pPr eaLnBrk="0" hangingPunct="0"/>
            <a:r>
              <a:rPr lang="en-US">
                <a:sym typeface="Symbol" pitchFamily="18" charset="2"/>
              </a:rPr>
              <a:t>H</a:t>
            </a:r>
            <a:r>
              <a:rPr lang="en-US" baseline="-25000">
                <a:sym typeface="Symbol" pitchFamily="18" charset="2"/>
              </a:rPr>
              <a:t>2</a:t>
            </a:r>
            <a:r>
              <a:rPr lang="en-US">
                <a:sym typeface="Symbol" pitchFamily="18" charset="2"/>
              </a:rPr>
              <a:t>O steam	2010</a:t>
            </a:r>
          </a:p>
          <a:p>
            <a:pPr eaLnBrk="0" hangingPunct="0"/>
            <a:r>
              <a:rPr lang="en-US">
                <a:sym typeface="Symbol" pitchFamily="18" charset="2"/>
              </a:rPr>
              <a:t>Aluminum	900</a:t>
            </a:r>
          </a:p>
          <a:p>
            <a:pPr eaLnBrk="0" hangingPunct="0"/>
            <a:r>
              <a:rPr lang="en-US">
                <a:sym typeface="Symbol" pitchFamily="18" charset="2"/>
              </a:rPr>
              <a:t>Iron		450</a:t>
            </a:r>
          </a:p>
          <a:p>
            <a:pPr eaLnBrk="0" hangingPunct="0"/>
            <a:endParaRPr lang="en-US">
              <a:sym typeface="Symbol" pitchFamily="18" charset="2"/>
            </a:endParaRPr>
          </a:p>
          <a:p>
            <a:pPr eaLnBrk="0" hangingPunct="0"/>
            <a:r>
              <a:rPr lang="en-US">
                <a:sym typeface="Symbol" pitchFamily="18" charset="2"/>
              </a:rPr>
              <a:t>More in table 14-1</a:t>
            </a:r>
          </a:p>
          <a:p>
            <a:pPr eaLnBrk="0" hangingPunct="0"/>
            <a:r>
              <a:rPr lang="en-US">
                <a:sym typeface="Symbol" pitchFamily="18" charset="2"/>
              </a:rPr>
              <a:t>(p 421)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44">
                                            <p:txEl>
                                              <p:pRg st="0" end="0"/>
                                            </p:txEl>
                                          </p:spTgt>
                                        </p:tgtEl>
                                        <p:attrNameLst>
                                          <p:attrName>style.visibility</p:attrName>
                                        </p:attrNameLst>
                                      </p:cBhvr>
                                      <p:to>
                                        <p:strVal val="visible"/>
                                      </p:to>
                                    </p:set>
                                    <p:animEffect transition="in" filter="wipe(left)">
                                      <p:cBhvr>
                                        <p:cTn id="7" dur="500"/>
                                        <p:tgtEl>
                                          <p:spTgt spid="16384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3844">
                                            <p:txEl>
                                              <p:pRg st="1" end="1"/>
                                            </p:txEl>
                                          </p:spTgt>
                                        </p:tgtEl>
                                        <p:attrNameLst>
                                          <p:attrName>style.visibility</p:attrName>
                                        </p:attrNameLst>
                                      </p:cBhvr>
                                      <p:to>
                                        <p:strVal val="visible"/>
                                      </p:to>
                                    </p:set>
                                    <p:animEffect transition="in" filter="wipe(left)">
                                      <p:cBhvr>
                                        <p:cTn id="10" dur="500"/>
                                        <p:tgtEl>
                                          <p:spTgt spid="16384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3844">
                                            <p:txEl>
                                              <p:pRg st="2" end="2"/>
                                            </p:txEl>
                                          </p:spTgt>
                                        </p:tgtEl>
                                        <p:attrNameLst>
                                          <p:attrName>style.visibility</p:attrName>
                                        </p:attrNameLst>
                                      </p:cBhvr>
                                      <p:to>
                                        <p:strVal val="visible"/>
                                      </p:to>
                                    </p:set>
                                    <p:animEffect transition="in" filter="wipe(left)">
                                      <p:cBhvr>
                                        <p:cTn id="13" dur="500"/>
                                        <p:tgtEl>
                                          <p:spTgt spid="16384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3844">
                                            <p:txEl>
                                              <p:pRg st="3" end="3"/>
                                            </p:txEl>
                                          </p:spTgt>
                                        </p:tgtEl>
                                        <p:attrNameLst>
                                          <p:attrName>style.visibility</p:attrName>
                                        </p:attrNameLst>
                                      </p:cBhvr>
                                      <p:to>
                                        <p:strVal val="visible"/>
                                      </p:to>
                                    </p:set>
                                    <p:animEffect transition="in" filter="wipe(left)">
                                      <p:cBhvr>
                                        <p:cTn id="16" dur="500"/>
                                        <p:tgtEl>
                                          <p:spTgt spid="16384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63844">
                                            <p:txEl>
                                              <p:pRg st="4" end="4"/>
                                            </p:txEl>
                                          </p:spTgt>
                                        </p:tgtEl>
                                        <p:attrNameLst>
                                          <p:attrName>style.visibility</p:attrName>
                                        </p:attrNameLst>
                                      </p:cBhvr>
                                      <p:to>
                                        <p:strVal val="visible"/>
                                      </p:to>
                                    </p:set>
                                    <p:animEffect transition="in" filter="wipe(left)">
                                      <p:cBhvr>
                                        <p:cTn id="19" dur="500"/>
                                        <p:tgtEl>
                                          <p:spTgt spid="16384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63844">
                                            <p:txEl>
                                              <p:pRg st="7" end="7"/>
                                            </p:txEl>
                                          </p:spTgt>
                                        </p:tgtEl>
                                        <p:attrNameLst>
                                          <p:attrName>style.visibility</p:attrName>
                                        </p:attrNameLst>
                                      </p:cBhvr>
                                      <p:to>
                                        <p:strVal val="visible"/>
                                      </p:to>
                                    </p:set>
                                    <p:animEffect transition="in" filter="wipe(left)">
                                      <p:cBhvr>
                                        <p:cTn id="24" dur="500"/>
                                        <p:tgtEl>
                                          <p:spTgt spid="163844">
                                            <p:txEl>
                                              <p:pRg st="7" end="7"/>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63844">
                                            <p:txEl>
                                              <p:pRg st="8" end="8"/>
                                            </p:txEl>
                                          </p:spTgt>
                                        </p:tgtEl>
                                        <p:attrNameLst>
                                          <p:attrName>style.visibility</p:attrName>
                                        </p:attrNameLst>
                                      </p:cBhvr>
                                      <p:to>
                                        <p:strVal val="visible"/>
                                      </p:to>
                                    </p:set>
                                    <p:animEffect transition="in" filter="wipe(left)">
                                      <p:cBhvr>
                                        <p:cTn id="27" dur="500"/>
                                        <p:tgtEl>
                                          <p:spTgt spid="16384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3845">
                                            <p:txEl>
                                              <p:pRg st="0" end="0"/>
                                            </p:txEl>
                                          </p:spTgt>
                                        </p:tgtEl>
                                        <p:attrNameLst>
                                          <p:attrName>style.visibility</p:attrName>
                                        </p:attrNameLst>
                                      </p:cBhvr>
                                      <p:to>
                                        <p:strVal val="visible"/>
                                      </p:to>
                                    </p:set>
                                    <p:animEffect transition="in" filter="wipe(left)">
                                      <p:cBhvr>
                                        <p:cTn id="32" dur="500"/>
                                        <p:tgtEl>
                                          <p:spTgt spid="16384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3845">
                                            <p:txEl>
                                              <p:pRg st="1" end="1"/>
                                            </p:txEl>
                                          </p:spTgt>
                                        </p:tgtEl>
                                        <p:attrNameLst>
                                          <p:attrName>style.visibility</p:attrName>
                                        </p:attrNameLst>
                                      </p:cBhvr>
                                      <p:to>
                                        <p:strVal val="visible"/>
                                      </p:to>
                                    </p:set>
                                    <p:animEffect transition="in" filter="wipe(left)">
                                      <p:cBhvr>
                                        <p:cTn id="37" dur="500"/>
                                        <p:tgtEl>
                                          <p:spTgt spid="16384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3845">
                                            <p:txEl>
                                              <p:pRg st="2" end="2"/>
                                            </p:txEl>
                                          </p:spTgt>
                                        </p:tgtEl>
                                        <p:attrNameLst>
                                          <p:attrName>style.visibility</p:attrName>
                                        </p:attrNameLst>
                                      </p:cBhvr>
                                      <p:to>
                                        <p:strVal val="visible"/>
                                      </p:to>
                                    </p:set>
                                    <p:animEffect transition="in" filter="wipe(left)">
                                      <p:cBhvr>
                                        <p:cTn id="42" dur="500"/>
                                        <p:tgtEl>
                                          <p:spTgt spid="16384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3845">
                                            <p:txEl>
                                              <p:pRg st="3" end="3"/>
                                            </p:txEl>
                                          </p:spTgt>
                                        </p:tgtEl>
                                        <p:attrNameLst>
                                          <p:attrName>style.visibility</p:attrName>
                                        </p:attrNameLst>
                                      </p:cBhvr>
                                      <p:to>
                                        <p:strVal val="visible"/>
                                      </p:to>
                                    </p:set>
                                    <p:animEffect transition="in" filter="wipe(left)">
                                      <p:cBhvr>
                                        <p:cTn id="47" dur="500"/>
                                        <p:tgtEl>
                                          <p:spTgt spid="16384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3845">
                                            <p:txEl>
                                              <p:pRg st="4" end="4"/>
                                            </p:txEl>
                                          </p:spTgt>
                                        </p:tgtEl>
                                        <p:attrNameLst>
                                          <p:attrName>style.visibility</p:attrName>
                                        </p:attrNameLst>
                                      </p:cBhvr>
                                      <p:to>
                                        <p:strVal val="visible"/>
                                      </p:to>
                                    </p:set>
                                    <p:animEffect transition="in" filter="wipe(left)">
                                      <p:cBhvr>
                                        <p:cTn id="52" dur="500"/>
                                        <p:tgtEl>
                                          <p:spTgt spid="16384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3845">
                                            <p:txEl>
                                              <p:pRg st="5" end="5"/>
                                            </p:txEl>
                                          </p:spTgt>
                                        </p:tgtEl>
                                        <p:attrNameLst>
                                          <p:attrName>style.visibility</p:attrName>
                                        </p:attrNameLst>
                                      </p:cBhvr>
                                      <p:to>
                                        <p:strVal val="visible"/>
                                      </p:to>
                                    </p:set>
                                    <p:animEffect transition="in" filter="wipe(left)">
                                      <p:cBhvr>
                                        <p:cTn id="57" dur="500"/>
                                        <p:tgtEl>
                                          <p:spTgt spid="163845">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63845">
                                            <p:txEl>
                                              <p:pRg st="6" end="6"/>
                                            </p:txEl>
                                          </p:spTgt>
                                        </p:tgtEl>
                                        <p:attrNameLst>
                                          <p:attrName>style.visibility</p:attrName>
                                        </p:attrNameLst>
                                      </p:cBhvr>
                                      <p:to>
                                        <p:strVal val="visible"/>
                                      </p:to>
                                    </p:set>
                                    <p:animEffect transition="in" filter="wipe(left)">
                                      <p:cBhvr>
                                        <p:cTn id="62" dur="500"/>
                                        <p:tgtEl>
                                          <p:spTgt spid="163845">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63845">
                                            <p:txEl>
                                              <p:pRg st="8" end="8"/>
                                            </p:txEl>
                                          </p:spTgt>
                                        </p:tgtEl>
                                        <p:attrNameLst>
                                          <p:attrName>style.visibility</p:attrName>
                                        </p:attrNameLst>
                                      </p:cBhvr>
                                      <p:to>
                                        <p:strVal val="visible"/>
                                      </p:to>
                                    </p:set>
                                    <p:animEffect transition="in" filter="wipe(left)">
                                      <p:cBhvr>
                                        <p:cTn id="67" dur="500"/>
                                        <p:tgtEl>
                                          <p:spTgt spid="163845">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63845">
                                            <p:txEl>
                                              <p:pRg st="9" end="9"/>
                                            </p:txEl>
                                          </p:spTgt>
                                        </p:tgtEl>
                                        <p:attrNameLst>
                                          <p:attrName>style.visibility</p:attrName>
                                        </p:attrNameLst>
                                      </p:cBhvr>
                                      <p:to>
                                        <p:strVal val="visible"/>
                                      </p:to>
                                    </p:set>
                                    <p:animEffect transition="in" filter="wipe(left)">
                                      <p:cBhvr>
                                        <p:cTn id="72" dur="500"/>
                                        <p:tgtEl>
                                          <p:spTgt spid="16384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build="p" autoUpdateAnimBg="0"/>
      <p:bldP spid="16384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0" y="147638"/>
            <a:ext cx="5421313" cy="579437"/>
          </a:xfrm>
          <a:prstGeom prst="rect">
            <a:avLst/>
          </a:prstGeom>
          <a:noFill/>
          <a:ln w="9525">
            <a:noFill/>
            <a:miter lim="800000"/>
            <a:headEnd/>
            <a:tailEnd/>
          </a:ln>
          <a:effectLst/>
        </p:spPr>
        <p:txBody>
          <a:bodyPr wrap="none">
            <a:spAutoFit/>
          </a:bodyPr>
          <a:lstStyle/>
          <a:p>
            <a:r>
              <a:rPr lang="en-US" sz="3200" b="1" u="sng"/>
              <a:t>Melting or boiling a substance</a:t>
            </a:r>
          </a:p>
        </p:txBody>
      </p:sp>
      <p:sp>
        <p:nvSpPr>
          <p:cNvPr id="156675"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56676" name="Text Box 4"/>
          <p:cNvSpPr txBox="1">
            <a:spLocks noChangeArrowheads="1"/>
          </p:cNvSpPr>
          <p:nvPr/>
        </p:nvSpPr>
        <p:spPr bwMode="auto">
          <a:xfrm>
            <a:off x="152400" y="762000"/>
            <a:ext cx="5943600" cy="4937125"/>
          </a:xfrm>
          <a:prstGeom prst="rect">
            <a:avLst/>
          </a:prstGeom>
          <a:noFill/>
          <a:ln w="25400">
            <a:noFill/>
            <a:miter lim="800000"/>
            <a:headEnd/>
            <a:tailEnd/>
          </a:ln>
          <a:effectLst/>
        </p:spPr>
        <p:txBody>
          <a:bodyPr>
            <a:spAutoFit/>
          </a:bodyPr>
          <a:lstStyle/>
          <a:p>
            <a:r>
              <a:rPr lang="en-US" sz="5400"/>
              <a:t>Q = mL</a:t>
            </a:r>
          </a:p>
          <a:p>
            <a:pPr lvl="1"/>
            <a:r>
              <a:rPr lang="en-US" sz="3200">
                <a:sym typeface="Symbol" pitchFamily="18" charset="2"/>
              </a:rPr>
              <a:t></a:t>
            </a:r>
            <a:r>
              <a:rPr lang="en-US" sz="3200"/>
              <a:t>Q - Heat (in J)</a:t>
            </a:r>
          </a:p>
          <a:p>
            <a:pPr lvl="1"/>
            <a:r>
              <a:rPr lang="en-US" sz="3200"/>
              <a:t>m - Mass (in kg)</a:t>
            </a:r>
          </a:p>
          <a:p>
            <a:pPr lvl="1"/>
            <a:r>
              <a:rPr lang="en-US" sz="3200"/>
              <a:t>L - Latent heat (in J kg</a:t>
            </a:r>
            <a:r>
              <a:rPr lang="en-US" sz="3200" baseline="30000"/>
              <a:t>-1</a:t>
            </a:r>
            <a:r>
              <a:rPr lang="en-US" sz="3200"/>
              <a:t>) of </a:t>
            </a:r>
          </a:p>
          <a:p>
            <a:pPr lvl="2"/>
            <a:r>
              <a:rPr lang="en-US" sz="3200"/>
              <a:t>fusion = melting</a:t>
            </a:r>
          </a:p>
          <a:p>
            <a:pPr lvl="2"/>
            <a:r>
              <a:rPr lang="en-US" sz="3200"/>
              <a:t>vaporization = boiling</a:t>
            </a:r>
          </a:p>
          <a:p>
            <a:endParaRPr lang="en-US" sz="3600">
              <a:sym typeface="Symbol" pitchFamily="18" charset="2"/>
            </a:endParaRPr>
          </a:p>
          <a:p>
            <a:r>
              <a:rPr lang="en-US" sz="3600"/>
              <a:t>Q -&gt; </a:t>
            </a:r>
            <a:r>
              <a:rPr lang="en-US" sz="3200"/>
              <a:t>Potential Energy</a:t>
            </a:r>
          </a:p>
          <a:p>
            <a:pPr lvl="1"/>
            <a:r>
              <a:rPr lang="en-US" sz="3200"/>
              <a:t>(Temperature does not 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6">
                                            <p:txEl>
                                              <p:pRg st="0" end="0"/>
                                            </p:txEl>
                                          </p:spTgt>
                                        </p:tgtEl>
                                        <p:attrNameLst>
                                          <p:attrName>style.visibility</p:attrName>
                                        </p:attrNameLst>
                                      </p:cBhvr>
                                      <p:to>
                                        <p:strVal val="visible"/>
                                      </p:to>
                                    </p:set>
                                    <p:animEffect transition="in" filter="wipe(left)">
                                      <p:cBhvr>
                                        <p:cTn id="7" dur="500"/>
                                        <p:tgtEl>
                                          <p:spTgt spid="15667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6676">
                                            <p:txEl>
                                              <p:pRg st="1" end="1"/>
                                            </p:txEl>
                                          </p:spTgt>
                                        </p:tgtEl>
                                        <p:attrNameLst>
                                          <p:attrName>style.visibility</p:attrName>
                                        </p:attrNameLst>
                                      </p:cBhvr>
                                      <p:to>
                                        <p:strVal val="visible"/>
                                      </p:to>
                                    </p:set>
                                    <p:animEffect transition="in" filter="wipe(left)">
                                      <p:cBhvr>
                                        <p:cTn id="10" dur="500"/>
                                        <p:tgtEl>
                                          <p:spTgt spid="15667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56676">
                                            <p:txEl>
                                              <p:pRg st="2" end="2"/>
                                            </p:txEl>
                                          </p:spTgt>
                                        </p:tgtEl>
                                        <p:attrNameLst>
                                          <p:attrName>style.visibility</p:attrName>
                                        </p:attrNameLst>
                                      </p:cBhvr>
                                      <p:to>
                                        <p:strVal val="visible"/>
                                      </p:to>
                                    </p:set>
                                    <p:animEffect transition="in" filter="wipe(left)">
                                      <p:cBhvr>
                                        <p:cTn id="13" dur="500"/>
                                        <p:tgtEl>
                                          <p:spTgt spid="156676">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56676">
                                            <p:txEl>
                                              <p:pRg st="3" end="3"/>
                                            </p:txEl>
                                          </p:spTgt>
                                        </p:tgtEl>
                                        <p:attrNameLst>
                                          <p:attrName>style.visibility</p:attrName>
                                        </p:attrNameLst>
                                      </p:cBhvr>
                                      <p:to>
                                        <p:strVal val="visible"/>
                                      </p:to>
                                    </p:set>
                                    <p:animEffect transition="in" filter="wipe(left)">
                                      <p:cBhvr>
                                        <p:cTn id="16" dur="500"/>
                                        <p:tgtEl>
                                          <p:spTgt spid="156676">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56676">
                                            <p:txEl>
                                              <p:pRg st="4" end="4"/>
                                            </p:txEl>
                                          </p:spTgt>
                                        </p:tgtEl>
                                        <p:attrNameLst>
                                          <p:attrName>style.visibility</p:attrName>
                                        </p:attrNameLst>
                                      </p:cBhvr>
                                      <p:to>
                                        <p:strVal val="visible"/>
                                      </p:to>
                                    </p:set>
                                    <p:animEffect transition="in" filter="wipe(left)">
                                      <p:cBhvr>
                                        <p:cTn id="19" dur="500"/>
                                        <p:tgtEl>
                                          <p:spTgt spid="156676">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56676">
                                            <p:txEl>
                                              <p:pRg st="5" end="5"/>
                                            </p:txEl>
                                          </p:spTgt>
                                        </p:tgtEl>
                                        <p:attrNameLst>
                                          <p:attrName>style.visibility</p:attrName>
                                        </p:attrNameLst>
                                      </p:cBhvr>
                                      <p:to>
                                        <p:strVal val="visible"/>
                                      </p:to>
                                    </p:set>
                                    <p:animEffect transition="in" filter="wipe(left)">
                                      <p:cBhvr>
                                        <p:cTn id="22" dur="500"/>
                                        <p:tgtEl>
                                          <p:spTgt spid="15667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6676">
                                            <p:txEl>
                                              <p:pRg st="7" end="7"/>
                                            </p:txEl>
                                          </p:spTgt>
                                        </p:tgtEl>
                                        <p:attrNameLst>
                                          <p:attrName>style.visibility</p:attrName>
                                        </p:attrNameLst>
                                      </p:cBhvr>
                                      <p:to>
                                        <p:strVal val="visible"/>
                                      </p:to>
                                    </p:set>
                                    <p:animEffect transition="in" filter="wipe(left)">
                                      <p:cBhvr>
                                        <p:cTn id="27" dur="500"/>
                                        <p:tgtEl>
                                          <p:spTgt spid="156676">
                                            <p:txEl>
                                              <p:pRg st="7" end="7"/>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56676">
                                            <p:txEl>
                                              <p:pRg st="8" end="8"/>
                                            </p:txEl>
                                          </p:spTgt>
                                        </p:tgtEl>
                                        <p:attrNameLst>
                                          <p:attrName>style.visibility</p:attrName>
                                        </p:attrNameLst>
                                      </p:cBhvr>
                                      <p:to>
                                        <p:strVal val="visible"/>
                                      </p:to>
                                    </p:set>
                                    <p:animEffect transition="in" filter="wipe(left)">
                                      <p:cBhvr>
                                        <p:cTn id="30" dur="500"/>
                                        <p:tgtEl>
                                          <p:spTgt spid="15667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52400" y="5715000"/>
            <a:ext cx="7467600" cy="519113"/>
          </a:xfrm>
          <a:prstGeom prst="rect">
            <a:avLst/>
          </a:prstGeom>
          <a:noFill/>
          <a:ln w="9525">
            <a:noFill/>
            <a:miter lim="800000"/>
            <a:headEnd/>
            <a:tailEnd/>
          </a:ln>
          <a:effectLst/>
        </p:spPr>
        <p:txBody>
          <a:bodyPr>
            <a:spAutoFit/>
          </a:bodyPr>
          <a:lstStyle/>
          <a:p>
            <a:r>
              <a:rPr lang="en-US">
                <a:sym typeface="Symbol" pitchFamily="18" charset="2"/>
              </a:rPr>
              <a:t>melt = 25 </a:t>
            </a:r>
            <a:r>
              <a:rPr lang="en-US" baseline="30000">
                <a:sym typeface="Symbol" pitchFamily="18" charset="2"/>
              </a:rPr>
              <a:t>o</a:t>
            </a:r>
            <a:r>
              <a:rPr lang="en-US">
                <a:sym typeface="Symbol" pitchFamily="18" charset="2"/>
              </a:rPr>
              <a:t>C, Boil = 75 </a:t>
            </a:r>
            <a:r>
              <a:rPr lang="en-US" baseline="30000">
                <a:sym typeface="Symbol" pitchFamily="18" charset="2"/>
              </a:rPr>
              <a:t>o</a:t>
            </a:r>
            <a:r>
              <a:rPr lang="en-US">
                <a:sym typeface="Symbol" pitchFamily="18" charset="2"/>
              </a:rPr>
              <a:t>C</a:t>
            </a:r>
            <a:endParaRPr lang="en-US"/>
          </a:p>
        </p:txBody>
      </p:sp>
      <p:sp>
        <p:nvSpPr>
          <p:cNvPr id="164867" name="Text Box 3"/>
          <p:cNvSpPr txBox="1">
            <a:spLocks noChangeArrowheads="1"/>
          </p:cNvSpPr>
          <p:nvPr/>
        </p:nvSpPr>
        <p:spPr bwMode="auto">
          <a:xfrm>
            <a:off x="228600" y="6477000"/>
            <a:ext cx="825500" cy="274638"/>
          </a:xfrm>
          <a:prstGeom prst="rect">
            <a:avLst/>
          </a:prstGeom>
          <a:noFill/>
          <a:ln w="25400">
            <a:noFill/>
            <a:miter lim="800000"/>
            <a:headEnd/>
            <a:tailEnd/>
          </a:ln>
          <a:effectLst/>
        </p:spPr>
        <p:txBody>
          <a:bodyPr wrap="none">
            <a:spAutoFit/>
          </a:bodyPr>
          <a:lstStyle/>
          <a:p>
            <a:r>
              <a:rPr lang="en-US" sz="1200">
                <a:sym typeface="Symbol" pitchFamily="18" charset="2"/>
              </a:rPr>
              <a:t>umm yeah</a:t>
            </a:r>
            <a:endParaRPr lang="en-US" sz="1200" baseline="30000">
              <a:sym typeface="Symbol" pitchFamily="18" charset="2"/>
            </a:endParaRPr>
          </a:p>
        </p:txBody>
      </p:sp>
      <p:sp>
        <p:nvSpPr>
          <p:cNvPr id="16486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3" action="ppaction://hlinksldjump"/>
              </a:rPr>
              <a:t>W</a:t>
            </a:r>
            <a:endParaRPr lang="en-US"/>
          </a:p>
        </p:txBody>
      </p:sp>
      <p:sp>
        <p:nvSpPr>
          <p:cNvPr id="164869" name="Text Box 5"/>
          <p:cNvSpPr txBox="1">
            <a:spLocks noChangeArrowheads="1"/>
          </p:cNvSpPr>
          <p:nvPr/>
        </p:nvSpPr>
        <p:spPr bwMode="auto">
          <a:xfrm>
            <a:off x="304800" y="-122238"/>
            <a:ext cx="8458200" cy="579438"/>
          </a:xfrm>
          <a:prstGeom prst="rect">
            <a:avLst/>
          </a:prstGeom>
          <a:noFill/>
          <a:ln w="50800">
            <a:noFill/>
            <a:miter lim="800000"/>
            <a:headEnd/>
            <a:tailEnd/>
          </a:ln>
          <a:effectLst/>
        </p:spPr>
        <p:txBody>
          <a:bodyPr>
            <a:spAutoFit/>
          </a:bodyPr>
          <a:lstStyle/>
          <a:p>
            <a:r>
              <a:rPr lang="en-US" sz="3200"/>
              <a:t>What is the melting point and boiling point?</a:t>
            </a:r>
            <a:endParaRPr lang="en-US" baseline="30000">
              <a:sym typeface="Symbol" pitchFamily="18" charset="2"/>
            </a:endParaRPr>
          </a:p>
        </p:txBody>
      </p:sp>
      <p:graphicFrame>
        <p:nvGraphicFramePr>
          <p:cNvPr id="164870" name="Object 6"/>
          <p:cNvGraphicFramePr>
            <a:graphicFrameLocks noChangeAspect="1"/>
          </p:cNvGraphicFramePr>
          <p:nvPr/>
        </p:nvGraphicFramePr>
        <p:xfrm>
          <a:off x="-41275" y="304800"/>
          <a:ext cx="9220200" cy="5470525"/>
        </p:xfrm>
        <a:graphic>
          <a:graphicData uri="http://schemas.openxmlformats.org/presentationml/2006/ole">
            <p:oleObj spid="_x0000_s164870" name="Chart" r:id="rId4" imgW="5924821" imgH="3515087"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48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152400" y="5715000"/>
            <a:ext cx="7467600" cy="519113"/>
          </a:xfrm>
          <a:prstGeom prst="rect">
            <a:avLst/>
          </a:prstGeom>
          <a:noFill/>
          <a:ln w="9525">
            <a:noFill/>
            <a:miter lim="800000"/>
            <a:headEnd/>
            <a:tailEnd/>
          </a:ln>
          <a:effectLst/>
        </p:spPr>
        <p:txBody>
          <a:bodyPr>
            <a:spAutoFit/>
          </a:bodyPr>
          <a:lstStyle/>
          <a:p>
            <a:r>
              <a:rPr lang="en-US"/>
              <a:t>Q = 5000 J, </a:t>
            </a:r>
            <a:r>
              <a:rPr lang="en-US">
                <a:sym typeface="Symbol" pitchFamily="18" charset="2"/>
              </a:rPr>
              <a:t></a:t>
            </a:r>
            <a:r>
              <a:rPr lang="en-US"/>
              <a:t>T = 25 </a:t>
            </a:r>
            <a:r>
              <a:rPr lang="en-US" baseline="30000"/>
              <a:t>o</a:t>
            </a:r>
            <a:r>
              <a:rPr lang="en-US"/>
              <a:t>C, m = .45 kg, c = ??</a:t>
            </a:r>
          </a:p>
        </p:txBody>
      </p:sp>
      <p:sp>
        <p:nvSpPr>
          <p:cNvPr id="165891" name="Text Box 3"/>
          <p:cNvSpPr txBox="1">
            <a:spLocks noChangeArrowheads="1"/>
          </p:cNvSpPr>
          <p:nvPr/>
        </p:nvSpPr>
        <p:spPr bwMode="auto">
          <a:xfrm>
            <a:off x="228600" y="6477000"/>
            <a:ext cx="1058863" cy="274638"/>
          </a:xfrm>
          <a:prstGeom prst="rect">
            <a:avLst/>
          </a:prstGeom>
          <a:noFill/>
          <a:ln w="25400">
            <a:noFill/>
            <a:miter lim="800000"/>
            <a:headEnd/>
            <a:tailEnd/>
          </a:ln>
          <a:effectLst/>
        </p:spPr>
        <p:txBody>
          <a:bodyPr wrap="none">
            <a:spAutoFit/>
          </a:bodyPr>
          <a:lstStyle/>
          <a:p>
            <a:r>
              <a:rPr lang="en-US" sz="1200">
                <a:sym typeface="Symbol" pitchFamily="18" charset="2"/>
              </a:rPr>
              <a:t>440 J </a:t>
            </a:r>
            <a:r>
              <a:rPr lang="en-US" sz="1200" baseline="30000">
                <a:sym typeface="Symbol" pitchFamily="18" charset="2"/>
              </a:rPr>
              <a:t>o</a:t>
            </a:r>
            <a:r>
              <a:rPr lang="en-US" sz="1200">
                <a:sym typeface="Symbol" pitchFamily="18" charset="2"/>
              </a:rPr>
              <a:t>C</a:t>
            </a:r>
            <a:r>
              <a:rPr lang="en-US" sz="1200" baseline="30000">
                <a:sym typeface="Symbol" pitchFamily="18" charset="2"/>
              </a:rPr>
              <a:t>-1</a:t>
            </a:r>
            <a:r>
              <a:rPr lang="en-US" sz="1200">
                <a:sym typeface="Symbol" pitchFamily="18" charset="2"/>
              </a:rPr>
              <a:t> kg</a:t>
            </a:r>
            <a:r>
              <a:rPr lang="en-US" sz="1200" baseline="30000">
                <a:sym typeface="Symbol" pitchFamily="18" charset="2"/>
              </a:rPr>
              <a:t>-1</a:t>
            </a:r>
          </a:p>
        </p:txBody>
      </p:sp>
      <p:sp>
        <p:nvSpPr>
          <p:cNvPr id="165892"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3" action="ppaction://hlinksldjump"/>
              </a:rPr>
              <a:t>W</a:t>
            </a:r>
            <a:endParaRPr lang="en-US"/>
          </a:p>
        </p:txBody>
      </p:sp>
      <p:sp>
        <p:nvSpPr>
          <p:cNvPr id="165893" name="Text Box 5"/>
          <p:cNvSpPr txBox="1">
            <a:spLocks noChangeArrowheads="1"/>
          </p:cNvSpPr>
          <p:nvPr/>
        </p:nvSpPr>
        <p:spPr bwMode="auto">
          <a:xfrm>
            <a:off x="304800" y="-122238"/>
            <a:ext cx="8458200" cy="579438"/>
          </a:xfrm>
          <a:prstGeom prst="rect">
            <a:avLst/>
          </a:prstGeom>
          <a:noFill/>
          <a:ln w="50800">
            <a:noFill/>
            <a:miter lim="800000"/>
            <a:headEnd/>
            <a:tailEnd/>
          </a:ln>
          <a:effectLst/>
        </p:spPr>
        <p:txBody>
          <a:bodyPr>
            <a:spAutoFit/>
          </a:bodyPr>
          <a:lstStyle/>
          <a:p>
            <a:r>
              <a:rPr lang="en-US" sz="3200"/>
              <a:t>What is specific heat of the solid phase?</a:t>
            </a:r>
            <a:endParaRPr lang="en-US" baseline="30000">
              <a:sym typeface="Symbol" pitchFamily="18" charset="2"/>
            </a:endParaRPr>
          </a:p>
        </p:txBody>
      </p:sp>
      <p:graphicFrame>
        <p:nvGraphicFramePr>
          <p:cNvPr id="165894" name="Object 6"/>
          <p:cNvGraphicFramePr>
            <a:graphicFrameLocks noChangeAspect="1"/>
          </p:cNvGraphicFramePr>
          <p:nvPr/>
        </p:nvGraphicFramePr>
        <p:xfrm>
          <a:off x="-34925" y="304800"/>
          <a:ext cx="9220200" cy="5470525"/>
        </p:xfrm>
        <a:graphic>
          <a:graphicData uri="http://schemas.openxmlformats.org/presentationml/2006/ole">
            <p:oleObj spid="_x0000_s165894" name="Chart" r:id="rId4" imgW="5924821" imgH="3515087"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58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3" action="ppaction://hlinksldjump"/>
              </a:rPr>
              <a:t>TOC</a:t>
            </a:r>
            <a:endParaRPr lang="en-US" sz="2400"/>
          </a:p>
        </p:txBody>
      </p:sp>
      <p:sp>
        <p:nvSpPr>
          <p:cNvPr id="146436" name="Text Box 4"/>
          <p:cNvSpPr txBox="1">
            <a:spLocks noChangeArrowheads="1"/>
          </p:cNvSpPr>
          <p:nvPr/>
        </p:nvSpPr>
        <p:spPr bwMode="auto">
          <a:xfrm>
            <a:off x="152400" y="762000"/>
            <a:ext cx="8686800" cy="3522663"/>
          </a:xfrm>
          <a:prstGeom prst="rect">
            <a:avLst/>
          </a:prstGeom>
          <a:noFill/>
          <a:ln w="25400">
            <a:noFill/>
            <a:miter lim="800000"/>
            <a:headEnd/>
            <a:tailEnd/>
          </a:ln>
          <a:effectLst/>
        </p:spPr>
        <p:txBody>
          <a:bodyPr>
            <a:spAutoFit/>
          </a:bodyPr>
          <a:lstStyle/>
          <a:p>
            <a:r>
              <a:rPr lang="en-US" sz="6600"/>
              <a:t>PV = nRT</a:t>
            </a:r>
            <a:endParaRPr lang="en-US" sz="8000" baseline="-25000"/>
          </a:p>
          <a:p>
            <a:endParaRPr lang="en-US" baseline="30000"/>
          </a:p>
          <a:p>
            <a:pPr lvl="1"/>
            <a:r>
              <a:rPr lang="en-US"/>
              <a:t>P = pressure in Pa (Absolute, not gauge)</a:t>
            </a:r>
          </a:p>
          <a:p>
            <a:pPr lvl="1"/>
            <a:r>
              <a:rPr lang="en-US"/>
              <a:t>V = volume in m</a:t>
            </a:r>
            <a:r>
              <a:rPr lang="en-US" baseline="30000"/>
              <a:t>3 </a:t>
            </a:r>
            <a:r>
              <a:rPr lang="en-US"/>
              <a:t>(Demo)</a:t>
            </a:r>
          </a:p>
          <a:p>
            <a:pPr lvl="1"/>
            <a:r>
              <a:rPr lang="en-US"/>
              <a:t>n = moles of gas molecules</a:t>
            </a:r>
          </a:p>
          <a:p>
            <a:pPr lvl="1"/>
            <a:r>
              <a:rPr lang="en-US"/>
              <a:t>R = 8.31 JK</a:t>
            </a:r>
            <a:r>
              <a:rPr lang="en-US" baseline="30000"/>
              <a:t>-1</a:t>
            </a:r>
            <a:r>
              <a:rPr lang="en-US"/>
              <a:t> (for these units)</a:t>
            </a:r>
          </a:p>
          <a:p>
            <a:pPr lvl="1"/>
            <a:r>
              <a:rPr lang="en-US"/>
              <a:t>T = ABSOLUTE TEMPERATURE (in K)</a:t>
            </a:r>
            <a:endParaRPr lang="en-US" baseline="30000"/>
          </a:p>
        </p:txBody>
      </p:sp>
      <p:sp>
        <p:nvSpPr>
          <p:cNvPr id="146439" name="Text Box 7"/>
          <p:cNvSpPr txBox="1">
            <a:spLocks noChangeArrowheads="1"/>
          </p:cNvSpPr>
          <p:nvPr/>
        </p:nvSpPr>
        <p:spPr bwMode="auto">
          <a:xfrm>
            <a:off x="228600" y="4373563"/>
            <a:ext cx="8642350" cy="1189037"/>
          </a:xfrm>
          <a:prstGeom prst="rect">
            <a:avLst/>
          </a:prstGeom>
          <a:noFill/>
          <a:ln w="50800">
            <a:noFill/>
            <a:miter lim="800000"/>
            <a:headEnd/>
            <a:tailEnd/>
          </a:ln>
          <a:effectLst/>
        </p:spPr>
        <p:txBody>
          <a:bodyPr wrap="none">
            <a:spAutoFit/>
          </a:bodyPr>
          <a:lstStyle/>
          <a:p>
            <a:r>
              <a:rPr lang="en-US" sz="7200" b="1"/>
              <a:t>You must use Kelvins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436">
                                            <p:txEl>
                                              <p:pRg st="0" end="0"/>
                                            </p:txEl>
                                          </p:spTgt>
                                        </p:tgtEl>
                                        <p:attrNameLst>
                                          <p:attrName>style.visibility</p:attrName>
                                        </p:attrNameLst>
                                      </p:cBhvr>
                                      <p:to>
                                        <p:strVal val="visible"/>
                                      </p:to>
                                    </p:set>
                                    <p:animEffect transition="in" filter="wipe(left)">
                                      <p:cBhvr>
                                        <p:cTn id="7" dur="500"/>
                                        <p:tgtEl>
                                          <p:spTgt spid="14643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6436">
                                            <p:txEl>
                                              <p:pRg st="2" end="2"/>
                                            </p:txEl>
                                          </p:spTgt>
                                        </p:tgtEl>
                                        <p:attrNameLst>
                                          <p:attrName>style.visibility</p:attrName>
                                        </p:attrNameLst>
                                      </p:cBhvr>
                                      <p:to>
                                        <p:strVal val="visible"/>
                                      </p:to>
                                    </p:set>
                                    <p:animEffect transition="in" filter="wipe(left)">
                                      <p:cBhvr>
                                        <p:cTn id="10" dur="500"/>
                                        <p:tgtEl>
                                          <p:spTgt spid="146436">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6436">
                                            <p:txEl>
                                              <p:pRg st="3" end="3"/>
                                            </p:txEl>
                                          </p:spTgt>
                                        </p:tgtEl>
                                        <p:attrNameLst>
                                          <p:attrName>style.visibility</p:attrName>
                                        </p:attrNameLst>
                                      </p:cBhvr>
                                      <p:to>
                                        <p:strVal val="visible"/>
                                      </p:to>
                                    </p:set>
                                    <p:animEffect transition="in" filter="wipe(left)">
                                      <p:cBhvr>
                                        <p:cTn id="13" dur="500"/>
                                        <p:tgtEl>
                                          <p:spTgt spid="146436">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46436">
                                            <p:txEl>
                                              <p:pRg st="4" end="4"/>
                                            </p:txEl>
                                          </p:spTgt>
                                        </p:tgtEl>
                                        <p:attrNameLst>
                                          <p:attrName>style.visibility</p:attrName>
                                        </p:attrNameLst>
                                      </p:cBhvr>
                                      <p:to>
                                        <p:strVal val="visible"/>
                                      </p:to>
                                    </p:set>
                                    <p:animEffect transition="in" filter="wipe(left)">
                                      <p:cBhvr>
                                        <p:cTn id="16" dur="500"/>
                                        <p:tgtEl>
                                          <p:spTgt spid="146436">
                                            <p:txEl>
                                              <p:pRg st="4" end="4"/>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46436">
                                            <p:txEl>
                                              <p:pRg st="5" end="5"/>
                                            </p:txEl>
                                          </p:spTgt>
                                        </p:tgtEl>
                                        <p:attrNameLst>
                                          <p:attrName>style.visibility</p:attrName>
                                        </p:attrNameLst>
                                      </p:cBhvr>
                                      <p:to>
                                        <p:strVal val="visible"/>
                                      </p:to>
                                    </p:set>
                                    <p:animEffect transition="in" filter="wipe(left)">
                                      <p:cBhvr>
                                        <p:cTn id="19" dur="500"/>
                                        <p:tgtEl>
                                          <p:spTgt spid="146436">
                                            <p:txEl>
                                              <p:pRg st="5" end="5"/>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46436">
                                            <p:txEl>
                                              <p:pRg st="6" end="6"/>
                                            </p:txEl>
                                          </p:spTgt>
                                        </p:tgtEl>
                                        <p:attrNameLst>
                                          <p:attrName>style.visibility</p:attrName>
                                        </p:attrNameLst>
                                      </p:cBhvr>
                                      <p:to>
                                        <p:strVal val="visible"/>
                                      </p:to>
                                    </p:set>
                                    <p:animEffect transition="in" filter="wipe(left)">
                                      <p:cBhvr>
                                        <p:cTn id="22" dur="500"/>
                                        <p:tgtEl>
                                          <p:spTgt spid="14643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9" presetClass="entr" presetSubtype="10" fill="hold" grpId="0" nodeType="clickEffect">
                                  <p:stCondLst>
                                    <p:cond delay="0"/>
                                  </p:stCondLst>
                                  <p:childTnLst>
                                    <p:set>
                                      <p:cBhvr>
                                        <p:cTn id="26" dur="1" fill="hold">
                                          <p:stCondLst>
                                            <p:cond delay="0"/>
                                          </p:stCondLst>
                                        </p:cTn>
                                        <p:tgtEl>
                                          <p:spTgt spid="146439"/>
                                        </p:tgtEl>
                                        <p:attrNameLst>
                                          <p:attrName>style.visibility</p:attrName>
                                        </p:attrNameLst>
                                      </p:cBhvr>
                                      <p:to>
                                        <p:strVal val="visible"/>
                                      </p:to>
                                    </p:set>
                                    <p:anim calcmode="lin" valueType="num">
                                      <p:cBhvr>
                                        <p:cTn id="27" dur="5000" fill="hold"/>
                                        <p:tgtEl>
                                          <p:spTgt spid="146439"/>
                                        </p:tgtEl>
                                        <p:attrNameLst>
                                          <p:attrName>ppt_w</p:attrName>
                                        </p:attrNameLst>
                                      </p:cBhvr>
                                      <p:tavLst>
                                        <p:tav tm="0" fmla="#ppt_w*sin(2.5*pi*$)">
                                          <p:val>
                                            <p:fltVal val="0"/>
                                          </p:val>
                                        </p:tav>
                                        <p:tav tm="100000">
                                          <p:val>
                                            <p:fltVal val="1"/>
                                          </p:val>
                                        </p:tav>
                                      </p:tavLst>
                                    </p:anim>
                                    <p:anim calcmode="lin" valueType="num">
                                      <p:cBhvr>
                                        <p:cTn id="28" dur="5000" fill="hold"/>
                                        <p:tgtEl>
                                          <p:spTgt spid="14643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6" grpId="0" build="p" autoUpdateAnimBg="0"/>
      <p:bldP spid="14643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152400" y="5715000"/>
            <a:ext cx="8763000" cy="519113"/>
          </a:xfrm>
          <a:prstGeom prst="rect">
            <a:avLst/>
          </a:prstGeom>
          <a:noFill/>
          <a:ln w="9525">
            <a:noFill/>
            <a:miter lim="800000"/>
            <a:headEnd/>
            <a:tailEnd/>
          </a:ln>
          <a:effectLst/>
        </p:spPr>
        <p:txBody>
          <a:bodyPr>
            <a:spAutoFit/>
          </a:bodyPr>
          <a:lstStyle/>
          <a:p>
            <a:r>
              <a:rPr lang="en-US"/>
              <a:t>Q = 35,000 - 15,000, </a:t>
            </a:r>
            <a:r>
              <a:rPr lang="en-US">
                <a:sym typeface="Symbol" pitchFamily="18" charset="2"/>
              </a:rPr>
              <a:t></a:t>
            </a:r>
            <a:r>
              <a:rPr lang="en-US"/>
              <a:t>T = 50 </a:t>
            </a:r>
            <a:r>
              <a:rPr lang="en-US" baseline="30000"/>
              <a:t>o</a:t>
            </a:r>
            <a:r>
              <a:rPr lang="en-US"/>
              <a:t>C, m = .45 kg, c = ??</a:t>
            </a:r>
          </a:p>
        </p:txBody>
      </p:sp>
      <p:sp>
        <p:nvSpPr>
          <p:cNvPr id="166915" name="Text Box 3"/>
          <p:cNvSpPr txBox="1">
            <a:spLocks noChangeArrowheads="1"/>
          </p:cNvSpPr>
          <p:nvPr/>
        </p:nvSpPr>
        <p:spPr bwMode="auto">
          <a:xfrm>
            <a:off x="228600" y="6477000"/>
            <a:ext cx="1058863" cy="274638"/>
          </a:xfrm>
          <a:prstGeom prst="rect">
            <a:avLst/>
          </a:prstGeom>
          <a:noFill/>
          <a:ln w="25400">
            <a:noFill/>
            <a:miter lim="800000"/>
            <a:headEnd/>
            <a:tailEnd/>
          </a:ln>
          <a:effectLst/>
        </p:spPr>
        <p:txBody>
          <a:bodyPr wrap="none">
            <a:spAutoFit/>
          </a:bodyPr>
          <a:lstStyle/>
          <a:p>
            <a:r>
              <a:rPr lang="en-US" sz="1200">
                <a:sym typeface="Symbol" pitchFamily="18" charset="2"/>
              </a:rPr>
              <a:t>890 J </a:t>
            </a:r>
            <a:r>
              <a:rPr lang="en-US" sz="1200" baseline="30000">
                <a:sym typeface="Symbol" pitchFamily="18" charset="2"/>
              </a:rPr>
              <a:t>o</a:t>
            </a:r>
            <a:r>
              <a:rPr lang="en-US" sz="1200">
                <a:sym typeface="Symbol" pitchFamily="18" charset="2"/>
              </a:rPr>
              <a:t>C</a:t>
            </a:r>
            <a:r>
              <a:rPr lang="en-US" sz="1200" baseline="30000">
                <a:sym typeface="Symbol" pitchFamily="18" charset="2"/>
              </a:rPr>
              <a:t>-1</a:t>
            </a:r>
            <a:r>
              <a:rPr lang="en-US" sz="1200">
                <a:sym typeface="Symbol" pitchFamily="18" charset="2"/>
              </a:rPr>
              <a:t> kg</a:t>
            </a:r>
            <a:r>
              <a:rPr lang="en-US" sz="1200" baseline="30000">
                <a:sym typeface="Symbol" pitchFamily="18" charset="2"/>
              </a:rPr>
              <a:t>-1</a:t>
            </a:r>
          </a:p>
        </p:txBody>
      </p:sp>
      <p:sp>
        <p:nvSpPr>
          <p:cNvPr id="166916"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3" action="ppaction://hlinksldjump"/>
              </a:rPr>
              <a:t>W</a:t>
            </a:r>
            <a:endParaRPr lang="en-US"/>
          </a:p>
        </p:txBody>
      </p:sp>
      <p:sp>
        <p:nvSpPr>
          <p:cNvPr id="166917" name="Text Box 5"/>
          <p:cNvSpPr txBox="1">
            <a:spLocks noChangeArrowheads="1"/>
          </p:cNvSpPr>
          <p:nvPr/>
        </p:nvSpPr>
        <p:spPr bwMode="auto">
          <a:xfrm>
            <a:off x="304800" y="-122238"/>
            <a:ext cx="8458200" cy="579438"/>
          </a:xfrm>
          <a:prstGeom prst="rect">
            <a:avLst/>
          </a:prstGeom>
          <a:noFill/>
          <a:ln w="50800">
            <a:noFill/>
            <a:miter lim="800000"/>
            <a:headEnd/>
            <a:tailEnd/>
          </a:ln>
          <a:effectLst/>
        </p:spPr>
        <p:txBody>
          <a:bodyPr>
            <a:spAutoFit/>
          </a:bodyPr>
          <a:lstStyle/>
          <a:p>
            <a:r>
              <a:rPr lang="en-US" sz="3200"/>
              <a:t>What is specific heat of the liquid phase?</a:t>
            </a:r>
            <a:endParaRPr lang="en-US" baseline="30000">
              <a:sym typeface="Symbol" pitchFamily="18" charset="2"/>
            </a:endParaRPr>
          </a:p>
        </p:txBody>
      </p:sp>
      <p:graphicFrame>
        <p:nvGraphicFramePr>
          <p:cNvPr id="166918" name="Object 6"/>
          <p:cNvGraphicFramePr>
            <a:graphicFrameLocks noChangeAspect="1"/>
          </p:cNvGraphicFramePr>
          <p:nvPr/>
        </p:nvGraphicFramePr>
        <p:xfrm>
          <a:off x="-34925" y="304800"/>
          <a:ext cx="9220200" cy="5470525"/>
        </p:xfrm>
        <a:graphic>
          <a:graphicData uri="http://schemas.openxmlformats.org/presentationml/2006/ole">
            <p:oleObj spid="_x0000_s166918" name="Chart" r:id="rId4" imgW="5924821" imgH="3515087"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69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152400" y="5715000"/>
            <a:ext cx="8763000" cy="519113"/>
          </a:xfrm>
          <a:prstGeom prst="rect">
            <a:avLst/>
          </a:prstGeom>
          <a:noFill/>
          <a:ln w="9525">
            <a:noFill/>
            <a:miter lim="800000"/>
            <a:headEnd/>
            <a:tailEnd/>
          </a:ln>
          <a:effectLst/>
        </p:spPr>
        <p:txBody>
          <a:bodyPr>
            <a:spAutoFit/>
          </a:bodyPr>
          <a:lstStyle/>
          <a:p>
            <a:r>
              <a:rPr lang="en-US"/>
              <a:t>Q = 10,000, </a:t>
            </a:r>
            <a:r>
              <a:rPr lang="en-US">
                <a:sym typeface="Symbol" pitchFamily="18" charset="2"/>
              </a:rPr>
              <a:t></a:t>
            </a:r>
            <a:r>
              <a:rPr lang="en-US"/>
              <a:t>T = 15 </a:t>
            </a:r>
            <a:r>
              <a:rPr lang="en-US" baseline="30000"/>
              <a:t>o</a:t>
            </a:r>
            <a:r>
              <a:rPr lang="en-US"/>
              <a:t>C, m = .45 kg, c = ??</a:t>
            </a:r>
          </a:p>
        </p:txBody>
      </p:sp>
      <p:sp>
        <p:nvSpPr>
          <p:cNvPr id="167939" name="Text Box 3"/>
          <p:cNvSpPr txBox="1">
            <a:spLocks noChangeArrowheads="1"/>
          </p:cNvSpPr>
          <p:nvPr/>
        </p:nvSpPr>
        <p:spPr bwMode="auto">
          <a:xfrm>
            <a:off x="228600" y="6477000"/>
            <a:ext cx="1135063" cy="274638"/>
          </a:xfrm>
          <a:prstGeom prst="rect">
            <a:avLst/>
          </a:prstGeom>
          <a:noFill/>
          <a:ln w="25400">
            <a:noFill/>
            <a:miter lim="800000"/>
            <a:headEnd/>
            <a:tailEnd/>
          </a:ln>
          <a:effectLst/>
        </p:spPr>
        <p:txBody>
          <a:bodyPr wrap="none">
            <a:spAutoFit/>
          </a:bodyPr>
          <a:lstStyle/>
          <a:p>
            <a:r>
              <a:rPr lang="en-US" sz="1200">
                <a:sym typeface="Symbol" pitchFamily="18" charset="2"/>
              </a:rPr>
              <a:t>1480 J </a:t>
            </a:r>
            <a:r>
              <a:rPr lang="en-US" sz="1200" baseline="30000">
                <a:sym typeface="Symbol" pitchFamily="18" charset="2"/>
              </a:rPr>
              <a:t>o</a:t>
            </a:r>
            <a:r>
              <a:rPr lang="en-US" sz="1200">
                <a:sym typeface="Symbol" pitchFamily="18" charset="2"/>
              </a:rPr>
              <a:t>C</a:t>
            </a:r>
            <a:r>
              <a:rPr lang="en-US" sz="1200" baseline="30000">
                <a:sym typeface="Symbol" pitchFamily="18" charset="2"/>
              </a:rPr>
              <a:t>-1</a:t>
            </a:r>
            <a:r>
              <a:rPr lang="en-US" sz="1200">
                <a:sym typeface="Symbol" pitchFamily="18" charset="2"/>
              </a:rPr>
              <a:t> kg</a:t>
            </a:r>
            <a:r>
              <a:rPr lang="en-US" sz="1200" baseline="30000">
                <a:sym typeface="Symbol" pitchFamily="18" charset="2"/>
              </a:rPr>
              <a:t>-1</a:t>
            </a:r>
          </a:p>
        </p:txBody>
      </p:sp>
      <p:sp>
        <p:nvSpPr>
          <p:cNvPr id="167940"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3" action="ppaction://hlinksldjump"/>
              </a:rPr>
              <a:t>W</a:t>
            </a:r>
            <a:endParaRPr lang="en-US"/>
          </a:p>
        </p:txBody>
      </p:sp>
      <p:sp>
        <p:nvSpPr>
          <p:cNvPr id="167941" name="Text Box 5"/>
          <p:cNvSpPr txBox="1">
            <a:spLocks noChangeArrowheads="1"/>
          </p:cNvSpPr>
          <p:nvPr/>
        </p:nvSpPr>
        <p:spPr bwMode="auto">
          <a:xfrm>
            <a:off x="304800" y="-122238"/>
            <a:ext cx="8458200" cy="579438"/>
          </a:xfrm>
          <a:prstGeom prst="rect">
            <a:avLst/>
          </a:prstGeom>
          <a:noFill/>
          <a:ln w="50800">
            <a:noFill/>
            <a:miter lim="800000"/>
            <a:headEnd/>
            <a:tailEnd/>
          </a:ln>
          <a:effectLst/>
        </p:spPr>
        <p:txBody>
          <a:bodyPr>
            <a:spAutoFit/>
          </a:bodyPr>
          <a:lstStyle/>
          <a:p>
            <a:r>
              <a:rPr lang="en-US" sz="3200"/>
              <a:t>What is specific heat of the gaseous phase?</a:t>
            </a:r>
            <a:endParaRPr lang="en-US" baseline="30000">
              <a:sym typeface="Symbol" pitchFamily="18" charset="2"/>
            </a:endParaRPr>
          </a:p>
        </p:txBody>
      </p:sp>
      <p:graphicFrame>
        <p:nvGraphicFramePr>
          <p:cNvPr id="167942" name="Object 6"/>
          <p:cNvGraphicFramePr>
            <a:graphicFrameLocks noChangeAspect="1"/>
          </p:cNvGraphicFramePr>
          <p:nvPr/>
        </p:nvGraphicFramePr>
        <p:xfrm>
          <a:off x="-34925" y="304800"/>
          <a:ext cx="9220200" cy="5470525"/>
        </p:xfrm>
        <a:graphic>
          <a:graphicData uri="http://schemas.openxmlformats.org/presentationml/2006/ole">
            <p:oleObj spid="_x0000_s167942" name="Chart" r:id="rId4" imgW="5924821" imgH="3515087"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79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152400" y="5715000"/>
            <a:ext cx="8763000" cy="519113"/>
          </a:xfrm>
          <a:prstGeom prst="rect">
            <a:avLst/>
          </a:prstGeom>
          <a:noFill/>
          <a:ln w="9525">
            <a:noFill/>
            <a:miter lim="800000"/>
            <a:headEnd/>
            <a:tailEnd/>
          </a:ln>
          <a:effectLst/>
        </p:spPr>
        <p:txBody>
          <a:bodyPr>
            <a:spAutoFit/>
          </a:bodyPr>
          <a:lstStyle/>
          <a:p>
            <a:r>
              <a:rPr lang="en-US"/>
              <a:t>Q = 10,000,  m = .45 kg, L = ??</a:t>
            </a:r>
          </a:p>
        </p:txBody>
      </p:sp>
      <p:sp>
        <p:nvSpPr>
          <p:cNvPr id="168963" name="Text Box 3"/>
          <p:cNvSpPr txBox="1">
            <a:spLocks noChangeArrowheads="1"/>
          </p:cNvSpPr>
          <p:nvPr/>
        </p:nvSpPr>
        <p:spPr bwMode="auto">
          <a:xfrm>
            <a:off x="228600" y="6430963"/>
            <a:ext cx="2209800" cy="274637"/>
          </a:xfrm>
          <a:prstGeom prst="rect">
            <a:avLst/>
          </a:prstGeom>
          <a:noFill/>
          <a:ln w="25400">
            <a:noFill/>
            <a:miter lim="800000"/>
            <a:headEnd/>
            <a:tailEnd/>
          </a:ln>
          <a:effectLst/>
        </p:spPr>
        <p:txBody>
          <a:bodyPr>
            <a:spAutoFit/>
          </a:bodyPr>
          <a:lstStyle/>
          <a:p>
            <a:r>
              <a:rPr lang="en-US" sz="1200">
                <a:sym typeface="Symbol" pitchFamily="18" charset="2"/>
              </a:rPr>
              <a:t>22,000 J  kg</a:t>
            </a:r>
            <a:r>
              <a:rPr lang="en-US" sz="1200" baseline="30000">
                <a:sym typeface="Symbol" pitchFamily="18" charset="2"/>
              </a:rPr>
              <a:t>-1</a:t>
            </a:r>
          </a:p>
        </p:txBody>
      </p:sp>
      <p:sp>
        <p:nvSpPr>
          <p:cNvPr id="168964"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3" action="ppaction://hlinksldjump"/>
              </a:rPr>
              <a:t>W</a:t>
            </a:r>
            <a:endParaRPr lang="en-US"/>
          </a:p>
        </p:txBody>
      </p:sp>
      <p:sp>
        <p:nvSpPr>
          <p:cNvPr id="168965" name="Text Box 5"/>
          <p:cNvSpPr txBox="1">
            <a:spLocks noChangeArrowheads="1"/>
          </p:cNvSpPr>
          <p:nvPr/>
        </p:nvSpPr>
        <p:spPr bwMode="auto">
          <a:xfrm>
            <a:off x="304800" y="-122238"/>
            <a:ext cx="8458200" cy="579438"/>
          </a:xfrm>
          <a:prstGeom prst="rect">
            <a:avLst/>
          </a:prstGeom>
          <a:noFill/>
          <a:ln w="50800">
            <a:noFill/>
            <a:miter lim="800000"/>
            <a:headEnd/>
            <a:tailEnd/>
          </a:ln>
          <a:effectLst/>
        </p:spPr>
        <p:txBody>
          <a:bodyPr>
            <a:spAutoFit/>
          </a:bodyPr>
          <a:lstStyle/>
          <a:p>
            <a:r>
              <a:rPr lang="en-US" sz="3200"/>
              <a:t>What is the latent heat of fusion?</a:t>
            </a:r>
            <a:endParaRPr lang="en-US" baseline="30000">
              <a:sym typeface="Symbol" pitchFamily="18" charset="2"/>
            </a:endParaRPr>
          </a:p>
        </p:txBody>
      </p:sp>
      <p:graphicFrame>
        <p:nvGraphicFramePr>
          <p:cNvPr id="168966" name="Object 6"/>
          <p:cNvGraphicFramePr>
            <a:graphicFrameLocks noChangeAspect="1"/>
          </p:cNvGraphicFramePr>
          <p:nvPr/>
        </p:nvGraphicFramePr>
        <p:xfrm>
          <a:off x="-34925" y="304800"/>
          <a:ext cx="9220200" cy="5470525"/>
        </p:xfrm>
        <a:graphic>
          <a:graphicData uri="http://schemas.openxmlformats.org/presentationml/2006/ole">
            <p:oleObj spid="_x0000_s168966" name="Chart" r:id="rId4" imgW="5924821" imgH="3515087"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89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52400" y="5715000"/>
            <a:ext cx="8763000" cy="519113"/>
          </a:xfrm>
          <a:prstGeom prst="rect">
            <a:avLst/>
          </a:prstGeom>
          <a:noFill/>
          <a:ln w="9525">
            <a:noFill/>
            <a:miter lim="800000"/>
            <a:headEnd/>
            <a:tailEnd/>
          </a:ln>
          <a:effectLst/>
        </p:spPr>
        <p:txBody>
          <a:bodyPr>
            <a:spAutoFit/>
          </a:bodyPr>
          <a:lstStyle/>
          <a:p>
            <a:r>
              <a:rPr lang="en-US"/>
              <a:t>Q = 25,000,  m = .45 kg, L = ??</a:t>
            </a:r>
          </a:p>
        </p:txBody>
      </p:sp>
      <p:sp>
        <p:nvSpPr>
          <p:cNvPr id="169987" name="Text Box 3"/>
          <p:cNvSpPr txBox="1">
            <a:spLocks noChangeArrowheads="1"/>
          </p:cNvSpPr>
          <p:nvPr/>
        </p:nvSpPr>
        <p:spPr bwMode="auto">
          <a:xfrm>
            <a:off x="228600" y="6430963"/>
            <a:ext cx="2209800" cy="274637"/>
          </a:xfrm>
          <a:prstGeom prst="rect">
            <a:avLst/>
          </a:prstGeom>
          <a:noFill/>
          <a:ln w="25400">
            <a:noFill/>
            <a:miter lim="800000"/>
            <a:headEnd/>
            <a:tailEnd/>
          </a:ln>
          <a:effectLst/>
        </p:spPr>
        <p:txBody>
          <a:bodyPr>
            <a:spAutoFit/>
          </a:bodyPr>
          <a:lstStyle/>
          <a:p>
            <a:r>
              <a:rPr lang="en-US" sz="1200">
                <a:sym typeface="Symbol" pitchFamily="18" charset="2"/>
              </a:rPr>
              <a:t>56,000 J  kg</a:t>
            </a:r>
            <a:r>
              <a:rPr lang="en-US" sz="1200" baseline="30000">
                <a:sym typeface="Symbol" pitchFamily="18" charset="2"/>
              </a:rPr>
              <a:t>-1</a:t>
            </a:r>
          </a:p>
        </p:txBody>
      </p:sp>
      <p:sp>
        <p:nvSpPr>
          <p:cNvPr id="16998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3" action="ppaction://hlinksldjump"/>
              </a:rPr>
              <a:t>W</a:t>
            </a:r>
            <a:endParaRPr lang="en-US"/>
          </a:p>
        </p:txBody>
      </p:sp>
      <p:sp>
        <p:nvSpPr>
          <p:cNvPr id="169989" name="Text Box 5"/>
          <p:cNvSpPr txBox="1">
            <a:spLocks noChangeArrowheads="1"/>
          </p:cNvSpPr>
          <p:nvPr/>
        </p:nvSpPr>
        <p:spPr bwMode="auto">
          <a:xfrm>
            <a:off x="304800" y="-122238"/>
            <a:ext cx="8458200" cy="579438"/>
          </a:xfrm>
          <a:prstGeom prst="rect">
            <a:avLst/>
          </a:prstGeom>
          <a:noFill/>
          <a:ln w="50800">
            <a:noFill/>
            <a:miter lim="800000"/>
            <a:headEnd/>
            <a:tailEnd/>
          </a:ln>
          <a:effectLst/>
        </p:spPr>
        <p:txBody>
          <a:bodyPr>
            <a:spAutoFit/>
          </a:bodyPr>
          <a:lstStyle/>
          <a:p>
            <a:r>
              <a:rPr lang="en-US" sz="3200"/>
              <a:t>What is the latent heat of vaporisation?</a:t>
            </a:r>
            <a:endParaRPr lang="en-US" baseline="30000">
              <a:sym typeface="Symbol" pitchFamily="18" charset="2"/>
            </a:endParaRPr>
          </a:p>
        </p:txBody>
      </p:sp>
      <p:graphicFrame>
        <p:nvGraphicFramePr>
          <p:cNvPr id="169990" name="Object 6"/>
          <p:cNvGraphicFramePr>
            <a:graphicFrameLocks noChangeAspect="1"/>
          </p:cNvGraphicFramePr>
          <p:nvPr/>
        </p:nvGraphicFramePr>
        <p:xfrm>
          <a:off x="-34925" y="304800"/>
          <a:ext cx="9220200" cy="5470525"/>
        </p:xfrm>
        <a:graphic>
          <a:graphicData uri="http://schemas.openxmlformats.org/presentationml/2006/ole">
            <p:oleObj spid="_x0000_s169990" name="Chart" r:id="rId4" imgW="5924821" imgH="3515087"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9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381000" y="3429000"/>
            <a:ext cx="8763000" cy="1311275"/>
          </a:xfrm>
          <a:prstGeom prst="rect">
            <a:avLst/>
          </a:prstGeom>
          <a:noFill/>
          <a:ln w="9525">
            <a:noFill/>
            <a:miter lim="800000"/>
            <a:headEnd/>
            <a:tailEnd/>
          </a:ln>
          <a:effectLst/>
        </p:spPr>
        <p:txBody>
          <a:bodyPr>
            <a:spAutoFit/>
          </a:bodyPr>
          <a:lstStyle/>
          <a:p>
            <a:r>
              <a:rPr lang="en-US" sz="3600"/>
              <a:t>Q = </a:t>
            </a:r>
            <a:r>
              <a:rPr lang="en-US" sz="4000"/>
              <a:t>mc</a:t>
            </a:r>
            <a:r>
              <a:rPr lang="en-US" sz="4000" baseline="-25000"/>
              <a:t>ice</a:t>
            </a:r>
            <a:r>
              <a:rPr lang="en-US" sz="4000">
                <a:sym typeface="Symbol" pitchFamily="18" charset="2"/>
              </a:rPr>
              <a:t></a:t>
            </a:r>
            <a:r>
              <a:rPr lang="en-US" sz="4000"/>
              <a:t>T + </a:t>
            </a:r>
            <a:r>
              <a:rPr lang="en-US" sz="3600"/>
              <a:t>mL + </a:t>
            </a:r>
            <a:r>
              <a:rPr lang="en-US" sz="4000"/>
              <a:t>mc</a:t>
            </a:r>
            <a:r>
              <a:rPr lang="en-US" sz="4000" baseline="-25000"/>
              <a:t>water</a:t>
            </a:r>
            <a:r>
              <a:rPr lang="en-US" sz="4000">
                <a:sym typeface="Symbol" pitchFamily="18" charset="2"/>
              </a:rPr>
              <a:t></a:t>
            </a:r>
            <a:r>
              <a:rPr lang="en-US" sz="4000"/>
              <a:t>T</a:t>
            </a:r>
          </a:p>
          <a:p>
            <a:r>
              <a:rPr lang="en-US" sz="4000"/>
              <a:t>711022.4 J</a:t>
            </a:r>
            <a:endParaRPr lang="en-US" sz="3600"/>
          </a:p>
        </p:txBody>
      </p:sp>
      <p:sp>
        <p:nvSpPr>
          <p:cNvPr id="171011" name="Text Box 3"/>
          <p:cNvSpPr txBox="1">
            <a:spLocks noChangeArrowheads="1"/>
          </p:cNvSpPr>
          <p:nvPr/>
        </p:nvSpPr>
        <p:spPr bwMode="auto">
          <a:xfrm>
            <a:off x="228600" y="6477000"/>
            <a:ext cx="903288" cy="274638"/>
          </a:xfrm>
          <a:prstGeom prst="rect">
            <a:avLst/>
          </a:prstGeom>
          <a:noFill/>
          <a:ln w="25400">
            <a:noFill/>
            <a:miter lim="800000"/>
            <a:headEnd/>
            <a:tailEnd/>
          </a:ln>
          <a:effectLst/>
        </p:spPr>
        <p:txBody>
          <a:bodyPr wrap="none">
            <a:spAutoFit/>
          </a:bodyPr>
          <a:lstStyle/>
          <a:p>
            <a:r>
              <a:rPr lang="en-US" sz="1200">
                <a:sym typeface="Symbol" pitchFamily="18" charset="2"/>
              </a:rPr>
              <a:t>7.11 x 10</a:t>
            </a:r>
            <a:r>
              <a:rPr lang="en-US" sz="1200" baseline="30000">
                <a:sym typeface="Symbol" pitchFamily="18" charset="2"/>
              </a:rPr>
              <a:t>5</a:t>
            </a:r>
            <a:r>
              <a:rPr lang="en-US" sz="1200">
                <a:sym typeface="Symbol" pitchFamily="18" charset="2"/>
              </a:rPr>
              <a:t> J</a:t>
            </a:r>
            <a:endParaRPr lang="en-US" sz="1200" baseline="30000">
              <a:sym typeface="Symbol" pitchFamily="18" charset="2"/>
            </a:endParaRPr>
          </a:p>
        </p:txBody>
      </p:sp>
      <p:sp>
        <p:nvSpPr>
          <p:cNvPr id="171012"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71013" name="Text Box 5"/>
          <p:cNvSpPr txBox="1">
            <a:spLocks noChangeArrowheads="1"/>
          </p:cNvSpPr>
          <p:nvPr/>
        </p:nvSpPr>
        <p:spPr bwMode="auto">
          <a:xfrm>
            <a:off x="457200" y="381000"/>
            <a:ext cx="8458200" cy="2895600"/>
          </a:xfrm>
          <a:prstGeom prst="rect">
            <a:avLst/>
          </a:prstGeom>
          <a:noFill/>
          <a:ln w="50800">
            <a:noFill/>
            <a:miter lim="800000"/>
            <a:headEnd/>
            <a:tailEnd/>
          </a:ln>
          <a:effectLst/>
        </p:spPr>
        <p:txBody>
          <a:bodyPr>
            <a:spAutoFit/>
          </a:bodyPr>
          <a:lstStyle/>
          <a:p>
            <a:r>
              <a:rPr lang="en-US" sz="3200"/>
              <a:t>Eileen Dover takes 1.42 kg of ice ( c = 2100 J </a:t>
            </a:r>
            <a:r>
              <a:rPr lang="en-US" sz="3200" baseline="30000"/>
              <a:t>o</a:t>
            </a:r>
            <a:r>
              <a:rPr lang="en-US" sz="3200"/>
              <a:t>C</a:t>
            </a:r>
            <a:r>
              <a:rPr lang="en-US" sz="3200" baseline="30000"/>
              <a:t>-1</a:t>
            </a:r>
            <a:r>
              <a:rPr lang="en-US" sz="3200"/>
              <a:t>kg</a:t>
            </a:r>
            <a:r>
              <a:rPr lang="en-US" sz="3200" baseline="30000"/>
              <a:t>-1</a:t>
            </a:r>
            <a:r>
              <a:rPr lang="en-US" sz="3200"/>
              <a:t>) from -40.0 </a:t>
            </a:r>
            <a:r>
              <a:rPr lang="en-US" sz="3200" baseline="30000"/>
              <a:t>o</a:t>
            </a:r>
            <a:r>
              <a:rPr lang="en-US" sz="3200"/>
              <a:t>C to water ( c = 4186 J </a:t>
            </a:r>
            <a:r>
              <a:rPr lang="en-US" sz="3200" baseline="30000"/>
              <a:t>o</a:t>
            </a:r>
            <a:r>
              <a:rPr lang="en-US" sz="3200"/>
              <a:t>C</a:t>
            </a:r>
            <a:r>
              <a:rPr lang="en-US" sz="3200" baseline="30000"/>
              <a:t>-1</a:t>
            </a:r>
            <a:r>
              <a:rPr lang="en-US" sz="3200"/>
              <a:t>kg</a:t>
            </a:r>
            <a:r>
              <a:rPr lang="en-US" sz="3200" baseline="30000"/>
              <a:t>-1</a:t>
            </a:r>
            <a:r>
              <a:rPr lang="en-US" sz="3200"/>
              <a:t>) at 20.0 </a:t>
            </a:r>
            <a:r>
              <a:rPr lang="en-US" sz="3200" baseline="30000"/>
              <a:t>o</a:t>
            </a:r>
            <a:r>
              <a:rPr lang="en-US" sz="3200"/>
              <a:t>C.  What TOTAL heat is needed?</a:t>
            </a:r>
          </a:p>
          <a:p>
            <a:r>
              <a:rPr lang="en-US">
                <a:sym typeface="Symbol" pitchFamily="18" charset="2"/>
              </a:rPr>
              <a:t>Some latent heats</a:t>
            </a:r>
          </a:p>
          <a:p>
            <a:pPr eaLnBrk="0" hangingPunct="0"/>
            <a:r>
              <a:rPr lang="en-US" sz="3200"/>
              <a:t>(in J kg</a:t>
            </a:r>
            <a:r>
              <a:rPr lang="en-US" sz="3200" baseline="30000"/>
              <a:t>-1</a:t>
            </a:r>
            <a:r>
              <a:rPr lang="en-US" sz="3200"/>
              <a:t>)		Fusion		Vaporisation</a:t>
            </a:r>
          </a:p>
          <a:p>
            <a:pPr eaLnBrk="0" hangingPunct="0"/>
            <a:r>
              <a:rPr lang="en-US">
                <a:sym typeface="Symbol" pitchFamily="18" charset="2"/>
              </a:rPr>
              <a:t>H</a:t>
            </a:r>
            <a:r>
              <a:rPr lang="en-US" baseline="-25000">
                <a:sym typeface="Symbol" pitchFamily="18" charset="2"/>
              </a:rPr>
              <a:t>2</a:t>
            </a:r>
            <a:r>
              <a:rPr lang="en-US">
                <a:sym typeface="Symbol" pitchFamily="18" charset="2"/>
              </a:rPr>
              <a:t>O 			3.33 x 10</a:t>
            </a:r>
            <a:r>
              <a:rPr lang="en-US" baseline="30000">
                <a:sym typeface="Symbol" pitchFamily="18" charset="2"/>
              </a:rPr>
              <a:t>5</a:t>
            </a:r>
            <a:r>
              <a:rPr lang="en-US">
                <a:sym typeface="Symbol" pitchFamily="18" charset="2"/>
              </a:rPr>
              <a:t>		22.6 x 10</a:t>
            </a:r>
            <a:r>
              <a:rPr lang="en-US" baseline="30000">
                <a:sym typeface="Symbol" pitchFamily="18" charset="2"/>
              </a:rPr>
              <a:t>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10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10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sz="4000"/>
              <a:t>Page 3 – P-V diagrams and heat engines</a:t>
            </a:r>
          </a:p>
        </p:txBody>
      </p:sp>
      <p:sp>
        <p:nvSpPr>
          <p:cNvPr id="173059" name="Rectangle 3"/>
          <p:cNvSpPr>
            <a:spLocks noGrp="1" noChangeArrowheads="1"/>
          </p:cNvSpPr>
          <p:nvPr>
            <p:ph type="body"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914400" y="5715000"/>
            <a:ext cx="7391400" cy="946150"/>
          </a:xfrm>
          <a:prstGeom prst="rect">
            <a:avLst/>
          </a:prstGeom>
          <a:noFill/>
          <a:ln w="50800">
            <a:noFill/>
            <a:miter lim="800000"/>
            <a:headEnd/>
            <a:tailEnd/>
          </a:ln>
          <a:effectLst/>
        </p:spPr>
        <p:txBody>
          <a:bodyPr>
            <a:spAutoFit/>
          </a:bodyPr>
          <a:lstStyle/>
          <a:p>
            <a:pPr eaLnBrk="0" hangingPunct="0"/>
            <a:r>
              <a:rPr lang="en-US"/>
              <a:t>W = p </a:t>
            </a:r>
            <a:r>
              <a:rPr lang="en-US">
                <a:sym typeface="Symbol" pitchFamily="18" charset="2"/>
              </a:rPr>
              <a:t>V, p = 300 Pa, V = .1 - .4 = -.3 m</a:t>
            </a:r>
            <a:r>
              <a:rPr lang="en-US" baseline="30000">
                <a:sym typeface="Symbol" pitchFamily="18" charset="2"/>
              </a:rPr>
              <a:t>3</a:t>
            </a:r>
          </a:p>
          <a:p>
            <a:pPr eaLnBrk="0" hangingPunct="0"/>
            <a:r>
              <a:rPr lang="en-US"/>
              <a:t>W = -90 J (work done </a:t>
            </a:r>
            <a:r>
              <a:rPr lang="en-US" u="sng"/>
              <a:t>on</a:t>
            </a:r>
            <a:r>
              <a:rPr lang="en-US"/>
              <a:t> the gas)</a:t>
            </a:r>
          </a:p>
        </p:txBody>
      </p:sp>
      <p:grpSp>
        <p:nvGrpSpPr>
          <p:cNvPr id="172035" name="Group 3"/>
          <p:cNvGrpSpPr>
            <a:grpSpLocks/>
          </p:cNvGrpSpPr>
          <p:nvPr/>
        </p:nvGrpSpPr>
        <p:grpSpPr bwMode="auto">
          <a:xfrm>
            <a:off x="381000" y="533400"/>
            <a:ext cx="8458200" cy="5029200"/>
            <a:chOff x="240" y="192"/>
            <a:chExt cx="5328" cy="3168"/>
          </a:xfrm>
        </p:grpSpPr>
        <p:sp>
          <p:nvSpPr>
            <p:cNvPr id="172036" name="Rectangle 4"/>
            <p:cNvSpPr>
              <a:spLocks noChangeArrowheads="1"/>
            </p:cNvSpPr>
            <p:nvPr/>
          </p:nvSpPr>
          <p:spPr bwMode="auto">
            <a:xfrm>
              <a:off x="288" y="192"/>
              <a:ext cx="5280" cy="3120"/>
            </a:xfrm>
            <a:prstGeom prst="rect">
              <a:avLst/>
            </a:prstGeom>
            <a:solidFill>
              <a:srgbClr val="FFFFFF"/>
            </a:solidFill>
            <a:ln w="50800">
              <a:noFill/>
              <a:miter lim="800000"/>
              <a:headEnd/>
              <a:tailEnd/>
            </a:ln>
            <a:effectLst/>
          </p:spPr>
          <p:txBody>
            <a:bodyPr wrap="none" anchor="ctr"/>
            <a:lstStyle/>
            <a:p>
              <a:pPr algn="ctr"/>
              <a:endParaRPr lang="en-US"/>
            </a:p>
          </p:txBody>
        </p:sp>
        <p:sp>
          <p:nvSpPr>
            <p:cNvPr id="172037" name="Line 5"/>
            <p:cNvSpPr>
              <a:spLocks noChangeShapeType="1"/>
            </p:cNvSpPr>
            <p:nvPr/>
          </p:nvSpPr>
          <p:spPr bwMode="auto">
            <a:xfrm>
              <a:off x="1037" y="192"/>
              <a:ext cx="0" cy="2665"/>
            </a:xfrm>
            <a:prstGeom prst="line">
              <a:avLst/>
            </a:prstGeom>
            <a:noFill/>
            <a:ln w="50800">
              <a:solidFill>
                <a:schemeClr val="tx1"/>
              </a:solidFill>
              <a:round/>
              <a:headEnd/>
              <a:tailEnd/>
            </a:ln>
            <a:effectLst/>
          </p:spPr>
          <p:txBody>
            <a:bodyPr/>
            <a:lstStyle/>
            <a:p>
              <a:endParaRPr lang="en-US"/>
            </a:p>
          </p:txBody>
        </p:sp>
        <p:sp>
          <p:nvSpPr>
            <p:cNvPr id="172038" name="Line 6"/>
            <p:cNvSpPr>
              <a:spLocks noChangeShapeType="1"/>
            </p:cNvSpPr>
            <p:nvPr/>
          </p:nvSpPr>
          <p:spPr bwMode="auto">
            <a:xfrm>
              <a:off x="1024" y="2857"/>
              <a:ext cx="4544" cy="0"/>
            </a:xfrm>
            <a:prstGeom prst="line">
              <a:avLst/>
            </a:prstGeom>
            <a:noFill/>
            <a:ln w="50800">
              <a:solidFill>
                <a:schemeClr val="tx1"/>
              </a:solidFill>
              <a:round/>
              <a:headEnd/>
              <a:tailEnd/>
            </a:ln>
            <a:effectLst/>
          </p:spPr>
          <p:txBody>
            <a:bodyPr/>
            <a:lstStyle/>
            <a:p>
              <a:endParaRPr lang="en-US"/>
            </a:p>
          </p:txBody>
        </p:sp>
        <p:sp>
          <p:nvSpPr>
            <p:cNvPr id="172039" name="Text Box 7"/>
            <p:cNvSpPr txBox="1">
              <a:spLocks noChangeArrowheads="1"/>
            </p:cNvSpPr>
            <p:nvPr/>
          </p:nvSpPr>
          <p:spPr bwMode="auto">
            <a:xfrm>
              <a:off x="1508" y="3033"/>
              <a:ext cx="278" cy="327"/>
            </a:xfrm>
            <a:prstGeom prst="rect">
              <a:avLst/>
            </a:prstGeom>
            <a:noFill/>
            <a:ln w="50800">
              <a:noFill/>
              <a:miter lim="800000"/>
              <a:headEnd/>
              <a:tailEnd/>
            </a:ln>
            <a:effectLst/>
          </p:spPr>
          <p:txBody>
            <a:bodyPr wrap="none">
              <a:spAutoFit/>
            </a:bodyPr>
            <a:lstStyle/>
            <a:p>
              <a:r>
                <a:rPr lang="en-US"/>
                <a:t>V</a:t>
              </a:r>
            </a:p>
          </p:txBody>
        </p:sp>
        <p:sp>
          <p:nvSpPr>
            <p:cNvPr id="172040" name="Line 8"/>
            <p:cNvSpPr>
              <a:spLocks noChangeShapeType="1"/>
            </p:cNvSpPr>
            <p:nvPr/>
          </p:nvSpPr>
          <p:spPr bwMode="auto">
            <a:xfrm>
              <a:off x="1776" y="3168"/>
              <a:ext cx="464" cy="0"/>
            </a:xfrm>
            <a:prstGeom prst="line">
              <a:avLst/>
            </a:prstGeom>
            <a:noFill/>
            <a:ln w="50800">
              <a:solidFill>
                <a:schemeClr val="tx1"/>
              </a:solidFill>
              <a:round/>
              <a:headEnd/>
              <a:tailEnd type="triangle" w="med" len="med"/>
            </a:ln>
            <a:effectLst/>
          </p:spPr>
          <p:txBody>
            <a:bodyPr/>
            <a:lstStyle/>
            <a:p>
              <a:endParaRPr lang="en-US"/>
            </a:p>
          </p:txBody>
        </p:sp>
        <p:sp>
          <p:nvSpPr>
            <p:cNvPr id="172041" name="Text Box 9"/>
            <p:cNvSpPr txBox="1">
              <a:spLocks noChangeArrowheads="1"/>
            </p:cNvSpPr>
            <p:nvPr/>
          </p:nvSpPr>
          <p:spPr bwMode="auto">
            <a:xfrm rot="-5400000">
              <a:off x="571" y="2355"/>
              <a:ext cx="241" cy="327"/>
            </a:xfrm>
            <a:prstGeom prst="rect">
              <a:avLst/>
            </a:prstGeom>
            <a:noFill/>
            <a:ln w="50800">
              <a:noFill/>
              <a:miter lim="800000"/>
              <a:headEnd/>
              <a:tailEnd/>
            </a:ln>
            <a:effectLst/>
          </p:spPr>
          <p:txBody>
            <a:bodyPr wrap="none">
              <a:spAutoFit/>
            </a:bodyPr>
            <a:lstStyle/>
            <a:p>
              <a:r>
                <a:rPr lang="en-US"/>
                <a:t>P</a:t>
              </a:r>
            </a:p>
          </p:txBody>
        </p:sp>
        <p:sp>
          <p:nvSpPr>
            <p:cNvPr id="172042" name="Line 10"/>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a:effectLst/>
          </p:spPr>
          <p:txBody>
            <a:bodyPr/>
            <a:lstStyle/>
            <a:p>
              <a:endParaRPr lang="en-US"/>
            </a:p>
          </p:txBody>
        </p:sp>
        <p:sp>
          <p:nvSpPr>
            <p:cNvPr id="172043" name="Line 11"/>
            <p:cNvSpPr>
              <a:spLocks noChangeShapeType="1"/>
            </p:cNvSpPr>
            <p:nvPr/>
          </p:nvSpPr>
          <p:spPr bwMode="auto">
            <a:xfrm>
              <a:off x="938" y="2400"/>
              <a:ext cx="192" cy="0"/>
            </a:xfrm>
            <a:prstGeom prst="line">
              <a:avLst/>
            </a:prstGeom>
            <a:noFill/>
            <a:ln w="50800">
              <a:solidFill>
                <a:schemeClr val="tx1"/>
              </a:solidFill>
              <a:round/>
              <a:headEnd/>
              <a:tailEnd/>
            </a:ln>
            <a:effectLst/>
          </p:spPr>
          <p:txBody>
            <a:bodyPr/>
            <a:lstStyle/>
            <a:p>
              <a:endParaRPr lang="en-US"/>
            </a:p>
          </p:txBody>
        </p:sp>
        <p:sp>
          <p:nvSpPr>
            <p:cNvPr id="172044" name="Line 12"/>
            <p:cNvSpPr>
              <a:spLocks noChangeShapeType="1"/>
            </p:cNvSpPr>
            <p:nvPr/>
          </p:nvSpPr>
          <p:spPr bwMode="auto">
            <a:xfrm>
              <a:off x="938" y="1920"/>
              <a:ext cx="192" cy="0"/>
            </a:xfrm>
            <a:prstGeom prst="line">
              <a:avLst/>
            </a:prstGeom>
            <a:noFill/>
            <a:ln w="50800">
              <a:solidFill>
                <a:schemeClr val="tx1"/>
              </a:solidFill>
              <a:round/>
              <a:headEnd/>
              <a:tailEnd/>
            </a:ln>
            <a:effectLst/>
          </p:spPr>
          <p:txBody>
            <a:bodyPr/>
            <a:lstStyle/>
            <a:p>
              <a:endParaRPr lang="en-US"/>
            </a:p>
          </p:txBody>
        </p:sp>
        <p:sp>
          <p:nvSpPr>
            <p:cNvPr id="172045" name="Line 13"/>
            <p:cNvSpPr>
              <a:spLocks noChangeShapeType="1"/>
            </p:cNvSpPr>
            <p:nvPr/>
          </p:nvSpPr>
          <p:spPr bwMode="auto">
            <a:xfrm>
              <a:off x="938" y="1440"/>
              <a:ext cx="192" cy="0"/>
            </a:xfrm>
            <a:prstGeom prst="line">
              <a:avLst/>
            </a:prstGeom>
            <a:noFill/>
            <a:ln w="50800">
              <a:solidFill>
                <a:schemeClr val="tx1"/>
              </a:solidFill>
              <a:round/>
              <a:headEnd/>
              <a:tailEnd/>
            </a:ln>
            <a:effectLst/>
          </p:spPr>
          <p:txBody>
            <a:bodyPr/>
            <a:lstStyle/>
            <a:p>
              <a:endParaRPr lang="en-US"/>
            </a:p>
          </p:txBody>
        </p:sp>
        <p:sp>
          <p:nvSpPr>
            <p:cNvPr id="172046" name="Line 14"/>
            <p:cNvSpPr>
              <a:spLocks noChangeShapeType="1"/>
            </p:cNvSpPr>
            <p:nvPr/>
          </p:nvSpPr>
          <p:spPr bwMode="auto">
            <a:xfrm>
              <a:off x="938" y="960"/>
              <a:ext cx="192" cy="0"/>
            </a:xfrm>
            <a:prstGeom prst="line">
              <a:avLst/>
            </a:prstGeom>
            <a:noFill/>
            <a:ln w="50800">
              <a:solidFill>
                <a:schemeClr val="tx1"/>
              </a:solidFill>
              <a:round/>
              <a:headEnd/>
              <a:tailEnd/>
            </a:ln>
            <a:effectLst/>
          </p:spPr>
          <p:txBody>
            <a:bodyPr/>
            <a:lstStyle/>
            <a:p>
              <a:endParaRPr lang="en-US"/>
            </a:p>
          </p:txBody>
        </p:sp>
        <p:sp>
          <p:nvSpPr>
            <p:cNvPr id="172047" name="Line 15"/>
            <p:cNvSpPr>
              <a:spLocks noChangeShapeType="1"/>
            </p:cNvSpPr>
            <p:nvPr/>
          </p:nvSpPr>
          <p:spPr bwMode="auto">
            <a:xfrm>
              <a:off x="938" y="480"/>
              <a:ext cx="192" cy="0"/>
            </a:xfrm>
            <a:prstGeom prst="line">
              <a:avLst/>
            </a:prstGeom>
            <a:noFill/>
            <a:ln w="50800">
              <a:solidFill>
                <a:schemeClr val="tx1"/>
              </a:solidFill>
              <a:round/>
              <a:headEnd/>
              <a:tailEnd/>
            </a:ln>
            <a:effectLst/>
          </p:spPr>
          <p:txBody>
            <a:bodyPr/>
            <a:lstStyle/>
            <a:p>
              <a:endParaRPr lang="en-US"/>
            </a:p>
          </p:txBody>
        </p:sp>
        <p:sp>
          <p:nvSpPr>
            <p:cNvPr id="172048" name="Text Box 16"/>
            <p:cNvSpPr txBox="1">
              <a:spLocks noChangeArrowheads="1"/>
            </p:cNvSpPr>
            <p:nvPr/>
          </p:nvSpPr>
          <p:spPr bwMode="auto">
            <a:xfrm>
              <a:off x="240" y="282"/>
              <a:ext cx="732" cy="327"/>
            </a:xfrm>
            <a:prstGeom prst="rect">
              <a:avLst/>
            </a:prstGeom>
            <a:noFill/>
            <a:ln w="50800">
              <a:noFill/>
              <a:miter lim="800000"/>
              <a:headEnd/>
              <a:tailEnd/>
            </a:ln>
            <a:effectLst/>
          </p:spPr>
          <p:txBody>
            <a:bodyPr wrap="none">
              <a:spAutoFit/>
            </a:bodyPr>
            <a:lstStyle/>
            <a:p>
              <a:r>
                <a:rPr lang="en-US"/>
                <a:t>500 Pa</a:t>
              </a:r>
            </a:p>
          </p:txBody>
        </p:sp>
        <p:sp>
          <p:nvSpPr>
            <p:cNvPr id="172049" name="Line 17"/>
            <p:cNvSpPr>
              <a:spLocks noChangeShapeType="1"/>
            </p:cNvSpPr>
            <p:nvPr/>
          </p:nvSpPr>
          <p:spPr bwMode="auto">
            <a:xfrm>
              <a:off x="1488" y="2784"/>
              <a:ext cx="0" cy="144"/>
            </a:xfrm>
            <a:prstGeom prst="line">
              <a:avLst/>
            </a:prstGeom>
            <a:noFill/>
            <a:ln w="50800">
              <a:solidFill>
                <a:schemeClr val="tx1"/>
              </a:solidFill>
              <a:round/>
              <a:headEnd/>
              <a:tailEnd/>
            </a:ln>
            <a:effectLst/>
          </p:spPr>
          <p:txBody>
            <a:bodyPr/>
            <a:lstStyle/>
            <a:p>
              <a:endParaRPr lang="en-US"/>
            </a:p>
          </p:txBody>
        </p:sp>
        <p:sp>
          <p:nvSpPr>
            <p:cNvPr id="172050" name="Line 18"/>
            <p:cNvSpPr>
              <a:spLocks noChangeShapeType="1"/>
            </p:cNvSpPr>
            <p:nvPr/>
          </p:nvSpPr>
          <p:spPr bwMode="auto">
            <a:xfrm>
              <a:off x="1968" y="2784"/>
              <a:ext cx="0" cy="144"/>
            </a:xfrm>
            <a:prstGeom prst="line">
              <a:avLst/>
            </a:prstGeom>
            <a:noFill/>
            <a:ln w="50800">
              <a:solidFill>
                <a:schemeClr val="tx1"/>
              </a:solidFill>
              <a:round/>
              <a:headEnd/>
              <a:tailEnd/>
            </a:ln>
            <a:effectLst/>
          </p:spPr>
          <p:txBody>
            <a:bodyPr/>
            <a:lstStyle/>
            <a:p>
              <a:endParaRPr lang="en-US"/>
            </a:p>
          </p:txBody>
        </p:sp>
        <p:sp>
          <p:nvSpPr>
            <p:cNvPr id="172051" name="Line 19"/>
            <p:cNvSpPr>
              <a:spLocks noChangeShapeType="1"/>
            </p:cNvSpPr>
            <p:nvPr/>
          </p:nvSpPr>
          <p:spPr bwMode="auto">
            <a:xfrm>
              <a:off x="2448" y="2784"/>
              <a:ext cx="0" cy="144"/>
            </a:xfrm>
            <a:prstGeom prst="line">
              <a:avLst/>
            </a:prstGeom>
            <a:noFill/>
            <a:ln w="50800">
              <a:solidFill>
                <a:schemeClr val="tx1"/>
              </a:solidFill>
              <a:round/>
              <a:headEnd/>
              <a:tailEnd/>
            </a:ln>
            <a:effectLst/>
          </p:spPr>
          <p:txBody>
            <a:bodyPr/>
            <a:lstStyle/>
            <a:p>
              <a:endParaRPr lang="en-US"/>
            </a:p>
          </p:txBody>
        </p:sp>
        <p:sp>
          <p:nvSpPr>
            <p:cNvPr id="172052" name="Line 20"/>
            <p:cNvSpPr>
              <a:spLocks noChangeShapeType="1"/>
            </p:cNvSpPr>
            <p:nvPr/>
          </p:nvSpPr>
          <p:spPr bwMode="auto">
            <a:xfrm>
              <a:off x="2928" y="2784"/>
              <a:ext cx="0" cy="144"/>
            </a:xfrm>
            <a:prstGeom prst="line">
              <a:avLst/>
            </a:prstGeom>
            <a:noFill/>
            <a:ln w="50800">
              <a:solidFill>
                <a:schemeClr val="tx1"/>
              </a:solidFill>
              <a:round/>
              <a:headEnd/>
              <a:tailEnd/>
            </a:ln>
            <a:effectLst/>
          </p:spPr>
          <p:txBody>
            <a:bodyPr/>
            <a:lstStyle/>
            <a:p>
              <a:endParaRPr lang="en-US"/>
            </a:p>
          </p:txBody>
        </p:sp>
        <p:sp>
          <p:nvSpPr>
            <p:cNvPr id="172053" name="Line 21"/>
            <p:cNvSpPr>
              <a:spLocks noChangeShapeType="1"/>
            </p:cNvSpPr>
            <p:nvPr/>
          </p:nvSpPr>
          <p:spPr bwMode="auto">
            <a:xfrm>
              <a:off x="3408" y="2784"/>
              <a:ext cx="0" cy="144"/>
            </a:xfrm>
            <a:prstGeom prst="line">
              <a:avLst/>
            </a:prstGeom>
            <a:noFill/>
            <a:ln w="50800">
              <a:solidFill>
                <a:schemeClr val="tx1"/>
              </a:solidFill>
              <a:round/>
              <a:headEnd/>
              <a:tailEnd/>
            </a:ln>
            <a:effectLst/>
          </p:spPr>
          <p:txBody>
            <a:bodyPr/>
            <a:lstStyle/>
            <a:p>
              <a:endParaRPr lang="en-US"/>
            </a:p>
          </p:txBody>
        </p:sp>
        <p:sp>
          <p:nvSpPr>
            <p:cNvPr id="172054" name="Line 22"/>
            <p:cNvSpPr>
              <a:spLocks noChangeShapeType="1"/>
            </p:cNvSpPr>
            <p:nvPr/>
          </p:nvSpPr>
          <p:spPr bwMode="auto">
            <a:xfrm>
              <a:off x="3888" y="2784"/>
              <a:ext cx="0" cy="144"/>
            </a:xfrm>
            <a:prstGeom prst="line">
              <a:avLst/>
            </a:prstGeom>
            <a:noFill/>
            <a:ln w="50800">
              <a:solidFill>
                <a:schemeClr val="tx1"/>
              </a:solidFill>
              <a:round/>
              <a:headEnd/>
              <a:tailEnd/>
            </a:ln>
            <a:effectLst/>
          </p:spPr>
          <p:txBody>
            <a:bodyPr/>
            <a:lstStyle/>
            <a:p>
              <a:endParaRPr lang="en-US"/>
            </a:p>
          </p:txBody>
        </p:sp>
        <p:sp>
          <p:nvSpPr>
            <p:cNvPr id="172055" name="Line 23"/>
            <p:cNvSpPr>
              <a:spLocks noChangeShapeType="1"/>
            </p:cNvSpPr>
            <p:nvPr/>
          </p:nvSpPr>
          <p:spPr bwMode="auto">
            <a:xfrm>
              <a:off x="4368" y="2784"/>
              <a:ext cx="0" cy="144"/>
            </a:xfrm>
            <a:prstGeom prst="line">
              <a:avLst/>
            </a:prstGeom>
            <a:noFill/>
            <a:ln w="50800">
              <a:solidFill>
                <a:schemeClr val="tx1"/>
              </a:solidFill>
              <a:round/>
              <a:headEnd/>
              <a:tailEnd/>
            </a:ln>
            <a:effectLst/>
          </p:spPr>
          <p:txBody>
            <a:bodyPr/>
            <a:lstStyle/>
            <a:p>
              <a:endParaRPr lang="en-US"/>
            </a:p>
          </p:txBody>
        </p:sp>
        <p:sp>
          <p:nvSpPr>
            <p:cNvPr id="172056" name="Line 24"/>
            <p:cNvSpPr>
              <a:spLocks noChangeShapeType="1"/>
            </p:cNvSpPr>
            <p:nvPr/>
          </p:nvSpPr>
          <p:spPr bwMode="auto">
            <a:xfrm>
              <a:off x="4848" y="2784"/>
              <a:ext cx="0" cy="144"/>
            </a:xfrm>
            <a:prstGeom prst="line">
              <a:avLst/>
            </a:prstGeom>
            <a:noFill/>
            <a:ln w="50800">
              <a:solidFill>
                <a:schemeClr val="tx1"/>
              </a:solidFill>
              <a:round/>
              <a:headEnd/>
              <a:tailEnd/>
            </a:ln>
            <a:effectLst/>
          </p:spPr>
          <p:txBody>
            <a:bodyPr/>
            <a:lstStyle/>
            <a:p>
              <a:endParaRPr lang="en-US"/>
            </a:p>
          </p:txBody>
        </p:sp>
        <p:sp>
          <p:nvSpPr>
            <p:cNvPr id="172057" name="Line 25"/>
            <p:cNvSpPr>
              <a:spLocks noChangeShapeType="1"/>
            </p:cNvSpPr>
            <p:nvPr/>
          </p:nvSpPr>
          <p:spPr bwMode="auto">
            <a:xfrm>
              <a:off x="5328" y="2784"/>
              <a:ext cx="0" cy="144"/>
            </a:xfrm>
            <a:prstGeom prst="line">
              <a:avLst/>
            </a:prstGeom>
            <a:noFill/>
            <a:ln w="50800">
              <a:solidFill>
                <a:schemeClr val="tx1"/>
              </a:solidFill>
              <a:round/>
              <a:headEnd/>
              <a:tailEnd/>
            </a:ln>
            <a:effectLst/>
          </p:spPr>
          <p:txBody>
            <a:bodyPr/>
            <a:lstStyle/>
            <a:p>
              <a:endParaRPr lang="en-US"/>
            </a:p>
          </p:txBody>
        </p:sp>
        <p:sp>
          <p:nvSpPr>
            <p:cNvPr id="172058" name="Text Box 26"/>
            <p:cNvSpPr txBox="1">
              <a:spLocks noChangeArrowheads="1"/>
            </p:cNvSpPr>
            <p:nvPr/>
          </p:nvSpPr>
          <p:spPr bwMode="auto">
            <a:xfrm>
              <a:off x="3120" y="2970"/>
              <a:ext cx="590" cy="327"/>
            </a:xfrm>
            <a:prstGeom prst="rect">
              <a:avLst/>
            </a:prstGeom>
            <a:noFill/>
            <a:ln w="50800">
              <a:noFill/>
              <a:miter lim="800000"/>
              <a:headEnd/>
              <a:tailEnd/>
            </a:ln>
            <a:effectLst/>
          </p:spPr>
          <p:txBody>
            <a:bodyPr wrap="none">
              <a:spAutoFit/>
            </a:bodyPr>
            <a:lstStyle/>
            <a:p>
              <a:r>
                <a:rPr lang="en-US"/>
                <a:t>.5 m</a:t>
              </a:r>
              <a:r>
                <a:rPr lang="en-US" baseline="30000"/>
                <a:t>3</a:t>
              </a:r>
            </a:p>
          </p:txBody>
        </p:sp>
      </p:grpSp>
      <p:sp>
        <p:nvSpPr>
          <p:cNvPr id="172059" name="Line 27"/>
          <p:cNvSpPr>
            <a:spLocks noChangeShapeType="1"/>
          </p:cNvSpPr>
          <p:nvPr/>
        </p:nvSpPr>
        <p:spPr bwMode="auto">
          <a:xfrm>
            <a:off x="2362200" y="2514600"/>
            <a:ext cx="2286000" cy="0"/>
          </a:xfrm>
          <a:prstGeom prst="line">
            <a:avLst/>
          </a:prstGeom>
          <a:noFill/>
          <a:ln w="50800">
            <a:solidFill>
              <a:schemeClr val="tx1"/>
            </a:solidFill>
            <a:round/>
            <a:headEnd type="triangle" w="med" len="med"/>
            <a:tailEnd/>
          </a:ln>
          <a:effectLst/>
        </p:spPr>
        <p:txBody>
          <a:bodyPr/>
          <a:lstStyle/>
          <a:p>
            <a:endParaRPr lang="en-US"/>
          </a:p>
        </p:txBody>
      </p:sp>
      <p:sp>
        <p:nvSpPr>
          <p:cNvPr id="172060" name="Text Box 28"/>
          <p:cNvSpPr txBox="1">
            <a:spLocks noChangeArrowheads="1"/>
          </p:cNvSpPr>
          <p:nvPr/>
        </p:nvSpPr>
        <p:spPr bwMode="auto">
          <a:xfrm>
            <a:off x="593725" y="-9525"/>
            <a:ext cx="5692775" cy="519113"/>
          </a:xfrm>
          <a:prstGeom prst="rect">
            <a:avLst/>
          </a:prstGeom>
          <a:noFill/>
          <a:ln w="50800">
            <a:noFill/>
            <a:miter lim="800000"/>
            <a:headEnd/>
            <a:tailEnd/>
          </a:ln>
          <a:effectLst/>
        </p:spPr>
        <p:txBody>
          <a:bodyPr wrap="none">
            <a:spAutoFit/>
          </a:bodyPr>
          <a:lstStyle/>
          <a:p>
            <a:r>
              <a:rPr lang="en-US"/>
              <a:t>How much work done by process BA?</a:t>
            </a:r>
          </a:p>
        </p:txBody>
      </p:sp>
      <p:sp>
        <p:nvSpPr>
          <p:cNvPr id="172061" name="Line 29"/>
          <p:cNvSpPr>
            <a:spLocks noChangeShapeType="1"/>
          </p:cNvSpPr>
          <p:nvPr/>
        </p:nvSpPr>
        <p:spPr bwMode="auto">
          <a:xfrm flipH="1">
            <a:off x="1752600" y="2514600"/>
            <a:ext cx="609600" cy="0"/>
          </a:xfrm>
          <a:prstGeom prst="line">
            <a:avLst/>
          </a:prstGeom>
          <a:noFill/>
          <a:ln w="50800" cap="rnd">
            <a:solidFill>
              <a:schemeClr val="tx1"/>
            </a:solidFill>
            <a:prstDash val="sysDot"/>
            <a:round/>
            <a:headEnd/>
            <a:tailEnd/>
          </a:ln>
          <a:effectLst/>
        </p:spPr>
        <p:txBody>
          <a:bodyPr/>
          <a:lstStyle/>
          <a:p>
            <a:endParaRPr lang="en-US"/>
          </a:p>
        </p:txBody>
      </p:sp>
      <p:sp>
        <p:nvSpPr>
          <p:cNvPr id="172062" name="Line 30"/>
          <p:cNvSpPr>
            <a:spLocks noChangeShapeType="1"/>
          </p:cNvSpPr>
          <p:nvPr/>
        </p:nvSpPr>
        <p:spPr bwMode="auto">
          <a:xfrm>
            <a:off x="2362200" y="2514600"/>
            <a:ext cx="0" cy="2209800"/>
          </a:xfrm>
          <a:prstGeom prst="line">
            <a:avLst/>
          </a:prstGeom>
          <a:noFill/>
          <a:ln w="50800" cap="rnd">
            <a:solidFill>
              <a:schemeClr val="tx1"/>
            </a:solidFill>
            <a:prstDash val="sysDot"/>
            <a:round/>
            <a:headEnd/>
            <a:tailEnd/>
          </a:ln>
          <a:effectLst/>
        </p:spPr>
        <p:txBody>
          <a:bodyPr/>
          <a:lstStyle/>
          <a:p>
            <a:endParaRPr lang="en-US"/>
          </a:p>
        </p:txBody>
      </p:sp>
      <p:sp>
        <p:nvSpPr>
          <p:cNvPr id="172063" name="Line 31"/>
          <p:cNvSpPr>
            <a:spLocks noChangeShapeType="1"/>
          </p:cNvSpPr>
          <p:nvPr/>
        </p:nvSpPr>
        <p:spPr bwMode="auto">
          <a:xfrm>
            <a:off x="4648200" y="2514600"/>
            <a:ext cx="0" cy="2209800"/>
          </a:xfrm>
          <a:prstGeom prst="line">
            <a:avLst/>
          </a:prstGeom>
          <a:noFill/>
          <a:ln w="50800" cap="rnd">
            <a:solidFill>
              <a:schemeClr val="tx1"/>
            </a:solidFill>
            <a:prstDash val="sysDot"/>
            <a:round/>
            <a:headEnd/>
            <a:tailEnd/>
          </a:ln>
          <a:effectLst/>
        </p:spPr>
        <p:txBody>
          <a:bodyPr/>
          <a:lstStyle/>
          <a:p>
            <a:endParaRPr lang="en-US"/>
          </a:p>
        </p:txBody>
      </p:sp>
      <p:sp>
        <p:nvSpPr>
          <p:cNvPr id="172064" name="Text Box 32"/>
          <p:cNvSpPr txBox="1">
            <a:spLocks noChangeArrowheads="1"/>
          </p:cNvSpPr>
          <p:nvPr/>
        </p:nvSpPr>
        <p:spPr bwMode="auto">
          <a:xfrm>
            <a:off x="2117725" y="1895475"/>
            <a:ext cx="441325" cy="519113"/>
          </a:xfrm>
          <a:prstGeom prst="rect">
            <a:avLst/>
          </a:prstGeom>
          <a:noFill/>
          <a:ln w="50800">
            <a:noFill/>
            <a:miter lim="800000"/>
            <a:headEnd/>
            <a:tailEnd/>
          </a:ln>
          <a:effectLst/>
        </p:spPr>
        <p:txBody>
          <a:bodyPr wrap="none">
            <a:spAutoFit/>
          </a:bodyPr>
          <a:lstStyle/>
          <a:p>
            <a:r>
              <a:rPr lang="en-US"/>
              <a:t>A</a:t>
            </a:r>
          </a:p>
        </p:txBody>
      </p:sp>
      <p:sp>
        <p:nvSpPr>
          <p:cNvPr id="172065" name="Text Box 33"/>
          <p:cNvSpPr txBox="1">
            <a:spLocks noChangeArrowheads="1"/>
          </p:cNvSpPr>
          <p:nvPr/>
        </p:nvSpPr>
        <p:spPr bwMode="auto">
          <a:xfrm>
            <a:off x="4403725" y="1819275"/>
            <a:ext cx="420688" cy="519113"/>
          </a:xfrm>
          <a:prstGeom prst="rect">
            <a:avLst/>
          </a:prstGeom>
          <a:noFill/>
          <a:ln w="50800">
            <a:noFill/>
            <a:miter lim="800000"/>
            <a:headEnd/>
            <a:tailEnd/>
          </a:ln>
          <a:effectLst/>
        </p:spPr>
        <p:txBody>
          <a:bodyPr wrap="none">
            <a:spAutoFit/>
          </a:bodyPr>
          <a:lstStyle/>
          <a:p>
            <a:r>
              <a:rPr lang="en-US"/>
              <a:t>B</a:t>
            </a:r>
          </a:p>
        </p:txBody>
      </p:sp>
      <p:sp>
        <p:nvSpPr>
          <p:cNvPr id="172066" name="Text Box 3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72067" name="Text Box 35"/>
          <p:cNvSpPr txBox="1">
            <a:spLocks noChangeArrowheads="1"/>
          </p:cNvSpPr>
          <p:nvPr/>
        </p:nvSpPr>
        <p:spPr bwMode="auto">
          <a:xfrm>
            <a:off x="228600" y="6477000"/>
            <a:ext cx="522288" cy="274638"/>
          </a:xfrm>
          <a:prstGeom prst="rect">
            <a:avLst/>
          </a:prstGeom>
          <a:noFill/>
          <a:ln w="25400">
            <a:noFill/>
            <a:miter lim="800000"/>
            <a:headEnd/>
            <a:tailEnd/>
          </a:ln>
          <a:effectLst/>
        </p:spPr>
        <p:txBody>
          <a:bodyPr wrap="none">
            <a:spAutoFit/>
          </a:bodyPr>
          <a:lstStyle/>
          <a:p>
            <a:r>
              <a:rPr lang="en-US" sz="1200"/>
              <a:t>-90. J</a:t>
            </a:r>
          </a:p>
        </p:txBody>
      </p:sp>
      <p:sp>
        <p:nvSpPr>
          <p:cNvPr id="172068" name="Line 36"/>
          <p:cNvSpPr>
            <a:spLocks noChangeShapeType="1"/>
          </p:cNvSpPr>
          <p:nvPr/>
        </p:nvSpPr>
        <p:spPr bwMode="auto">
          <a:xfrm>
            <a:off x="5410200" y="4648200"/>
            <a:ext cx="0" cy="457200"/>
          </a:xfrm>
          <a:prstGeom prst="line">
            <a:avLst/>
          </a:prstGeom>
          <a:noFill/>
          <a:ln w="508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2034">
                                            <p:txEl>
                                              <p:pRg st="0" end="0"/>
                                            </p:txEl>
                                          </p:spTgt>
                                        </p:tgtEl>
                                        <p:attrNameLst>
                                          <p:attrName>style.visibility</p:attrName>
                                        </p:attrNameLst>
                                      </p:cBhvr>
                                      <p:to>
                                        <p:strVal val="visible"/>
                                      </p:to>
                                    </p:set>
                                    <p:animEffect transition="in" filter="wipe(left)">
                                      <p:cBhvr>
                                        <p:cTn id="7" dur="500"/>
                                        <p:tgtEl>
                                          <p:spTgt spid="1720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2034">
                                            <p:txEl>
                                              <p:pRg st="1" end="1"/>
                                            </p:txEl>
                                          </p:spTgt>
                                        </p:tgtEl>
                                        <p:attrNameLst>
                                          <p:attrName>style.visibility</p:attrName>
                                        </p:attrNameLst>
                                      </p:cBhvr>
                                      <p:to>
                                        <p:strVal val="visible"/>
                                      </p:to>
                                    </p:set>
                                    <p:animEffect transition="in" filter="wipe(left)">
                                      <p:cBhvr>
                                        <p:cTn id="12" dur="500"/>
                                        <p:tgtEl>
                                          <p:spTgt spid="1720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914400" y="5715000"/>
            <a:ext cx="7391400" cy="946150"/>
          </a:xfrm>
          <a:prstGeom prst="rect">
            <a:avLst/>
          </a:prstGeom>
          <a:noFill/>
          <a:ln w="50800">
            <a:noFill/>
            <a:miter lim="800000"/>
            <a:headEnd/>
            <a:tailEnd/>
          </a:ln>
          <a:effectLst/>
        </p:spPr>
        <p:txBody>
          <a:bodyPr>
            <a:spAutoFit/>
          </a:bodyPr>
          <a:lstStyle/>
          <a:p>
            <a:pPr eaLnBrk="0" hangingPunct="0"/>
            <a:r>
              <a:rPr lang="en-US"/>
              <a:t>W = p </a:t>
            </a:r>
            <a:r>
              <a:rPr lang="en-US">
                <a:sym typeface="Symbol" pitchFamily="18" charset="2"/>
              </a:rPr>
              <a:t>V, p = 350 Pa, V =0 m</a:t>
            </a:r>
            <a:r>
              <a:rPr lang="en-US" baseline="30000">
                <a:sym typeface="Symbol" pitchFamily="18" charset="2"/>
              </a:rPr>
              <a:t>3</a:t>
            </a:r>
          </a:p>
          <a:p>
            <a:pPr eaLnBrk="0" hangingPunct="0"/>
            <a:r>
              <a:rPr lang="en-US"/>
              <a:t>W = 0 J (work done </a:t>
            </a:r>
            <a:r>
              <a:rPr lang="en-US" u="sng"/>
              <a:t>by</a:t>
            </a:r>
            <a:r>
              <a:rPr lang="en-US"/>
              <a:t> the gas)</a:t>
            </a:r>
          </a:p>
        </p:txBody>
      </p:sp>
      <p:grpSp>
        <p:nvGrpSpPr>
          <p:cNvPr id="174083" name="Group 3"/>
          <p:cNvGrpSpPr>
            <a:grpSpLocks/>
          </p:cNvGrpSpPr>
          <p:nvPr/>
        </p:nvGrpSpPr>
        <p:grpSpPr bwMode="auto">
          <a:xfrm>
            <a:off x="381000" y="533400"/>
            <a:ext cx="8458200" cy="5029200"/>
            <a:chOff x="240" y="192"/>
            <a:chExt cx="5328" cy="3168"/>
          </a:xfrm>
        </p:grpSpPr>
        <p:sp>
          <p:nvSpPr>
            <p:cNvPr id="174084" name="Rectangle 4"/>
            <p:cNvSpPr>
              <a:spLocks noChangeArrowheads="1"/>
            </p:cNvSpPr>
            <p:nvPr/>
          </p:nvSpPr>
          <p:spPr bwMode="auto">
            <a:xfrm>
              <a:off x="288" y="192"/>
              <a:ext cx="5280" cy="3120"/>
            </a:xfrm>
            <a:prstGeom prst="rect">
              <a:avLst/>
            </a:prstGeom>
            <a:solidFill>
              <a:srgbClr val="FFFFFF"/>
            </a:solidFill>
            <a:ln w="50800">
              <a:noFill/>
              <a:miter lim="800000"/>
              <a:headEnd/>
              <a:tailEnd/>
            </a:ln>
            <a:effectLst/>
          </p:spPr>
          <p:txBody>
            <a:bodyPr wrap="none" anchor="ctr"/>
            <a:lstStyle/>
            <a:p>
              <a:pPr algn="ctr"/>
              <a:endParaRPr lang="en-US"/>
            </a:p>
          </p:txBody>
        </p:sp>
        <p:sp>
          <p:nvSpPr>
            <p:cNvPr id="174085" name="Line 5"/>
            <p:cNvSpPr>
              <a:spLocks noChangeShapeType="1"/>
            </p:cNvSpPr>
            <p:nvPr/>
          </p:nvSpPr>
          <p:spPr bwMode="auto">
            <a:xfrm>
              <a:off x="1037" y="192"/>
              <a:ext cx="0" cy="2665"/>
            </a:xfrm>
            <a:prstGeom prst="line">
              <a:avLst/>
            </a:prstGeom>
            <a:noFill/>
            <a:ln w="50800">
              <a:solidFill>
                <a:schemeClr val="tx1"/>
              </a:solidFill>
              <a:round/>
              <a:headEnd/>
              <a:tailEnd/>
            </a:ln>
            <a:effectLst/>
          </p:spPr>
          <p:txBody>
            <a:bodyPr/>
            <a:lstStyle/>
            <a:p>
              <a:endParaRPr lang="en-US"/>
            </a:p>
          </p:txBody>
        </p:sp>
        <p:sp>
          <p:nvSpPr>
            <p:cNvPr id="174086" name="Line 6"/>
            <p:cNvSpPr>
              <a:spLocks noChangeShapeType="1"/>
            </p:cNvSpPr>
            <p:nvPr/>
          </p:nvSpPr>
          <p:spPr bwMode="auto">
            <a:xfrm>
              <a:off x="1024" y="2857"/>
              <a:ext cx="4544" cy="0"/>
            </a:xfrm>
            <a:prstGeom prst="line">
              <a:avLst/>
            </a:prstGeom>
            <a:noFill/>
            <a:ln w="50800">
              <a:solidFill>
                <a:schemeClr val="tx1"/>
              </a:solidFill>
              <a:round/>
              <a:headEnd/>
              <a:tailEnd/>
            </a:ln>
            <a:effectLst/>
          </p:spPr>
          <p:txBody>
            <a:bodyPr/>
            <a:lstStyle/>
            <a:p>
              <a:endParaRPr lang="en-US"/>
            </a:p>
          </p:txBody>
        </p:sp>
        <p:sp>
          <p:nvSpPr>
            <p:cNvPr id="174087" name="Text Box 7"/>
            <p:cNvSpPr txBox="1">
              <a:spLocks noChangeArrowheads="1"/>
            </p:cNvSpPr>
            <p:nvPr/>
          </p:nvSpPr>
          <p:spPr bwMode="auto">
            <a:xfrm>
              <a:off x="1508" y="3033"/>
              <a:ext cx="278" cy="327"/>
            </a:xfrm>
            <a:prstGeom prst="rect">
              <a:avLst/>
            </a:prstGeom>
            <a:noFill/>
            <a:ln w="50800">
              <a:noFill/>
              <a:miter lim="800000"/>
              <a:headEnd/>
              <a:tailEnd/>
            </a:ln>
            <a:effectLst/>
          </p:spPr>
          <p:txBody>
            <a:bodyPr wrap="none">
              <a:spAutoFit/>
            </a:bodyPr>
            <a:lstStyle/>
            <a:p>
              <a:r>
                <a:rPr lang="en-US"/>
                <a:t>V</a:t>
              </a:r>
            </a:p>
          </p:txBody>
        </p:sp>
        <p:sp>
          <p:nvSpPr>
            <p:cNvPr id="174088" name="Line 8"/>
            <p:cNvSpPr>
              <a:spLocks noChangeShapeType="1"/>
            </p:cNvSpPr>
            <p:nvPr/>
          </p:nvSpPr>
          <p:spPr bwMode="auto">
            <a:xfrm>
              <a:off x="1776" y="3168"/>
              <a:ext cx="464" cy="0"/>
            </a:xfrm>
            <a:prstGeom prst="line">
              <a:avLst/>
            </a:prstGeom>
            <a:noFill/>
            <a:ln w="50800">
              <a:solidFill>
                <a:schemeClr val="tx1"/>
              </a:solidFill>
              <a:round/>
              <a:headEnd/>
              <a:tailEnd type="triangle" w="med" len="med"/>
            </a:ln>
            <a:effectLst/>
          </p:spPr>
          <p:txBody>
            <a:bodyPr/>
            <a:lstStyle/>
            <a:p>
              <a:endParaRPr lang="en-US"/>
            </a:p>
          </p:txBody>
        </p:sp>
        <p:sp>
          <p:nvSpPr>
            <p:cNvPr id="174089" name="Text Box 9"/>
            <p:cNvSpPr txBox="1">
              <a:spLocks noChangeArrowheads="1"/>
            </p:cNvSpPr>
            <p:nvPr/>
          </p:nvSpPr>
          <p:spPr bwMode="auto">
            <a:xfrm rot="-5400000">
              <a:off x="571" y="2355"/>
              <a:ext cx="241" cy="327"/>
            </a:xfrm>
            <a:prstGeom prst="rect">
              <a:avLst/>
            </a:prstGeom>
            <a:noFill/>
            <a:ln w="50800">
              <a:noFill/>
              <a:miter lim="800000"/>
              <a:headEnd/>
              <a:tailEnd/>
            </a:ln>
            <a:effectLst/>
          </p:spPr>
          <p:txBody>
            <a:bodyPr wrap="none">
              <a:spAutoFit/>
            </a:bodyPr>
            <a:lstStyle/>
            <a:p>
              <a:r>
                <a:rPr lang="en-US"/>
                <a:t>P</a:t>
              </a:r>
            </a:p>
          </p:txBody>
        </p:sp>
        <p:sp>
          <p:nvSpPr>
            <p:cNvPr id="174090" name="Line 10"/>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a:effectLst/>
          </p:spPr>
          <p:txBody>
            <a:bodyPr/>
            <a:lstStyle/>
            <a:p>
              <a:endParaRPr lang="en-US"/>
            </a:p>
          </p:txBody>
        </p:sp>
        <p:sp>
          <p:nvSpPr>
            <p:cNvPr id="174091" name="Line 11"/>
            <p:cNvSpPr>
              <a:spLocks noChangeShapeType="1"/>
            </p:cNvSpPr>
            <p:nvPr/>
          </p:nvSpPr>
          <p:spPr bwMode="auto">
            <a:xfrm>
              <a:off x="938" y="2400"/>
              <a:ext cx="192" cy="0"/>
            </a:xfrm>
            <a:prstGeom prst="line">
              <a:avLst/>
            </a:prstGeom>
            <a:noFill/>
            <a:ln w="50800">
              <a:solidFill>
                <a:schemeClr val="tx1"/>
              </a:solidFill>
              <a:round/>
              <a:headEnd/>
              <a:tailEnd/>
            </a:ln>
            <a:effectLst/>
          </p:spPr>
          <p:txBody>
            <a:bodyPr/>
            <a:lstStyle/>
            <a:p>
              <a:endParaRPr lang="en-US"/>
            </a:p>
          </p:txBody>
        </p:sp>
        <p:sp>
          <p:nvSpPr>
            <p:cNvPr id="174092" name="Line 12"/>
            <p:cNvSpPr>
              <a:spLocks noChangeShapeType="1"/>
            </p:cNvSpPr>
            <p:nvPr/>
          </p:nvSpPr>
          <p:spPr bwMode="auto">
            <a:xfrm>
              <a:off x="938" y="1920"/>
              <a:ext cx="192" cy="0"/>
            </a:xfrm>
            <a:prstGeom prst="line">
              <a:avLst/>
            </a:prstGeom>
            <a:noFill/>
            <a:ln w="50800">
              <a:solidFill>
                <a:schemeClr val="tx1"/>
              </a:solidFill>
              <a:round/>
              <a:headEnd/>
              <a:tailEnd/>
            </a:ln>
            <a:effectLst/>
          </p:spPr>
          <p:txBody>
            <a:bodyPr/>
            <a:lstStyle/>
            <a:p>
              <a:endParaRPr lang="en-US"/>
            </a:p>
          </p:txBody>
        </p:sp>
        <p:sp>
          <p:nvSpPr>
            <p:cNvPr id="174093" name="Line 13"/>
            <p:cNvSpPr>
              <a:spLocks noChangeShapeType="1"/>
            </p:cNvSpPr>
            <p:nvPr/>
          </p:nvSpPr>
          <p:spPr bwMode="auto">
            <a:xfrm>
              <a:off x="938" y="1440"/>
              <a:ext cx="192" cy="0"/>
            </a:xfrm>
            <a:prstGeom prst="line">
              <a:avLst/>
            </a:prstGeom>
            <a:noFill/>
            <a:ln w="50800">
              <a:solidFill>
                <a:schemeClr val="tx1"/>
              </a:solidFill>
              <a:round/>
              <a:headEnd/>
              <a:tailEnd/>
            </a:ln>
            <a:effectLst/>
          </p:spPr>
          <p:txBody>
            <a:bodyPr/>
            <a:lstStyle/>
            <a:p>
              <a:endParaRPr lang="en-US"/>
            </a:p>
          </p:txBody>
        </p:sp>
        <p:sp>
          <p:nvSpPr>
            <p:cNvPr id="174094" name="Line 14"/>
            <p:cNvSpPr>
              <a:spLocks noChangeShapeType="1"/>
            </p:cNvSpPr>
            <p:nvPr/>
          </p:nvSpPr>
          <p:spPr bwMode="auto">
            <a:xfrm>
              <a:off x="938" y="960"/>
              <a:ext cx="192" cy="0"/>
            </a:xfrm>
            <a:prstGeom prst="line">
              <a:avLst/>
            </a:prstGeom>
            <a:noFill/>
            <a:ln w="50800">
              <a:solidFill>
                <a:schemeClr val="tx1"/>
              </a:solidFill>
              <a:round/>
              <a:headEnd/>
              <a:tailEnd/>
            </a:ln>
            <a:effectLst/>
          </p:spPr>
          <p:txBody>
            <a:bodyPr/>
            <a:lstStyle/>
            <a:p>
              <a:endParaRPr lang="en-US"/>
            </a:p>
          </p:txBody>
        </p:sp>
        <p:sp>
          <p:nvSpPr>
            <p:cNvPr id="174095" name="Line 15"/>
            <p:cNvSpPr>
              <a:spLocks noChangeShapeType="1"/>
            </p:cNvSpPr>
            <p:nvPr/>
          </p:nvSpPr>
          <p:spPr bwMode="auto">
            <a:xfrm>
              <a:off x="938" y="480"/>
              <a:ext cx="192" cy="0"/>
            </a:xfrm>
            <a:prstGeom prst="line">
              <a:avLst/>
            </a:prstGeom>
            <a:noFill/>
            <a:ln w="50800">
              <a:solidFill>
                <a:schemeClr val="tx1"/>
              </a:solidFill>
              <a:round/>
              <a:headEnd/>
              <a:tailEnd/>
            </a:ln>
            <a:effectLst/>
          </p:spPr>
          <p:txBody>
            <a:bodyPr/>
            <a:lstStyle/>
            <a:p>
              <a:endParaRPr lang="en-US"/>
            </a:p>
          </p:txBody>
        </p:sp>
        <p:sp>
          <p:nvSpPr>
            <p:cNvPr id="174096" name="Text Box 16"/>
            <p:cNvSpPr txBox="1">
              <a:spLocks noChangeArrowheads="1"/>
            </p:cNvSpPr>
            <p:nvPr/>
          </p:nvSpPr>
          <p:spPr bwMode="auto">
            <a:xfrm>
              <a:off x="240" y="282"/>
              <a:ext cx="732" cy="327"/>
            </a:xfrm>
            <a:prstGeom prst="rect">
              <a:avLst/>
            </a:prstGeom>
            <a:noFill/>
            <a:ln w="50800">
              <a:noFill/>
              <a:miter lim="800000"/>
              <a:headEnd/>
              <a:tailEnd/>
            </a:ln>
            <a:effectLst/>
          </p:spPr>
          <p:txBody>
            <a:bodyPr wrap="none">
              <a:spAutoFit/>
            </a:bodyPr>
            <a:lstStyle/>
            <a:p>
              <a:r>
                <a:rPr lang="en-US"/>
                <a:t>500 Pa</a:t>
              </a:r>
            </a:p>
          </p:txBody>
        </p:sp>
        <p:sp>
          <p:nvSpPr>
            <p:cNvPr id="174097" name="Line 17"/>
            <p:cNvSpPr>
              <a:spLocks noChangeShapeType="1"/>
            </p:cNvSpPr>
            <p:nvPr/>
          </p:nvSpPr>
          <p:spPr bwMode="auto">
            <a:xfrm>
              <a:off x="1488" y="2784"/>
              <a:ext cx="0" cy="144"/>
            </a:xfrm>
            <a:prstGeom prst="line">
              <a:avLst/>
            </a:prstGeom>
            <a:noFill/>
            <a:ln w="50800">
              <a:solidFill>
                <a:schemeClr val="tx1"/>
              </a:solidFill>
              <a:round/>
              <a:headEnd/>
              <a:tailEnd/>
            </a:ln>
            <a:effectLst/>
          </p:spPr>
          <p:txBody>
            <a:bodyPr/>
            <a:lstStyle/>
            <a:p>
              <a:endParaRPr lang="en-US"/>
            </a:p>
          </p:txBody>
        </p:sp>
        <p:sp>
          <p:nvSpPr>
            <p:cNvPr id="174098" name="Line 18"/>
            <p:cNvSpPr>
              <a:spLocks noChangeShapeType="1"/>
            </p:cNvSpPr>
            <p:nvPr/>
          </p:nvSpPr>
          <p:spPr bwMode="auto">
            <a:xfrm>
              <a:off x="1968" y="2784"/>
              <a:ext cx="0" cy="144"/>
            </a:xfrm>
            <a:prstGeom prst="line">
              <a:avLst/>
            </a:prstGeom>
            <a:noFill/>
            <a:ln w="50800">
              <a:solidFill>
                <a:schemeClr val="tx1"/>
              </a:solidFill>
              <a:round/>
              <a:headEnd/>
              <a:tailEnd/>
            </a:ln>
            <a:effectLst/>
          </p:spPr>
          <p:txBody>
            <a:bodyPr/>
            <a:lstStyle/>
            <a:p>
              <a:endParaRPr lang="en-US"/>
            </a:p>
          </p:txBody>
        </p:sp>
        <p:sp>
          <p:nvSpPr>
            <p:cNvPr id="174099" name="Line 19"/>
            <p:cNvSpPr>
              <a:spLocks noChangeShapeType="1"/>
            </p:cNvSpPr>
            <p:nvPr/>
          </p:nvSpPr>
          <p:spPr bwMode="auto">
            <a:xfrm>
              <a:off x="2448" y="2784"/>
              <a:ext cx="0" cy="144"/>
            </a:xfrm>
            <a:prstGeom prst="line">
              <a:avLst/>
            </a:prstGeom>
            <a:noFill/>
            <a:ln w="50800">
              <a:solidFill>
                <a:schemeClr val="tx1"/>
              </a:solidFill>
              <a:round/>
              <a:headEnd/>
              <a:tailEnd/>
            </a:ln>
            <a:effectLst/>
          </p:spPr>
          <p:txBody>
            <a:bodyPr/>
            <a:lstStyle/>
            <a:p>
              <a:endParaRPr lang="en-US"/>
            </a:p>
          </p:txBody>
        </p:sp>
        <p:sp>
          <p:nvSpPr>
            <p:cNvPr id="174100" name="Line 20"/>
            <p:cNvSpPr>
              <a:spLocks noChangeShapeType="1"/>
            </p:cNvSpPr>
            <p:nvPr/>
          </p:nvSpPr>
          <p:spPr bwMode="auto">
            <a:xfrm>
              <a:off x="2928" y="2784"/>
              <a:ext cx="0" cy="144"/>
            </a:xfrm>
            <a:prstGeom prst="line">
              <a:avLst/>
            </a:prstGeom>
            <a:noFill/>
            <a:ln w="50800">
              <a:solidFill>
                <a:schemeClr val="tx1"/>
              </a:solidFill>
              <a:round/>
              <a:headEnd/>
              <a:tailEnd/>
            </a:ln>
            <a:effectLst/>
          </p:spPr>
          <p:txBody>
            <a:bodyPr/>
            <a:lstStyle/>
            <a:p>
              <a:endParaRPr lang="en-US"/>
            </a:p>
          </p:txBody>
        </p:sp>
        <p:sp>
          <p:nvSpPr>
            <p:cNvPr id="174101" name="Line 21"/>
            <p:cNvSpPr>
              <a:spLocks noChangeShapeType="1"/>
            </p:cNvSpPr>
            <p:nvPr/>
          </p:nvSpPr>
          <p:spPr bwMode="auto">
            <a:xfrm>
              <a:off x="3408" y="2784"/>
              <a:ext cx="0" cy="144"/>
            </a:xfrm>
            <a:prstGeom prst="line">
              <a:avLst/>
            </a:prstGeom>
            <a:noFill/>
            <a:ln w="50800">
              <a:solidFill>
                <a:schemeClr val="tx1"/>
              </a:solidFill>
              <a:round/>
              <a:headEnd/>
              <a:tailEnd/>
            </a:ln>
            <a:effectLst/>
          </p:spPr>
          <p:txBody>
            <a:bodyPr/>
            <a:lstStyle/>
            <a:p>
              <a:endParaRPr lang="en-US"/>
            </a:p>
          </p:txBody>
        </p:sp>
        <p:sp>
          <p:nvSpPr>
            <p:cNvPr id="174102" name="Line 22"/>
            <p:cNvSpPr>
              <a:spLocks noChangeShapeType="1"/>
            </p:cNvSpPr>
            <p:nvPr/>
          </p:nvSpPr>
          <p:spPr bwMode="auto">
            <a:xfrm>
              <a:off x="3888" y="2784"/>
              <a:ext cx="0" cy="144"/>
            </a:xfrm>
            <a:prstGeom prst="line">
              <a:avLst/>
            </a:prstGeom>
            <a:noFill/>
            <a:ln w="50800">
              <a:solidFill>
                <a:schemeClr val="tx1"/>
              </a:solidFill>
              <a:round/>
              <a:headEnd/>
              <a:tailEnd/>
            </a:ln>
            <a:effectLst/>
          </p:spPr>
          <p:txBody>
            <a:bodyPr/>
            <a:lstStyle/>
            <a:p>
              <a:endParaRPr lang="en-US"/>
            </a:p>
          </p:txBody>
        </p:sp>
        <p:sp>
          <p:nvSpPr>
            <p:cNvPr id="174103" name="Line 23"/>
            <p:cNvSpPr>
              <a:spLocks noChangeShapeType="1"/>
            </p:cNvSpPr>
            <p:nvPr/>
          </p:nvSpPr>
          <p:spPr bwMode="auto">
            <a:xfrm>
              <a:off x="4368" y="2784"/>
              <a:ext cx="0" cy="144"/>
            </a:xfrm>
            <a:prstGeom prst="line">
              <a:avLst/>
            </a:prstGeom>
            <a:noFill/>
            <a:ln w="50800">
              <a:solidFill>
                <a:schemeClr val="tx1"/>
              </a:solidFill>
              <a:round/>
              <a:headEnd/>
              <a:tailEnd/>
            </a:ln>
            <a:effectLst/>
          </p:spPr>
          <p:txBody>
            <a:bodyPr/>
            <a:lstStyle/>
            <a:p>
              <a:endParaRPr lang="en-US"/>
            </a:p>
          </p:txBody>
        </p:sp>
        <p:sp>
          <p:nvSpPr>
            <p:cNvPr id="174104" name="Line 24"/>
            <p:cNvSpPr>
              <a:spLocks noChangeShapeType="1"/>
            </p:cNvSpPr>
            <p:nvPr/>
          </p:nvSpPr>
          <p:spPr bwMode="auto">
            <a:xfrm>
              <a:off x="4848" y="2784"/>
              <a:ext cx="0" cy="144"/>
            </a:xfrm>
            <a:prstGeom prst="line">
              <a:avLst/>
            </a:prstGeom>
            <a:noFill/>
            <a:ln w="50800">
              <a:solidFill>
                <a:schemeClr val="tx1"/>
              </a:solidFill>
              <a:round/>
              <a:headEnd/>
              <a:tailEnd/>
            </a:ln>
            <a:effectLst/>
          </p:spPr>
          <p:txBody>
            <a:bodyPr/>
            <a:lstStyle/>
            <a:p>
              <a:endParaRPr lang="en-US"/>
            </a:p>
          </p:txBody>
        </p:sp>
        <p:sp>
          <p:nvSpPr>
            <p:cNvPr id="174105" name="Line 25"/>
            <p:cNvSpPr>
              <a:spLocks noChangeShapeType="1"/>
            </p:cNvSpPr>
            <p:nvPr/>
          </p:nvSpPr>
          <p:spPr bwMode="auto">
            <a:xfrm>
              <a:off x="5328" y="2784"/>
              <a:ext cx="0" cy="144"/>
            </a:xfrm>
            <a:prstGeom prst="line">
              <a:avLst/>
            </a:prstGeom>
            <a:noFill/>
            <a:ln w="50800">
              <a:solidFill>
                <a:schemeClr val="tx1"/>
              </a:solidFill>
              <a:round/>
              <a:headEnd/>
              <a:tailEnd/>
            </a:ln>
            <a:effectLst/>
          </p:spPr>
          <p:txBody>
            <a:bodyPr/>
            <a:lstStyle/>
            <a:p>
              <a:endParaRPr lang="en-US"/>
            </a:p>
          </p:txBody>
        </p:sp>
        <p:sp>
          <p:nvSpPr>
            <p:cNvPr id="174106" name="Text Box 26"/>
            <p:cNvSpPr txBox="1">
              <a:spLocks noChangeArrowheads="1"/>
            </p:cNvSpPr>
            <p:nvPr/>
          </p:nvSpPr>
          <p:spPr bwMode="auto">
            <a:xfrm>
              <a:off x="3120" y="2970"/>
              <a:ext cx="590" cy="327"/>
            </a:xfrm>
            <a:prstGeom prst="rect">
              <a:avLst/>
            </a:prstGeom>
            <a:noFill/>
            <a:ln w="50800">
              <a:noFill/>
              <a:miter lim="800000"/>
              <a:headEnd/>
              <a:tailEnd/>
            </a:ln>
            <a:effectLst/>
          </p:spPr>
          <p:txBody>
            <a:bodyPr wrap="none">
              <a:spAutoFit/>
            </a:bodyPr>
            <a:lstStyle/>
            <a:p>
              <a:r>
                <a:rPr lang="en-US"/>
                <a:t>.5 m</a:t>
              </a:r>
              <a:r>
                <a:rPr lang="en-US" baseline="30000"/>
                <a:t>3</a:t>
              </a:r>
            </a:p>
          </p:txBody>
        </p:sp>
      </p:grpSp>
      <p:sp>
        <p:nvSpPr>
          <p:cNvPr id="174107" name="Text Box 27"/>
          <p:cNvSpPr txBox="1">
            <a:spLocks noChangeArrowheads="1"/>
          </p:cNvSpPr>
          <p:nvPr/>
        </p:nvSpPr>
        <p:spPr bwMode="auto">
          <a:xfrm>
            <a:off x="593725" y="-9525"/>
            <a:ext cx="5692775" cy="519113"/>
          </a:xfrm>
          <a:prstGeom prst="rect">
            <a:avLst/>
          </a:prstGeom>
          <a:noFill/>
          <a:ln w="50800">
            <a:noFill/>
            <a:miter lim="800000"/>
            <a:headEnd/>
            <a:tailEnd/>
          </a:ln>
          <a:effectLst/>
        </p:spPr>
        <p:txBody>
          <a:bodyPr wrap="none">
            <a:spAutoFit/>
          </a:bodyPr>
          <a:lstStyle/>
          <a:p>
            <a:r>
              <a:rPr lang="en-US"/>
              <a:t>How much work done by process CD?</a:t>
            </a:r>
          </a:p>
        </p:txBody>
      </p:sp>
      <p:sp>
        <p:nvSpPr>
          <p:cNvPr id="174108" name="Text Box 28"/>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74109" name="Text Box 29"/>
          <p:cNvSpPr txBox="1">
            <a:spLocks noChangeArrowheads="1"/>
          </p:cNvSpPr>
          <p:nvPr/>
        </p:nvSpPr>
        <p:spPr bwMode="auto">
          <a:xfrm>
            <a:off x="228600" y="6477000"/>
            <a:ext cx="1109663" cy="274638"/>
          </a:xfrm>
          <a:prstGeom prst="rect">
            <a:avLst/>
          </a:prstGeom>
          <a:noFill/>
          <a:ln w="25400">
            <a:noFill/>
            <a:miter lim="800000"/>
            <a:headEnd/>
            <a:tailEnd/>
          </a:ln>
          <a:effectLst/>
        </p:spPr>
        <p:txBody>
          <a:bodyPr wrap="none">
            <a:spAutoFit/>
          </a:bodyPr>
          <a:lstStyle/>
          <a:p>
            <a:r>
              <a:rPr lang="en-US" sz="1200"/>
              <a:t>waddayathink?</a:t>
            </a:r>
          </a:p>
        </p:txBody>
      </p:sp>
      <p:sp>
        <p:nvSpPr>
          <p:cNvPr id="174110" name="Line 30"/>
          <p:cNvSpPr>
            <a:spLocks noChangeShapeType="1"/>
          </p:cNvSpPr>
          <p:nvPr/>
        </p:nvSpPr>
        <p:spPr bwMode="auto">
          <a:xfrm flipV="1">
            <a:off x="3124200" y="3276600"/>
            <a:ext cx="0" cy="1371600"/>
          </a:xfrm>
          <a:prstGeom prst="line">
            <a:avLst/>
          </a:prstGeom>
          <a:noFill/>
          <a:ln w="50800" cap="rnd">
            <a:solidFill>
              <a:schemeClr val="tx1"/>
            </a:solidFill>
            <a:prstDash val="sysDot"/>
            <a:round/>
            <a:headEnd/>
            <a:tailEnd/>
          </a:ln>
          <a:effectLst/>
        </p:spPr>
        <p:txBody>
          <a:bodyPr/>
          <a:lstStyle/>
          <a:p>
            <a:endParaRPr lang="en-US"/>
          </a:p>
        </p:txBody>
      </p:sp>
      <p:sp>
        <p:nvSpPr>
          <p:cNvPr id="174111" name="Line 31"/>
          <p:cNvSpPr>
            <a:spLocks noChangeShapeType="1"/>
          </p:cNvSpPr>
          <p:nvPr/>
        </p:nvSpPr>
        <p:spPr bwMode="auto">
          <a:xfrm>
            <a:off x="1752600" y="3276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174112" name="Line 32"/>
          <p:cNvSpPr>
            <a:spLocks noChangeShapeType="1"/>
          </p:cNvSpPr>
          <p:nvPr/>
        </p:nvSpPr>
        <p:spPr bwMode="auto">
          <a:xfrm>
            <a:off x="1752600" y="1752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174113" name="Line 33"/>
          <p:cNvSpPr>
            <a:spLocks noChangeShapeType="1"/>
          </p:cNvSpPr>
          <p:nvPr/>
        </p:nvSpPr>
        <p:spPr bwMode="auto">
          <a:xfrm flipV="1">
            <a:off x="3124200" y="1752600"/>
            <a:ext cx="0" cy="1524000"/>
          </a:xfrm>
          <a:prstGeom prst="line">
            <a:avLst/>
          </a:prstGeom>
          <a:noFill/>
          <a:ln w="50800">
            <a:solidFill>
              <a:schemeClr val="tx1"/>
            </a:solidFill>
            <a:round/>
            <a:headEnd/>
            <a:tailEnd type="triangle" w="med" len="med"/>
          </a:ln>
          <a:effectLst/>
        </p:spPr>
        <p:txBody>
          <a:bodyPr/>
          <a:lstStyle/>
          <a:p>
            <a:endParaRPr lang="en-US"/>
          </a:p>
        </p:txBody>
      </p:sp>
      <p:sp>
        <p:nvSpPr>
          <p:cNvPr id="174114" name="Text Box 34"/>
          <p:cNvSpPr txBox="1">
            <a:spLocks noChangeArrowheads="1"/>
          </p:cNvSpPr>
          <p:nvPr/>
        </p:nvSpPr>
        <p:spPr bwMode="auto">
          <a:xfrm>
            <a:off x="3429000" y="2971800"/>
            <a:ext cx="420688" cy="519113"/>
          </a:xfrm>
          <a:prstGeom prst="rect">
            <a:avLst/>
          </a:prstGeom>
          <a:noFill/>
          <a:ln w="50800">
            <a:noFill/>
            <a:miter lim="800000"/>
            <a:headEnd/>
            <a:tailEnd/>
          </a:ln>
          <a:effectLst/>
        </p:spPr>
        <p:txBody>
          <a:bodyPr wrap="none">
            <a:spAutoFit/>
          </a:bodyPr>
          <a:lstStyle/>
          <a:p>
            <a:r>
              <a:rPr lang="en-US"/>
              <a:t>C</a:t>
            </a:r>
          </a:p>
        </p:txBody>
      </p:sp>
      <p:sp>
        <p:nvSpPr>
          <p:cNvPr id="174115" name="Text Box 35"/>
          <p:cNvSpPr txBox="1">
            <a:spLocks noChangeArrowheads="1"/>
          </p:cNvSpPr>
          <p:nvPr/>
        </p:nvSpPr>
        <p:spPr bwMode="auto">
          <a:xfrm>
            <a:off x="3352800" y="1600200"/>
            <a:ext cx="441325" cy="519113"/>
          </a:xfrm>
          <a:prstGeom prst="rect">
            <a:avLst/>
          </a:prstGeom>
          <a:noFill/>
          <a:ln w="50800">
            <a:noFill/>
            <a:miter lim="800000"/>
            <a:headEnd/>
            <a:tailEnd/>
          </a:ln>
          <a:effectLst/>
        </p:spPr>
        <p:txBody>
          <a:bodyPr wrap="none">
            <a:spAutoFit/>
          </a:bodyPr>
          <a:lstStyle/>
          <a:p>
            <a:r>
              <a:rPr lang="en-US"/>
              <a:t>D</a:t>
            </a:r>
          </a:p>
        </p:txBody>
      </p:sp>
      <p:sp>
        <p:nvSpPr>
          <p:cNvPr id="174116" name="Line 36"/>
          <p:cNvSpPr>
            <a:spLocks noChangeShapeType="1"/>
          </p:cNvSpPr>
          <p:nvPr/>
        </p:nvSpPr>
        <p:spPr bwMode="auto">
          <a:xfrm>
            <a:off x="5410200" y="4648200"/>
            <a:ext cx="0" cy="457200"/>
          </a:xfrm>
          <a:prstGeom prst="line">
            <a:avLst/>
          </a:prstGeom>
          <a:noFill/>
          <a:ln w="508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082">
                                            <p:txEl>
                                              <p:pRg st="0" end="0"/>
                                            </p:txEl>
                                          </p:spTgt>
                                        </p:tgtEl>
                                        <p:attrNameLst>
                                          <p:attrName>style.visibility</p:attrName>
                                        </p:attrNameLst>
                                      </p:cBhvr>
                                      <p:to>
                                        <p:strVal val="visible"/>
                                      </p:to>
                                    </p:set>
                                    <p:animEffect transition="in" filter="wipe(left)">
                                      <p:cBhvr>
                                        <p:cTn id="7" dur="500"/>
                                        <p:tgtEl>
                                          <p:spTgt spid="1740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082">
                                            <p:txEl>
                                              <p:pRg st="1" end="1"/>
                                            </p:txEl>
                                          </p:spTgt>
                                        </p:tgtEl>
                                        <p:attrNameLst>
                                          <p:attrName>style.visibility</p:attrName>
                                        </p:attrNameLst>
                                      </p:cBhvr>
                                      <p:to>
                                        <p:strVal val="visible"/>
                                      </p:to>
                                    </p:set>
                                    <p:animEffect transition="in" filter="wipe(left)">
                                      <p:cBhvr>
                                        <p:cTn id="12" dur="500"/>
                                        <p:tgtEl>
                                          <p:spTgt spid="1740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ext Box 2"/>
          <p:cNvSpPr txBox="1">
            <a:spLocks noChangeArrowheads="1"/>
          </p:cNvSpPr>
          <p:nvPr/>
        </p:nvSpPr>
        <p:spPr bwMode="auto">
          <a:xfrm>
            <a:off x="914400" y="5486400"/>
            <a:ext cx="8229600" cy="1190625"/>
          </a:xfrm>
          <a:prstGeom prst="rect">
            <a:avLst/>
          </a:prstGeom>
          <a:noFill/>
          <a:ln w="50800">
            <a:noFill/>
            <a:miter lim="800000"/>
            <a:headEnd/>
            <a:tailEnd/>
          </a:ln>
          <a:effectLst/>
        </p:spPr>
        <p:txBody>
          <a:bodyPr>
            <a:spAutoFit/>
          </a:bodyPr>
          <a:lstStyle/>
          <a:p>
            <a:pPr eaLnBrk="0" hangingPunct="0"/>
            <a:r>
              <a:rPr lang="en-US" sz="1800">
                <a:sym typeface="Symbol" pitchFamily="18" charset="2"/>
              </a:rPr>
              <a:t>PV = nRT, so T = PV/(nR)</a:t>
            </a:r>
            <a:endParaRPr lang="en-US" sz="1800" baseline="30000">
              <a:sym typeface="Symbol" pitchFamily="18" charset="2"/>
            </a:endParaRPr>
          </a:p>
          <a:p>
            <a:pPr eaLnBrk="0" hangingPunct="0"/>
            <a:r>
              <a:rPr lang="en-US" sz="1800">
                <a:sym typeface="Symbol" pitchFamily="18" charset="2"/>
              </a:rPr>
              <a:t>C: PV/(nR) = (200 Pa)(0.20 m</a:t>
            </a:r>
            <a:r>
              <a:rPr lang="en-US" sz="1800" baseline="30000">
                <a:sym typeface="Symbol" pitchFamily="18" charset="2"/>
              </a:rPr>
              <a:t>3</a:t>
            </a:r>
            <a:r>
              <a:rPr lang="en-US" sz="1800">
                <a:sym typeface="Symbol" pitchFamily="18" charset="2"/>
              </a:rPr>
              <a:t>)/((.038 mol)(8.31 J/mol/K)) = 126.67</a:t>
            </a:r>
            <a:r>
              <a:rPr lang="en-US" sz="1800">
                <a:cs typeface="Times New Roman" charset="0"/>
                <a:sym typeface="Symbol" pitchFamily="18" charset="2"/>
              </a:rPr>
              <a:t>≈</a:t>
            </a:r>
            <a:r>
              <a:rPr lang="en-US" sz="1800">
                <a:sym typeface="Symbol" pitchFamily="18" charset="2"/>
              </a:rPr>
              <a:t> 127 K</a:t>
            </a:r>
          </a:p>
          <a:p>
            <a:pPr eaLnBrk="0" hangingPunct="0"/>
            <a:r>
              <a:rPr lang="en-US" sz="1800">
                <a:sym typeface="Symbol" pitchFamily="18" charset="2"/>
              </a:rPr>
              <a:t>D: PV/(nR) = (400 Pa)(0.20 m</a:t>
            </a:r>
            <a:r>
              <a:rPr lang="en-US" sz="1800" baseline="30000">
                <a:sym typeface="Symbol" pitchFamily="18" charset="2"/>
              </a:rPr>
              <a:t>3</a:t>
            </a:r>
            <a:r>
              <a:rPr lang="en-US" sz="1800">
                <a:sym typeface="Symbol" pitchFamily="18" charset="2"/>
              </a:rPr>
              <a:t>)/((.038 mol)(8.31 J/mol/K)) = 253.34 </a:t>
            </a:r>
            <a:r>
              <a:rPr lang="en-US" sz="1800">
                <a:cs typeface="Times New Roman" charset="0"/>
                <a:sym typeface="Symbol" pitchFamily="18" charset="2"/>
              </a:rPr>
              <a:t>≈</a:t>
            </a:r>
            <a:r>
              <a:rPr lang="en-US" sz="1800">
                <a:sym typeface="Symbol" pitchFamily="18" charset="2"/>
              </a:rPr>
              <a:t> 253 K</a:t>
            </a:r>
          </a:p>
          <a:p>
            <a:pPr eaLnBrk="0" hangingPunct="0"/>
            <a:r>
              <a:rPr lang="en-US" sz="1800">
                <a:sym typeface="Symbol" pitchFamily="18" charset="2"/>
              </a:rPr>
              <a:t>(Although if the pressure doubles, the temp must – so there is a shortcut)</a:t>
            </a:r>
          </a:p>
        </p:txBody>
      </p:sp>
      <p:grpSp>
        <p:nvGrpSpPr>
          <p:cNvPr id="202755" name="Group 3"/>
          <p:cNvGrpSpPr>
            <a:grpSpLocks/>
          </p:cNvGrpSpPr>
          <p:nvPr/>
        </p:nvGrpSpPr>
        <p:grpSpPr bwMode="auto">
          <a:xfrm>
            <a:off x="381000" y="533400"/>
            <a:ext cx="8458200" cy="5029200"/>
            <a:chOff x="240" y="192"/>
            <a:chExt cx="5328" cy="3168"/>
          </a:xfrm>
        </p:grpSpPr>
        <p:sp>
          <p:nvSpPr>
            <p:cNvPr id="202756" name="Rectangle 4"/>
            <p:cNvSpPr>
              <a:spLocks noChangeArrowheads="1"/>
            </p:cNvSpPr>
            <p:nvPr/>
          </p:nvSpPr>
          <p:spPr bwMode="auto">
            <a:xfrm>
              <a:off x="288" y="192"/>
              <a:ext cx="5280" cy="3120"/>
            </a:xfrm>
            <a:prstGeom prst="rect">
              <a:avLst/>
            </a:prstGeom>
            <a:solidFill>
              <a:srgbClr val="FFFFFF"/>
            </a:solidFill>
            <a:ln w="50800">
              <a:noFill/>
              <a:miter lim="800000"/>
              <a:headEnd/>
              <a:tailEnd/>
            </a:ln>
            <a:effectLst/>
          </p:spPr>
          <p:txBody>
            <a:bodyPr wrap="none" anchor="ctr"/>
            <a:lstStyle/>
            <a:p>
              <a:pPr algn="ctr"/>
              <a:endParaRPr lang="en-US"/>
            </a:p>
          </p:txBody>
        </p:sp>
        <p:sp>
          <p:nvSpPr>
            <p:cNvPr id="202757" name="Line 5"/>
            <p:cNvSpPr>
              <a:spLocks noChangeShapeType="1"/>
            </p:cNvSpPr>
            <p:nvPr/>
          </p:nvSpPr>
          <p:spPr bwMode="auto">
            <a:xfrm>
              <a:off x="1037" y="192"/>
              <a:ext cx="0" cy="2665"/>
            </a:xfrm>
            <a:prstGeom prst="line">
              <a:avLst/>
            </a:prstGeom>
            <a:noFill/>
            <a:ln w="50800">
              <a:solidFill>
                <a:schemeClr val="tx1"/>
              </a:solidFill>
              <a:round/>
              <a:headEnd/>
              <a:tailEnd/>
            </a:ln>
            <a:effectLst/>
          </p:spPr>
          <p:txBody>
            <a:bodyPr/>
            <a:lstStyle/>
            <a:p>
              <a:endParaRPr lang="en-US"/>
            </a:p>
          </p:txBody>
        </p:sp>
        <p:sp>
          <p:nvSpPr>
            <p:cNvPr id="202758" name="Line 6"/>
            <p:cNvSpPr>
              <a:spLocks noChangeShapeType="1"/>
            </p:cNvSpPr>
            <p:nvPr/>
          </p:nvSpPr>
          <p:spPr bwMode="auto">
            <a:xfrm>
              <a:off x="1024" y="2857"/>
              <a:ext cx="4544" cy="0"/>
            </a:xfrm>
            <a:prstGeom prst="line">
              <a:avLst/>
            </a:prstGeom>
            <a:noFill/>
            <a:ln w="50800">
              <a:solidFill>
                <a:schemeClr val="tx1"/>
              </a:solidFill>
              <a:round/>
              <a:headEnd/>
              <a:tailEnd/>
            </a:ln>
            <a:effectLst/>
          </p:spPr>
          <p:txBody>
            <a:bodyPr/>
            <a:lstStyle/>
            <a:p>
              <a:endParaRPr lang="en-US"/>
            </a:p>
          </p:txBody>
        </p:sp>
        <p:sp>
          <p:nvSpPr>
            <p:cNvPr id="202759" name="Text Box 7"/>
            <p:cNvSpPr txBox="1">
              <a:spLocks noChangeArrowheads="1"/>
            </p:cNvSpPr>
            <p:nvPr/>
          </p:nvSpPr>
          <p:spPr bwMode="auto">
            <a:xfrm>
              <a:off x="1508" y="3033"/>
              <a:ext cx="278" cy="327"/>
            </a:xfrm>
            <a:prstGeom prst="rect">
              <a:avLst/>
            </a:prstGeom>
            <a:noFill/>
            <a:ln w="50800">
              <a:noFill/>
              <a:miter lim="800000"/>
              <a:headEnd/>
              <a:tailEnd/>
            </a:ln>
            <a:effectLst/>
          </p:spPr>
          <p:txBody>
            <a:bodyPr wrap="none">
              <a:spAutoFit/>
            </a:bodyPr>
            <a:lstStyle/>
            <a:p>
              <a:r>
                <a:rPr lang="en-US"/>
                <a:t>V</a:t>
              </a:r>
            </a:p>
          </p:txBody>
        </p:sp>
        <p:sp>
          <p:nvSpPr>
            <p:cNvPr id="202760" name="Line 8"/>
            <p:cNvSpPr>
              <a:spLocks noChangeShapeType="1"/>
            </p:cNvSpPr>
            <p:nvPr/>
          </p:nvSpPr>
          <p:spPr bwMode="auto">
            <a:xfrm>
              <a:off x="1776" y="3168"/>
              <a:ext cx="464" cy="0"/>
            </a:xfrm>
            <a:prstGeom prst="line">
              <a:avLst/>
            </a:prstGeom>
            <a:noFill/>
            <a:ln w="50800">
              <a:solidFill>
                <a:schemeClr val="tx1"/>
              </a:solidFill>
              <a:round/>
              <a:headEnd/>
              <a:tailEnd type="triangle" w="med" len="med"/>
            </a:ln>
            <a:effectLst/>
          </p:spPr>
          <p:txBody>
            <a:bodyPr/>
            <a:lstStyle/>
            <a:p>
              <a:endParaRPr lang="en-US"/>
            </a:p>
          </p:txBody>
        </p:sp>
        <p:sp>
          <p:nvSpPr>
            <p:cNvPr id="202761" name="Text Box 9"/>
            <p:cNvSpPr txBox="1">
              <a:spLocks noChangeArrowheads="1"/>
            </p:cNvSpPr>
            <p:nvPr/>
          </p:nvSpPr>
          <p:spPr bwMode="auto">
            <a:xfrm rot="-5400000">
              <a:off x="571" y="2355"/>
              <a:ext cx="241" cy="327"/>
            </a:xfrm>
            <a:prstGeom prst="rect">
              <a:avLst/>
            </a:prstGeom>
            <a:noFill/>
            <a:ln w="50800">
              <a:noFill/>
              <a:miter lim="800000"/>
              <a:headEnd/>
              <a:tailEnd/>
            </a:ln>
            <a:effectLst/>
          </p:spPr>
          <p:txBody>
            <a:bodyPr wrap="none">
              <a:spAutoFit/>
            </a:bodyPr>
            <a:lstStyle/>
            <a:p>
              <a:r>
                <a:rPr lang="en-US"/>
                <a:t>P</a:t>
              </a:r>
            </a:p>
          </p:txBody>
        </p:sp>
        <p:sp>
          <p:nvSpPr>
            <p:cNvPr id="202762" name="Line 10"/>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a:effectLst/>
          </p:spPr>
          <p:txBody>
            <a:bodyPr/>
            <a:lstStyle/>
            <a:p>
              <a:endParaRPr lang="en-US"/>
            </a:p>
          </p:txBody>
        </p:sp>
        <p:sp>
          <p:nvSpPr>
            <p:cNvPr id="202763" name="Line 11"/>
            <p:cNvSpPr>
              <a:spLocks noChangeShapeType="1"/>
            </p:cNvSpPr>
            <p:nvPr/>
          </p:nvSpPr>
          <p:spPr bwMode="auto">
            <a:xfrm>
              <a:off x="938" y="2400"/>
              <a:ext cx="192" cy="0"/>
            </a:xfrm>
            <a:prstGeom prst="line">
              <a:avLst/>
            </a:prstGeom>
            <a:noFill/>
            <a:ln w="50800">
              <a:solidFill>
                <a:schemeClr val="tx1"/>
              </a:solidFill>
              <a:round/>
              <a:headEnd/>
              <a:tailEnd/>
            </a:ln>
            <a:effectLst/>
          </p:spPr>
          <p:txBody>
            <a:bodyPr/>
            <a:lstStyle/>
            <a:p>
              <a:endParaRPr lang="en-US"/>
            </a:p>
          </p:txBody>
        </p:sp>
        <p:sp>
          <p:nvSpPr>
            <p:cNvPr id="202764" name="Line 12"/>
            <p:cNvSpPr>
              <a:spLocks noChangeShapeType="1"/>
            </p:cNvSpPr>
            <p:nvPr/>
          </p:nvSpPr>
          <p:spPr bwMode="auto">
            <a:xfrm>
              <a:off x="938" y="1920"/>
              <a:ext cx="192" cy="0"/>
            </a:xfrm>
            <a:prstGeom prst="line">
              <a:avLst/>
            </a:prstGeom>
            <a:noFill/>
            <a:ln w="50800">
              <a:solidFill>
                <a:schemeClr val="tx1"/>
              </a:solidFill>
              <a:round/>
              <a:headEnd/>
              <a:tailEnd/>
            </a:ln>
            <a:effectLst/>
          </p:spPr>
          <p:txBody>
            <a:bodyPr/>
            <a:lstStyle/>
            <a:p>
              <a:endParaRPr lang="en-US"/>
            </a:p>
          </p:txBody>
        </p:sp>
        <p:sp>
          <p:nvSpPr>
            <p:cNvPr id="202765" name="Line 13"/>
            <p:cNvSpPr>
              <a:spLocks noChangeShapeType="1"/>
            </p:cNvSpPr>
            <p:nvPr/>
          </p:nvSpPr>
          <p:spPr bwMode="auto">
            <a:xfrm>
              <a:off x="938" y="1440"/>
              <a:ext cx="192" cy="0"/>
            </a:xfrm>
            <a:prstGeom prst="line">
              <a:avLst/>
            </a:prstGeom>
            <a:noFill/>
            <a:ln w="50800">
              <a:solidFill>
                <a:schemeClr val="tx1"/>
              </a:solidFill>
              <a:round/>
              <a:headEnd/>
              <a:tailEnd/>
            </a:ln>
            <a:effectLst/>
          </p:spPr>
          <p:txBody>
            <a:bodyPr/>
            <a:lstStyle/>
            <a:p>
              <a:endParaRPr lang="en-US"/>
            </a:p>
          </p:txBody>
        </p:sp>
        <p:sp>
          <p:nvSpPr>
            <p:cNvPr id="202766" name="Line 14"/>
            <p:cNvSpPr>
              <a:spLocks noChangeShapeType="1"/>
            </p:cNvSpPr>
            <p:nvPr/>
          </p:nvSpPr>
          <p:spPr bwMode="auto">
            <a:xfrm>
              <a:off x="938" y="960"/>
              <a:ext cx="192" cy="0"/>
            </a:xfrm>
            <a:prstGeom prst="line">
              <a:avLst/>
            </a:prstGeom>
            <a:noFill/>
            <a:ln w="50800">
              <a:solidFill>
                <a:schemeClr val="tx1"/>
              </a:solidFill>
              <a:round/>
              <a:headEnd/>
              <a:tailEnd/>
            </a:ln>
            <a:effectLst/>
          </p:spPr>
          <p:txBody>
            <a:bodyPr/>
            <a:lstStyle/>
            <a:p>
              <a:endParaRPr lang="en-US"/>
            </a:p>
          </p:txBody>
        </p:sp>
        <p:sp>
          <p:nvSpPr>
            <p:cNvPr id="202767" name="Line 15"/>
            <p:cNvSpPr>
              <a:spLocks noChangeShapeType="1"/>
            </p:cNvSpPr>
            <p:nvPr/>
          </p:nvSpPr>
          <p:spPr bwMode="auto">
            <a:xfrm>
              <a:off x="938" y="480"/>
              <a:ext cx="192" cy="0"/>
            </a:xfrm>
            <a:prstGeom prst="line">
              <a:avLst/>
            </a:prstGeom>
            <a:noFill/>
            <a:ln w="50800">
              <a:solidFill>
                <a:schemeClr val="tx1"/>
              </a:solidFill>
              <a:round/>
              <a:headEnd/>
              <a:tailEnd/>
            </a:ln>
            <a:effectLst/>
          </p:spPr>
          <p:txBody>
            <a:bodyPr/>
            <a:lstStyle/>
            <a:p>
              <a:endParaRPr lang="en-US"/>
            </a:p>
          </p:txBody>
        </p:sp>
        <p:sp>
          <p:nvSpPr>
            <p:cNvPr id="202768" name="Text Box 16"/>
            <p:cNvSpPr txBox="1">
              <a:spLocks noChangeArrowheads="1"/>
            </p:cNvSpPr>
            <p:nvPr/>
          </p:nvSpPr>
          <p:spPr bwMode="auto">
            <a:xfrm>
              <a:off x="240" y="282"/>
              <a:ext cx="732" cy="327"/>
            </a:xfrm>
            <a:prstGeom prst="rect">
              <a:avLst/>
            </a:prstGeom>
            <a:noFill/>
            <a:ln w="50800">
              <a:noFill/>
              <a:miter lim="800000"/>
              <a:headEnd/>
              <a:tailEnd/>
            </a:ln>
            <a:effectLst/>
          </p:spPr>
          <p:txBody>
            <a:bodyPr wrap="none">
              <a:spAutoFit/>
            </a:bodyPr>
            <a:lstStyle/>
            <a:p>
              <a:r>
                <a:rPr lang="en-US"/>
                <a:t>500 Pa</a:t>
              </a:r>
            </a:p>
          </p:txBody>
        </p:sp>
        <p:sp>
          <p:nvSpPr>
            <p:cNvPr id="202769" name="Line 17"/>
            <p:cNvSpPr>
              <a:spLocks noChangeShapeType="1"/>
            </p:cNvSpPr>
            <p:nvPr/>
          </p:nvSpPr>
          <p:spPr bwMode="auto">
            <a:xfrm>
              <a:off x="1488" y="2784"/>
              <a:ext cx="0" cy="144"/>
            </a:xfrm>
            <a:prstGeom prst="line">
              <a:avLst/>
            </a:prstGeom>
            <a:noFill/>
            <a:ln w="50800">
              <a:solidFill>
                <a:schemeClr val="tx1"/>
              </a:solidFill>
              <a:round/>
              <a:headEnd/>
              <a:tailEnd/>
            </a:ln>
            <a:effectLst/>
          </p:spPr>
          <p:txBody>
            <a:bodyPr/>
            <a:lstStyle/>
            <a:p>
              <a:endParaRPr lang="en-US"/>
            </a:p>
          </p:txBody>
        </p:sp>
        <p:sp>
          <p:nvSpPr>
            <p:cNvPr id="202770" name="Line 18"/>
            <p:cNvSpPr>
              <a:spLocks noChangeShapeType="1"/>
            </p:cNvSpPr>
            <p:nvPr/>
          </p:nvSpPr>
          <p:spPr bwMode="auto">
            <a:xfrm>
              <a:off x="1968" y="2784"/>
              <a:ext cx="0" cy="144"/>
            </a:xfrm>
            <a:prstGeom prst="line">
              <a:avLst/>
            </a:prstGeom>
            <a:noFill/>
            <a:ln w="50800">
              <a:solidFill>
                <a:schemeClr val="tx1"/>
              </a:solidFill>
              <a:round/>
              <a:headEnd/>
              <a:tailEnd/>
            </a:ln>
            <a:effectLst/>
          </p:spPr>
          <p:txBody>
            <a:bodyPr/>
            <a:lstStyle/>
            <a:p>
              <a:endParaRPr lang="en-US"/>
            </a:p>
          </p:txBody>
        </p:sp>
        <p:sp>
          <p:nvSpPr>
            <p:cNvPr id="202771" name="Line 19"/>
            <p:cNvSpPr>
              <a:spLocks noChangeShapeType="1"/>
            </p:cNvSpPr>
            <p:nvPr/>
          </p:nvSpPr>
          <p:spPr bwMode="auto">
            <a:xfrm>
              <a:off x="2448" y="2784"/>
              <a:ext cx="0" cy="144"/>
            </a:xfrm>
            <a:prstGeom prst="line">
              <a:avLst/>
            </a:prstGeom>
            <a:noFill/>
            <a:ln w="50800">
              <a:solidFill>
                <a:schemeClr val="tx1"/>
              </a:solidFill>
              <a:round/>
              <a:headEnd/>
              <a:tailEnd/>
            </a:ln>
            <a:effectLst/>
          </p:spPr>
          <p:txBody>
            <a:bodyPr/>
            <a:lstStyle/>
            <a:p>
              <a:endParaRPr lang="en-US"/>
            </a:p>
          </p:txBody>
        </p:sp>
        <p:sp>
          <p:nvSpPr>
            <p:cNvPr id="202772" name="Line 20"/>
            <p:cNvSpPr>
              <a:spLocks noChangeShapeType="1"/>
            </p:cNvSpPr>
            <p:nvPr/>
          </p:nvSpPr>
          <p:spPr bwMode="auto">
            <a:xfrm>
              <a:off x="2928" y="2784"/>
              <a:ext cx="0" cy="144"/>
            </a:xfrm>
            <a:prstGeom prst="line">
              <a:avLst/>
            </a:prstGeom>
            <a:noFill/>
            <a:ln w="50800">
              <a:solidFill>
                <a:schemeClr val="tx1"/>
              </a:solidFill>
              <a:round/>
              <a:headEnd/>
              <a:tailEnd/>
            </a:ln>
            <a:effectLst/>
          </p:spPr>
          <p:txBody>
            <a:bodyPr/>
            <a:lstStyle/>
            <a:p>
              <a:endParaRPr lang="en-US"/>
            </a:p>
          </p:txBody>
        </p:sp>
        <p:sp>
          <p:nvSpPr>
            <p:cNvPr id="202773" name="Line 21"/>
            <p:cNvSpPr>
              <a:spLocks noChangeShapeType="1"/>
            </p:cNvSpPr>
            <p:nvPr/>
          </p:nvSpPr>
          <p:spPr bwMode="auto">
            <a:xfrm>
              <a:off x="3408" y="2784"/>
              <a:ext cx="0" cy="144"/>
            </a:xfrm>
            <a:prstGeom prst="line">
              <a:avLst/>
            </a:prstGeom>
            <a:noFill/>
            <a:ln w="50800">
              <a:solidFill>
                <a:schemeClr val="tx1"/>
              </a:solidFill>
              <a:round/>
              <a:headEnd/>
              <a:tailEnd/>
            </a:ln>
            <a:effectLst/>
          </p:spPr>
          <p:txBody>
            <a:bodyPr/>
            <a:lstStyle/>
            <a:p>
              <a:endParaRPr lang="en-US"/>
            </a:p>
          </p:txBody>
        </p:sp>
        <p:sp>
          <p:nvSpPr>
            <p:cNvPr id="202774" name="Line 22"/>
            <p:cNvSpPr>
              <a:spLocks noChangeShapeType="1"/>
            </p:cNvSpPr>
            <p:nvPr/>
          </p:nvSpPr>
          <p:spPr bwMode="auto">
            <a:xfrm>
              <a:off x="3888" y="2784"/>
              <a:ext cx="0" cy="144"/>
            </a:xfrm>
            <a:prstGeom prst="line">
              <a:avLst/>
            </a:prstGeom>
            <a:noFill/>
            <a:ln w="50800">
              <a:solidFill>
                <a:schemeClr val="tx1"/>
              </a:solidFill>
              <a:round/>
              <a:headEnd/>
              <a:tailEnd/>
            </a:ln>
            <a:effectLst/>
          </p:spPr>
          <p:txBody>
            <a:bodyPr/>
            <a:lstStyle/>
            <a:p>
              <a:endParaRPr lang="en-US"/>
            </a:p>
          </p:txBody>
        </p:sp>
        <p:sp>
          <p:nvSpPr>
            <p:cNvPr id="202775" name="Line 23"/>
            <p:cNvSpPr>
              <a:spLocks noChangeShapeType="1"/>
            </p:cNvSpPr>
            <p:nvPr/>
          </p:nvSpPr>
          <p:spPr bwMode="auto">
            <a:xfrm>
              <a:off x="4368" y="2784"/>
              <a:ext cx="0" cy="144"/>
            </a:xfrm>
            <a:prstGeom prst="line">
              <a:avLst/>
            </a:prstGeom>
            <a:noFill/>
            <a:ln w="50800">
              <a:solidFill>
                <a:schemeClr val="tx1"/>
              </a:solidFill>
              <a:round/>
              <a:headEnd/>
              <a:tailEnd/>
            </a:ln>
            <a:effectLst/>
          </p:spPr>
          <p:txBody>
            <a:bodyPr/>
            <a:lstStyle/>
            <a:p>
              <a:endParaRPr lang="en-US"/>
            </a:p>
          </p:txBody>
        </p:sp>
        <p:sp>
          <p:nvSpPr>
            <p:cNvPr id="202776" name="Line 24"/>
            <p:cNvSpPr>
              <a:spLocks noChangeShapeType="1"/>
            </p:cNvSpPr>
            <p:nvPr/>
          </p:nvSpPr>
          <p:spPr bwMode="auto">
            <a:xfrm>
              <a:off x="4848" y="2784"/>
              <a:ext cx="0" cy="144"/>
            </a:xfrm>
            <a:prstGeom prst="line">
              <a:avLst/>
            </a:prstGeom>
            <a:noFill/>
            <a:ln w="50800">
              <a:solidFill>
                <a:schemeClr val="tx1"/>
              </a:solidFill>
              <a:round/>
              <a:headEnd/>
              <a:tailEnd/>
            </a:ln>
            <a:effectLst/>
          </p:spPr>
          <p:txBody>
            <a:bodyPr/>
            <a:lstStyle/>
            <a:p>
              <a:endParaRPr lang="en-US"/>
            </a:p>
          </p:txBody>
        </p:sp>
        <p:sp>
          <p:nvSpPr>
            <p:cNvPr id="202777" name="Line 25"/>
            <p:cNvSpPr>
              <a:spLocks noChangeShapeType="1"/>
            </p:cNvSpPr>
            <p:nvPr/>
          </p:nvSpPr>
          <p:spPr bwMode="auto">
            <a:xfrm>
              <a:off x="5328" y="2784"/>
              <a:ext cx="0" cy="144"/>
            </a:xfrm>
            <a:prstGeom prst="line">
              <a:avLst/>
            </a:prstGeom>
            <a:noFill/>
            <a:ln w="50800">
              <a:solidFill>
                <a:schemeClr val="tx1"/>
              </a:solidFill>
              <a:round/>
              <a:headEnd/>
              <a:tailEnd/>
            </a:ln>
            <a:effectLst/>
          </p:spPr>
          <p:txBody>
            <a:bodyPr/>
            <a:lstStyle/>
            <a:p>
              <a:endParaRPr lang="en-US"/>
            </a:p>
          </p:txBody>
        </p:sp>
        <p:sp>
          <p:nvSpPr>
            <p:cNvPr id="202778" name="Text Box 26"/>
            <p:cNvSpPr txBox="1">
              <a:spLocks noChangeArrowheads="1"/>
            </p:cNvSpPr>
            <p:nvPr/>
          </p:nvSpPr>
          <p:spPr bwMode="auto">
            <a:xfrm>
              <a:off x="3120" y="2970"/>
              <a:ext cx="590" cy="327"/>
            </a:xfrm>
            <a:prstGeom prst="rect">
              <a:avLst/>
            </a:prstGeom>
            <a:noFill/>
            <a:ln w="50800">
              <a:noFill/>
              <a:miter lim="800000"/>
              <a:headEnd/>
              <a:tailEnd/>
            </a:ln>
            <a:effectLst/>
          </p:spPr>
          <p:txBody>
            <a:bodyPr wrap="none">
              <a:spAutoFit/>
            </a:bodyPr>
            <a:lstStyle/>
            <a:p>
              <a:r>
                <a:rPr lang="en-US"/>
                <a:t>.5 m</a:t>
              </a:r>
              <a:r>
                <a:rPr lang="en-US" baseline="30000"/>
                <a:t>3</a:t>
              </a:r>
            </a:p>
          </p:txBody>
        </p:sp>
      </p:grpSp>
      <p:sp>
        <p:nvSpPr>
          <p:cNvPr id="202779" name="Text Box 27"/>
          <p:cNvSpPr txBox="1">
            <a:spLocks noChangeArrowheads="1"/>
          </p:cNvSpPr>
          <p:nvPr/>
        </p:nvSpPr>
        <p:spPr bwMode="auto">
          <a:xfrm>
            <a:off x="593725" y="114300"/>
            <a:ext cx="8077200" cy="366713"/>
          </a:xfrm>
          <a:prstGeom prst="rect">
            <a:avLst/>
          </a:prstGeom>
          <a:noFill/>
          <a:ln w="50800">
            <a:noFill/>
            <a:miter lim="800000"/>
            <a:headEnd/>
            <a:tailEnd/>
          </a:ln>
          <a:effectLst/>
        </p:spPr>
        <p:txBody>
          <a:bodyPr wrap="none">
            <a:spAutoFit/>
          </a:bodyPr>
          <a:lstStyle/>
          <a:p>
            <a:r>
              <a:rPr lang="en-US" sz="1800"/>
              <a:t>If this is for 0.038 mol of an ideal gas, What is the temperature in Kelvins at C and D?</a:t>
            </a:r>
          </a:p>
        </p:txBody>
      </p:sp>
      <p:sp>
        <p:nvSpPr>
          <p:cNvPr id="202782" name="Line 30"/>
          <p:cNvSpPr>
            <a:spLocks noChangeShapeType="1"/>
          </p:cNvSpPr>
          <p:nvPr/>
        </p:nvSpPr>
        <p:spPr bwMode="auto">
          <a:xfrm flipV="1">
            <a:off x="3124200" y="3276600"/>
            <a:ext cx="0" cy="1371600"/>
          </a:xfrm>
          <a:prstGeom prst="line">
            <a:avLst/>
          </a:prstGeom>
          <a:noFill/>
          <a:ln w="50800" cap="rnd">
            <a:solidFill>
              <a:schemeClr val="tx1"/>
            </a:solidFill>
            <a:prstDash val="sysDot"/>
            <a:round/>
            <a:headEnd/>
            <a:tailEnd/>
          </a:ln>
          <a:effectLst/>
        </p:spPr>
        <p:txBody>
          <a:bodyPr/>
          <a:lstStyle/>
          <a:p>
            <a:endParaRPr lang="en-US"/>
          </a:p>
        </p:txBody>
      </p:sp>
      <p:sp>
        <p:nvSpPr>
          <p:cNvPr id="202783" name="Line 31"/>
          <p:cNvSpPr>
            <a:spLocks noChangeShapeType="1"/>
          </p:cNvSpPr>
          <p:nvPr/>
        </p:nvSpPr>
        <p:spPr bwMode="auto">
          <a:xfrm>
            <a:off x="1752600" y="3276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202784" name="Line 32"/>
          <p:cNvSpPr>
            <a:spLocks noChangeShapeType="1"/>
          </p:cNvSpPr>
          <p:nvPr/>
        </p:nvSpPr>
        <p:spPr bwMode="auto">
          <a:xfrm>
            <a:off x="1752600" y="1752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202785" name="Line 33"/>
          <p:cNvSpPr>
            <a:spLocks noChangeShapeType="1"/>
          </p:cNvSpPr>
          <p:nvPr/>
        </p:nvSpPr>
        <p:spPr bwMode="auto">
          <a:xfrm flipV="1">
            <a:off x="3124200" y="1752600"/>
            <a:ext cx="0" cy="1524000"/>
          </a:xfrm>
          <a:prstGeom prst="line">
            <a:avLst/>
          </a:prstGeom>
          <a:noFill/>
          <a:ln w="50800">
            <a:solidFill>
              <a:schemeClr val="tx1"/>
            </a:solidFill>
            <a:round/>
            <a:headEnd/>
            <a:tailEnd type="triangle" w="med" len="med"/>
          </a:ln>
          <a:effectLst/>
        </p:spPr>
        <p:txBody>
          <a:bodyPr/>
          <a:lstStyle/>
          <a:p>
            <a:endParaRPr lang="en-US"/>
          </a:p>
        </p:txBody>
      </p:sp>
      <p:sp>
        <p:nvSpPr>
          <p:cNvPr id="202786" name="Text Box 34"/>
          <p:cNvSpPr txBox="1">
            <a:spLocks noChangeArrowheads="1"/>
          </p:cNvSpPr>
          <p:nvPr/>
        </p:nvSpPr>
        <p:spPr bwMode="auto">
          <a:xfrm>
            <a:off x="3429000" y="2971800"/>
            <a:ext cx="420688" cy="519113"/>
          </a:xfrm>
          <a:prstGeom prst="rect">
            <a:avLst/>
          </a:prstGeom>
          <a:noFill/>
          <a:ln w="50800">
            <a:noFill/>
            <a:miter lim="800000"/>
            <a:headEnd/>
            <a:tailEnd/>
          </a:ln>
          <a:effectLst/>
        </p:spPr>
        <p:txBody>
          <a:bodyPr wrap="none">
            <a:spAutoFit/>
          </a:bodyPr>
          <a:lstStyle/>
          <a:p>
            <a:r>
              <a:rPr lang="en-US"/>
              <a:t>C</a:t>
            </a:r>
          </a:p>
        </p:txBody>
      </p:sp>
      <p:sp>
        <p:nvSpPr>
          <p:cNvPr id="202787" name="Text Box 35"/>
          <p:cNvSpPr txBox="1">
            <a:spLocks noChangeArrowheads="1"/>
          </p:cNvSpPr>
          <p:nvPr/>
        </p:nvSpPr>
        <p:spPr bwMode="auto">
          <a:xfrm>
            <a:off x="3352800" y="1600200"/>
            <a:ext cx="441325" cy="519113"/>
          </a:xfrm>
          <a:prstGeom prst="rect">
            <a:avLst/>
          </a:prstGeom>
          <a:noFill/>
          <a:ln w="50800">
            <a:noFill/>
            <a:miter lim="800000"/>
            <a:headEnd/>
            <a:tailEnd/>
          </a:ln>
          <a:effectLst/>
        </p:spPr>
        <p:txBody>
          <a:bodyPr wrap="none">
            <a:spAutoFit/>
          </a:bodyPr>
          <a:lstStyle/>
          <a:p>
            <a:r>
              <a:rPr lang="en-US"/>
              <a:t>D</a:t>
            </a:r>
          </a:p>
        </p:txBody>
      </p:sp>
      <p:sp>
        <p:nvSpPr>
          <p:cNvPr id="202788" name="Line 36"/>
          <p:cNvSpPr>
            <a:spLocks noChangeShapeType="1"/>
          </p:cNvSpPr>
          <p:nvPr/>
        </p:nvSpPr>
        <p:spPr bwMode="auto">
          <a:xfrm>
            <a:off x="5410200" y="4648200"/>
            <a:ext cx="0" cy="457200"/>
          </a:xfrm>
          <a:prstGeom prst="line">
            <a:avLst/>
          </a:prstGeom>
          <a:noFill/>
          <a:ln w="508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2754">
                                            <p:txEl>
                                              <p:pRg st="0" end="0"/>
                                            </p:txEl>
                                          </p:spTgt>
                                        </p:tgtEl>
                                        <p:attrNameLst>
                                          <p:attrName>style.visibility</p:attrName>
                                        </p:attrNameLst>
                                      </p:cBhvr>
                                      <p:to>
                                        <p:strVal val="visible"/>
                                      </p:to>
                                    </p:set>
                                    <p:animEffect transition="in" filter="wipe(left)">
                                      <p:cBhvr>
                                        <p:cTn id="7" dur="500"/>
                                        <p:tgtEl>
                                          <p:spTgt spid="2027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2754">
                                            <p:txEl>
                                              <p:pRg st="1" end="1"/>
                                            </p:txEl>
                                          </p:spTgt>
                                        </p:tgtEl>
                                        <p:attrNameLst>
                                          <p:attrName>style.visibility</p:attrName>
                                        </p:attrNameLst>
                                      </p:cBhvr>
                                      <p:to>
                                        <p:strVal val="visible"/>
                                      </p:to>
                                    </p:set>
                                    <p:animEffect transition="in" filter="wipe(left)">
                                      <p:cBhvr>
                                        <p:cTn id="12" dur="500"/>
                                        <p:tgtEl>
                                          <p:spTgt spid="2027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2754">
                                            <p:txEl>
                                              <p:pRg st="2" end="2"/>
                                            </p:txEl>
                                          </p:spTgt>
                                        </p:tgtEl>
                                        <p:attrNameLst>
                                          <p:attrName>style.visibility</p:attrName>
                                        </p:attrNameLst>
                                      </p:cBhvr>
                                      <p:to>
                                        <p:strVal val="visible"/>
                                      </p:to>
                                    </p:set>
                                    <p:animEffect transition="in" filter="wipe(left)">
                                      <p:cBhvr>
                                        <p:cTn id="17" dur="500"/>
                                        <p:tgtEl>
                                          <p:spTgt spid="2027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2754">
                                            <p:txEl>
                                              <p:pRg st="3" end="3"/>
                                            </p:txEl>
                                          </p:spTgt>
                                        </p:tgtEl>
                                        <p:attrNameLst>
                                          <p:attrName>style.visibility</p:attrName>
                                        </p:attrNameLst>
                                      </p:cBhvr>
                                      <p:to>
                                        <p:strVal val="visible"/>
                                      </p:to>
                                    </p:set>
                                    <p:animEffect transition="in" filter="wipe(left)">
                                      <p:cBhvr>
                                        <p:cTn id="22" dur="500"/>
                                        <p:tgtEl>
                                          <p:spTgt spid="2027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0" y="5715000"/>
            <a:ext cx="9144000" cy="946150"/>
          </a:xfrm>
          <a:prstGeom prst="rect">
            <a:avLst/>
          </a:prstGeom>
          <a:noFill/>
          <a:ln w="50800">
            <a:noFill/>
            <a:miter lim="800000"/>
            <a:headEnd/>
            <a:tailEnd/>
          </a:ln>
          <a:effectLst/>
        </p:spPr>
        <p:txBody>
          <a:bodyPr>
            <a:spAutoFit/>
          </a:bodyPr>
          <a:lstStyle/>
          <a:p>
            <a:pPr eaLnBrk="0" hangingPunct="0"/>
            <a:r>
              <a:rPr lang="en-US">
                <a:sym typeface="Symbol" pitchFamily="18" charset="2"/>
              </a:rPr>
              <a:t>AB, CD: W = 0, BC = (500 Pa)(+.5 m</a:t>
            </a:r>
            <a:r>
              <a:rPr lang="en-US" baseline="30000">
                <a:sym typeface="Symbol" pitchFamily="18" charset="2"/>
              </a:rPr>
              <a:t>3</a:t>
            </a:r>
            <a:r>
              <a:rPr lang="en-US">
                <a:sym typeface="Symbol" pitchFamily="18" charset="2"/>
              </a:rPr>
              <a:t>) = +250 J,</a:t>
            </a:r>
          </a:p>
          <a:p>
            <a:pPr eaLnBrk="0" hangingPunct="0"/>
            <a:r>
              <a:rPr lang="en-US">
                <a:sym typeface="Symbol" pitchFamily="18" charset="2"/>
              </a:rPr>
              <a:t>DA = (200 Pa)(-.5 m</a:t>
            </a:r>
            <a:r>
              <a:rPr lang="en-US" baseline="30000">
                <a:sym typeface="Symbol" pitchFamily="18" charset="2"/>
              </a:rPr>
              <a:t>3</a:t>
            </a:r>
            <a:r>
              <a:rPr lang="en-US">
                <a:sym typeface="Symbol" pitchFamily="18" charset="2"/>
              </a:rPr>
              <a:t>) = -100 J, W = 0+250+0+-100 = 150 J</a:t>
            </a:r>
          </a:p>
        </p:txBody>
      </p:sp>
      <p:grpSp>
        <p:nvGrpSpPr>
          <p:cNvPr id="175107" name="Group 3"/>
          <p:cNvGrpSpPr>
            <a:grpSpLocks/>
          </p:cNvGrpSpPr>
          <p:nvPr/>
        </p:nvGrpSpPr>
        <p:grpSpPr bwMode="auto">
          <a:xfrm>
            <a:off x="381000" y="533400"/>
            <a:ext cx="8458200" cy="5029200"/>
            <a:chOff x="240" y="192"/>
            <a:chExt cx="5328" cy="3168"/>
          </a:xfrm>
        </p:grpSpPr>
        <p:sp>
          <p:nvSpPr>
            <p:cNvPr id="175108" name="Rectangle 4"/>
            <p:cNvSpPr>
              <a:spLocks noChangeArrowheads="1"/>
            </p:cNvSpPr>
            <p:nvPr/>
          </p:nvSpPr>
          <p:spPr bwMode="auto">
            <a:xfrm>
              <a:off x="288" y="192"/>
              <a:ext cx="5280" cy="3120"/>
            </a:xfrm>
            <a:prstGeom prst="rect">
              <a:avLst/>
            </a:prstGeom>
            <a:solidFill>
              <a:srgbClr val="FFFFFF"/>
            </a:solidFill>
            <a:ln w="50800">
              <a:noFill/>
              <a:miter lim="800000"/>
              <a:headEnd/>
              <a:tailEnd/>
            </a:ln>
            <a:effectLst/>
          </p:spPr>
          <p:txBody>
            <a:bodyPr wrap="none" anchor="ctr"/>
            <a:lstStyle/>
            <a:p>
              <a:pPr algn="ctr"/>
              <a:endParaRPr lang="en-US"/>
            </a:p>
          </p:txBody>
        </p:sp>
        <p:sp>
          <p:nvSpPr>
            <p:cNvPr id="175109" name="Line 5"/>
            <p:cNvSpPr>
              <a:spLocks noChangeShapeType="1"/>
            </p:cNvSpPr>
            <p:nvPr/>
          </p:nvSpPr>
          <p:spPr bwMode="auto">
            <a:xfrm>
              <a:off x="1037" y="192"/>
              <a:ext cx="0" cy="2665"/>
            </a:xfrm>
            <a:prstGeom prst="line">
              <a:avLst/>
            </a:prstGeom>
            <a:noFill/>
            <a:ln w="50800">
              <a:solidFill>
                <a:schemeClr val="tx1"/>
              </a:solidFill>
              <a:round/>
              <a:headEnd/>
              <a:tailEnd/>
            </a:ln>
            <a:effectLst/>
          </p:spPr>
          <p:txBody>
            <a:bodyPr/>
            <a:lstStyle/>
            <a:p>
              <a:endParaRPr lang="en-US"/>
            </a:p>
          </p:txBody>
        </p:sp>
        <p:sp>
          <p:nvSpPr>
            <p:cNvPr id="175110" name="Line 6"/>
            <p:cNvSpPr>
              <a:spLocks noChangeShapeType="1"/>
            </p:cNvSpPr>
            <p:nvPr/>
          </p:nvSpPr>
          <p:spPr bwMode="auto">
            <a:xfrm>
              <a:off x="1024" y="2857"/>
              <a:ext cx="4544" cy="0"/>
            </a:xfrm>
            <a:prstGeom prst="line">
              <a:avLst/>
            </a:prstGeom>
            <a:noFill/>
            <a:ln w="50800">
              <a:solidFill>
                <a:schemeClr val="tx1"/>
              </a:solidFill>
              <a:round/>
              <a:headEnd/>
              <a:tailEnd/>
            </a:ln>
            <a:effectLst/>
          </p:spPr>
          <p:txBody>
            <a:bodyPr/>
            <a:lstStyle/>
            <a:p>
              <a:endParaRPr lang="en-US"/>
            </a:p>
          </p:txBody>
        </p:sp>
        <p:sp>
          <p:nvSpPr>
            <p:cNvPr id="175111" name="Text Box 7"/>
            <p:cNvSpPr txBox="1">
              <a:spLocks noChangeArrowheads="1"/>
            </p:cNvSpPr>
            <p:nvPr/>
          </p:nvSpPr>
          <p:spPr bwMode="auto">
            <a:xfrm>
              <a:off x="1508" y="3033"/>
              <a:ext cx="278" cy="327"/>
            </a:xfrm>
            <a:prstGeom prst="rect">
              <a:avLst/>
            </a:prstGeom>
            <a:noFill/>
            <a:ln w="50800">
              <a:noFill/>
              <a:miter lim="800000"/>
              <a:headEnd/>
              <a:tailEnd/>
            </a:ln>
            <a:effectLst/>
          </p:spPr>
          <p:txBody>
            <a:bodyPr wrap="none">
              <a:spAutoFit/>
            </a:bodyPr>
            <a:lstStyle/>
            <a:p>
              <a:r>
                <a:rPr lang="en-US"/>
                <a:t>V</a:t>
              </a:r>
            </a:p>
          </p:txBody>
        </p:sp>
        <p:sp>
          <p:nvSpPr>
            <p:cNvPr id="175112" name="Line 8"/>
            <p:cNvSpPr>
              <a:spLocks noChangeShapeType="1"/>
            </p:cNvSpPr>
            <p:nvPr/>
          </p:nvSpPr>
          <p:spPr bwMode="auto">
            <a:xfrm>
              <a:off x="1776" y="3168"/>
              <a:ext cx="464" cy="0"/>
            </a:xfrm>
            <a:prstGeom prst="line">
              <a:avLst/>
            </a:prstGeom>
            <a:noFill/>
            <a:ln w="50800">
              <a:solidFill>
                <a:schemeClr val="tx1"/>
              </a:solidFill>
              <a:round/>
              <a:headEnd/>
              <a:tailEnd type="triangle" w="med" len="med"/>
            </a:ln>
            <a:effectLst/>
          </p:spPr>
          <p:txBody>
            <a:bodyPr/>
            <a:lstStyle/>
            <a:p>
              <a:endParaRPr lang="en-US"/>
            </a:p>
          </p:txBody>
        </p:sp>
        <p:sp>
          <p:nvSpPr>
            <p:cNvPr id="175113" name="Text Box 9"/>
            <p:cNvSpPr txBox="1">
              <a:spLocks noChangeArrowheads="1"/>
            </p:cNvSpPr>
            <p:nvPr/>
          </p:nvSpPr>
          <p:spPr bwMode="auto">
            <a:xfrm rot="-5400000">
              <a:off x="571" y="2355"/>
              <a:ext cx="241" cy="327"/>
            </a:xfrm>
            <a:prstGeom prst="rect">
              <a:avLst/>
            </a:prstGeom>
            <a:noFill/>
            <a:ln w="50800">
              <a:noFill/>
              <a:miter lim="800000"/>
              <a:headEnd/>
              <a:tailEnd/>
            </a:ln>
            <a:effectLst/>
          </p:spPr>
          <p:txBody>
            <a:bodyPr wrap="none">
              <a:spAutoFit/>
            </a:bodyPr>
            <a:lstStyle/>
            <a:p>
              <a:r>
                <a:rPr lang="en-US"/>
                <a:t>P</a:t>
              </a:r>
            </a:p>
          </p:txBody>
        </p:sp>
        <p:sp>
          <p:nvSpPr>
            <p:cNvPr id="175114" name="Line 10"/>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a:effectLst/>
          </p:spPr>
          <p:txBody>
            <a:bodyPr/>
            <a:lstStyle/>
            <a:p>
              <a:endParaRPr lang="en-US"/>
            </a:p>
          </p:txBody>
        </p:sp>
        <p:sp>
          <p:nvSpPr>
            <p:cNvPr id="175115" name="Line 11"/>
            <p:cNvSpPr>
              <a:spLocks noChangeShapeType="1"/>
            </p:cNvSpPr>
            <p:nvPr/>
          </p:nvSpPr>
          <p:spPr bwMode="auto">
            <a:xfrm>
              <a:off x="938" y="2400"/>
              <a:ext cx="192" cy="0"/>
            </a:xfrm>
            <a:prstGeom prst="line">
              <a:avLst/>
            </a:prstGeom>
            <a:noFill/>
            <a:ln w="50800">
              <a:solidFill>
                <a:schemeClr val="tx1"/>
              </a:solidFill>
              <a:round/>
              <a:headEnd/>
              <a:tailEnd/>
            </a:ln>
            <a:effectLst/>
          </p:spPr>
          <p:txBody>
            <a:bodyPr/>
            <a:lstStyle/>
            <a:p>
              <a:endParaRPr lang="en-US"/>
            </a:p>
          </p:txBody>
        </p:sp>
        <p:sp>
          <p:nvSpPr>
            <p:cNvPr id="175116" name="Line 12"/>
            <p:cNvSpPr>
              <a:spLocks noChangeShapeType="1"/>
            </p:cNvSpPr>
            <p:nvPr/>
          </p:nvSpPr>
          <p:spPr bwMode="auto">
            <a:xfrm>
              <a:off x="938" y="1920"/>
              <a:ext cx="192" cy="0"/>
            </a:xfrm>
            <a:prstGeom prst="line">
              <a:avLst/>
            </a:prstGeom>
            <a:noFill/>
            <a:ln w="50800">
              <a:solidFill>
                <a:schemeClr val="tx1"/>
              </a:solidFill>
              <a:round/>
              <a:headEnd/>
              <a:tailEnd/>
            </a:ln>
            <a:effectLst/>
          </p:spPr>
          <p:txBody>
            <a:bodyPr/>
            <a:lstStyle/>
            <a:p>
              <a:endParaRPr lang="en-US"/>
            </a:p>
          </p:txBody>
        </p:sp>
        <p:sp>
          <p:nvSpPr>
            <p:cNvPr id="175117" name="Line 13"/>
            <p:cNvSpPr>
              <a:spLocks noChangeShapeType="1"/>
            </p:cNvSpPr>
            <p:nvPr/>
          </p:nvSpPr>
          <p:spPr bwMode="auto">
            <a:xfrm>
              <a:off x="938" y="1440"/>
              <a:ext cx="192" cy="0"/>
            </a:xfrm>
            <a:prstGeom prst="line">
              <a:avLst/>
            </a:prstGeom>
            <a:noFill/>
            <a:ln w="50800">
              <a:solidFill>
                <a:schemeClr val="tx1"/>
              </a:solidFill>
              <a:round/>
              <a:headEnd/>
              <a:tailEnd/>
            </a:ln>
            <a:effectLst/>
          </p:spPr>
          <p:txBody>
            <a:bodyPr/>
            <a:lstStyle/>
            <a:p>
              <a:endParaRPr lang="en-US"/>
            </a:p>
          </p:txBody>
        </p:sp>
        <p:sp>
          <p:nvSpPr>
            <p:cNvPr id="175118" name="Line 14"/>
            <p:cNvSpPr>
              <a:spLocks noChangeShapeType="1"/>
            </p:cNvSpPr>
            <p:nvPr/>
          </p:nvSpPr>
          <p:spPr bwMode="auto">
            <a:xfrm>
              <a:off x="938" y="960"/>
              <a:ext cx="192" cy="0"/>
            </a:xfrm>
            <a:prstGeom prst="line">
              <a:avLst/>
            </a:prstGeom>
            <a:noFill/>
            <a:ln w="50800">
              <a:solidFill>
                <a:schemeClr val="tx1"/>
              </a:solidFill>
              <a:round/>
              <a:headEnd/>
              <a:tailEnd/>
            </a:ln>
            <a:effectLst/>
          </p:spPr>
          <p:txBody>
            <a:bodyPr/>
            <a:lstStyle/>
            <a:p>
              <a:endParaRPr lang="en-US"/>
            </a:p>
          </p:txBody>
        </p:sp>
        <p:sp>
          <p:nvSpPr>
            <p:cNvPr id="175119" name="Line 15"/>
            <p:cNvSpPr>
              <a:spLocks noChangeShapeType="1"/>
            </p:cNvSpPr>
            <p:nvPr/>
          </p:nvSpPr>
          <p:spPr bwMode="auto">
            <a:xfrm>
              <a:off x="938" y="480"/>
              <a:ext cx="192" cy="0"/>
            </a:xfrm>
            <a:prstGeom prst="line">
              <a:avLst/>
            </a:prstGeom>
            <a:noFill/>
            <a:ln w="50800">
              <a:solidFill>
                <a:schemeClr val="tx1"/>
              </a:solidFill>
              <a:round/>
              <a:headEnd/>
              <a:tailEnd/>
            </a:ln>
            <a:effectLst/>
          </p:spPr>
          <p:txBody>
            <a:bodyPr/>
            <a:lstStyle/>
            <a:p>
              <a:endParaRPr lang="en-US"/>
            </a:p>
          </p:txBody>
        </p:sp>
        <p:sp>
          <p:nvSpPr>
            <p:cNvPr id="175120" name="Text Box 16"/>
            <p:cNvSpPr txBox="1">
              <a:spLocks noChangeArrowheads="1"/>
            </p:cNvSpPr>
            <p:nvPr/>
          </p:nvSpPr>
          <p:spPr bwMode="auto">
            <a:xfrm>
              <a:off x="240" y="282"/>
              <a:ext cx="732" cy="327"/>
            </a:xfrm>
            <a:prstGeom prst="rect">
              <a:avLst/>
            </a:prstGeom>
            <a:noFill/>
            <a:ln w="50800">
              <a:noFill/>
              <a:miter lim="800000"/>
              <a:headEnd/>
              <a:tailEnd/>
            </a:ln>
            <a:effectLst/>
          </p:spPr>
          <p:txBody>
            <a:bodyPr wrap="none">
              <a:spAutoFit/>
            </a:bodyPr>
            <a:lstStyle/>
            <a:p>
              <a:r>
                <a:rPr lang="en-US"/>
                <a:t>500 Pa</a:t>
              </a:r>
            </a:p>
          </p:txBody>
        </p:sp>
        <p:sp>
          <p:nvSpPr>
            <p:cNvPr id="175121" name="Line 17"/>
            <p:cNvSpPr>
              <a:spLocks noChangeShapeType="1"/>
            </p:cNvSpPr>
            <p:nvPr/>
          </p:nvSpPr>
          <p:spPr bwMode="auto">
            <a:xfrm>
              <a:off x="1488" y="2784"/>
              <a:ext cx="0" cy="144"/>
            </a:xfrm>
            <a:prstGeom prst="line">
              <a:avLst/>
            </a:prstGeom>
            <a:noFill/>
            <a:ln w="50800">
              <a:solidFill>
                <a:schemeClr val="tx1"/>
              </a:solidFill>
              <a:round/>
              <a:headEnd/>
              <a:tailEnd/>
            </a:ln>
            <a:effectLst/>
          </p:spPr>
          <p:txBody>
            <a:bodyPr/>
            <a:lstStyle/>
            <a:p>
              <a:endParaRPr lang="en-US"/>
            </a:p>
          </p:txBody>
        </p:sp>
        <p:sp>
          <p:nvSpPr>
            <p:cNvPr id="175122" name="Line 18"/>
            <p:cNvSpPr>
              <a:spLocks noChangeShapeType="1"/>
            </p:cNvSpPr>
            <p:nvPr/>
          </p:nvSpPr>
          <p:spPr bwMode="auto">
            <a:xfrm>
              <a:off x="1968" y="2784"/>
              <a:ext cx="0" cy="144"/>
            </a:xfrm>
            <a:prstGeom prst="line">
              <a:avLst/>
            </a:prstGeom>
            <a:noFill/>
            <a:ln w="50800">
              <a:solidFill>
                <a:schemeClr val="tx1"/>
              </a:solidFill>
              <a:round/>
              <a:headEnd/>
              <a:tailEnd/>
            </a:ln>
            <a:effectLst/>
          </p:spPr>
          <p:txBody>
            <a:bodyPr/>
            <a:lstStyle/>
            <a:p>
              <a:endParaRPr lang="en-US"/>
            </a:p>
          </p:txBody>
        </p:sp>
        <p:sp>
          <p:nvSpPr>
            <p:cNvPr id="175123" name="Line 19"/>
            <p:cNvSpPr>
              <a:spLocks noChangeShapeType="1"/>
            </p:cNvSpPr>
            <p:nvPr/>
          </p:nvSpPr>
          <p:spPr bwMode="auto">
            <a:xfrm>
              <a:off x="2448" y="2784"/>
              <a:ext cx="0" cy="144"/>
            </a:xfrm>
            <a:prstGeom prst="line">
              <a:avLst/>
            </a:prstGeom>
            <a:noFill/>
            <a:ln w="50800">
              <a:solidFill>
                <a:schemeClr val="tx1"/>
              </a:solidFill>
              <a:round/>
              <a:headEnd/>
              <a:tailEnd/>
            </a:ln>
            <a:effectLst/>
          </p:spPr>
          <p:txBody>
            <a:bodyPr/>
            <a:lstStyle/>
            <a:p>
              <a:endParaRPr lang="en-US"/>
            </a:p>
          </p:txBody>
        </p:sp>
        <p:sp>
          <p:nvSpPr>
            <p:cNvPr id="175124" name="Line 20"/>
            <p:cNvSpPr>
              <a:spLocks noChangeShapeType="1"/>
            </p:cNvSpPr>
            <p:nvPr/>
          </p:nvSpPr>
          <p:spPr bwMode="auto">
            <a:xfrm>
              <a:off x="2928" y="2784"/>
              <a:ext cx="0" cy="144"/>
            </a:xfrm>
            <a:prstGeom prst="line">
              <a:avLst/>
            </a:prstGeom>
            <a:noFill/>
            <a:ln w="50800">
              <a:solidFill>
                <a:schemeClr val="tx1"/>
              </a:solidFill>
              <a:round/>
              <a:headEnd/>
              <a:tailEnd/>
            </a:ln>
            <a:effectLst/>
          </p:spPr>
          <p:txBody>
            <a:bodyPr/>
            <a:lstStyle/>
            <a:p>
              <a:endParaRPr lang="en-US"/>
            </a:p>
          </p:txBody>
        </p:sp>
        <p:sp>
          <p:nvSpPr>
            <p:cNvPr id="175125" name="Line 21"/>
            <p:cNvSpPr>
              <a:spLocks noChangeShapeType="1"/>
            </p:cNvSpPr>
            <p:nvPr/>
          </p:nvSpPr>
          <p:spPr bwMode="auto">
            <a:xfrm>
              <a:off x="3408" y="2784"/>
              <a:ext cx="0" cy="144"/>
            </a:xfrm>
            <a:prstGeom prst="line">
              <a:avLst/>
            </a:prstGeom>
            <a:noFill/>
            <a:ln w="50800">
              <a:solidFill>
                <a:schemeClr val="tx1"/>
              </a:solidFill>
              <a:round/>
              <a:headEnd/>
              <a:tailEnd/>
            </a:ln>
            <a:effectLst/>
          </p:spPr>
          <p:txBody>
            <a:bodyPr/>
            <a:lstStyle/>
            <a:p>
              <a:endParaRPr lang="en-US"/>
            </a:p>
          </p:txBody>
        </p:sp>
        <p:sp>
          <p:nvSpPr>
            <p:cNvPr id="175126" name="Line 22"/>
            <p:cNvSpPr>
              <a:spLocks noChangeShapeType="1"/>
            </p:cNvSpPr>
            <p:nvPr/>
          </p:nvSpPr>
          <p:spPr bwMode="auto">
            <a:xfrm>
              <a:off x="3888" y="2784"/>
              <a:ext cx="0" cy="144"/>
            </a:xfrm>
            <a:prstGeom prst="line">
              <a:avLst/>
            </a:prstGeom>
            <a:noFill/>
            <a:ln w="50800">
              <a:solidFill>
                <a:schemeClr val="tx1"/>
              </a:solidFill>
              <a:round/>
              <a:headEnd/>
              <a:tailEnd/>
            </a:ln>
            <a:effectLst/>
          </p:spPr>
          <p:txBody>
            <a:bodyPr/>
            <a:lstStyle/>
            <a:p>
              <a:endParaRPr lang="en-US"/>
            </a:p>
          </p:txBody>
        </p:sp>
        <p:sp>
          <p:nvSpPr>
            <p:cNvPr id="175127" name="Line 23"/>
            <p:cNvSpPr>
              <a:spLocks noChangeShapeType="1"/>
            </p:cNvSpPr>
            <p:nvPr/>
          </p:nvSpPr>
          <p:spPr bwMode="auto">
            <a:xfrm>
              <a:off x="4368" y="2784"/>
              <a:ext cx="0" cy="144"/>
            </a:xfrm>
            <a:prstGeom prst="line">
              <a:avLst/>
            </a:prstGeom>
            <a:noFill/>
            <a:ln w="50800">
              <a:solidFill>
                <a:schemeClr val="tx1"/>
              </a:solidFill>
              <a:round/>
              <a:headEnd/>
              <a:tailEnd/>
            </a:ln>
            <a:effectLst/>
          </p:spPr>
          <p:txBody>
            <a:bodyPr/>
            <a:lstStyle/>
            <a:p>
              <a:endParaRPr lang="en-US"/>
            </a:p>
          </p:txBody>
        </p:sp>
        <p:sp>
          <p:nvSpPr>
            <p:cNvPr id="175128" name="Line 24"/>
            <p:cNvSpPr>
              <a:spLocks noChangeShapeType="1"/>
            </p:cNvSpPr>
            <p:nvPr/>
          </p:nvSpPr>
          <p:spPr bwMode="auto">
            <a:xfrm>
              <a:off x="4848" y="2784"/>
              <a:ext cx="0" cy="144"/>
            </a:xfrm>
            <a:prstGeom prst="line">
              <a:avLst/>
            </a:prstGeom>
            <a:noFill/>
            <a:ln w="50800">
              <a:solidFill>
                <a:schemeClr val="tx1"/>
              </a:solidFill>
              <a:round/>
              <a:headEnd/>
              <a:tailEnd/>
            </a:ln>
            <a:effectLst/>
          </p:spPr>
          <p:txBody>
            <a:bodyPr/>
            <a:lstStyle/>
            <a:p>
              <a:endParaRPr lang="en-US"/>
            </a:p>
          </p:txBody>
        </p:sp>
        <p:sp>
          <p:nvSpPr>
            <p:cNvPr id="175129" name="Line 25"/>
            <p:cNvSpPr>
              <a:spLocks noChangeShapeType="1"/>
            </p:cNvSpPr>
            <p:nvPr/>
          </p:nvSpPr>
          <p:spPr bwMode="auto">
            <a:xfrm>
              <a:off x="5328" y="2784"/>
              <a:ext cx="0" cy="144"/>
            </a:xfrm>
            <a:prstGeom prst="line">
              <a:avLst/>
            </a:prstGeom>
            <a:noFill/>
            <a:ln w="50800">
              <a:solidFill>
                <a:schemeClr val="tx1"/>
              </a:solidFill>
              <a:round/>
              <a:headEnd/>
              <a:tailEnd/>
            </a:ln>
            <a:effectLst/>
          </p:spPr>
          <p:txBody>
            <a:bodyPr/>
            <a:lstStyle/>
            <a:p>
              <a:endParaRPr lang="en-US"/>
            </a:p>
          </p:txBody>
        </p:sp>
        <p:sp>
          <p:nvSpPr>
            <p:cNvPr id="175130" name="Text Box 26"/>
            <p:cNvSpPr txBox="1">
              <a:spLocks noChangeArrowheads="1"/>
            </p:cNvSpPr>
            <p:nvPr/>
          </p:nvSpPr>
          <p:spPr bwMode="auto">
            <a:xfrm>
              <a:off x="3120" y="2970"/>
              <a:ext cx="590" cy="327"/>
            </a:xfrm>
            <a:prstGeom prst="rect">
              <a:avLst/>
            </a:prstGeom>
            <a:noFill/>
            <a:ln w="50800">
              <a:noFill/>
              <a:miter lim="800000"/>
              <a:headEnd/>
              <a:tailEnd/>
            </a:ln>
            <a:effectLst/>
          </p:spPr>
          <p:txBody>
            <a:bodyPr wrap="none">
              <a:spAutoFit/>
            </a:bodyPr>
            <a:lstStyle/>
            <a:p>
              <a:r>
                <a:rPr lang="en-US"/>
                <a:t>.5 m</a:t>
              </a:r>
              <a:r>
                <a:rPr lang="en-US" baseline="30000"/>
                <a:t>3</a:t>
              </a:r>
            </a:p>
          </p:txBody>
        </p:sp>
      </p:grpSp>
      <p:sp>
        <p:nvSpPr>
          <p:cNvPr id="175131" name="Text Box 27"/>
          <p:cNvSpPr txBox="1">
            <a:spLocks noChangeArrowheads="1"/>
          </p:cNvSpPr>
          <p:nvPr/>
        </p:nvSpPr>
        <p:spPr bwMode="auto">
          <a:xfrm>
            <a:off x="593725" y="-9525"/>
            <a:ext cx="7072313" cy="519113"/>
          </a:xfrm>
          <a:prstGeom prst="rect">
            <a:avLst/>
          </a:prstGeom>
          <a:noFill/>
          <a:ln w="50800">
            <a:noFill/>
            <a:miter lim="800000"/>
            <a:headEnd/>
            <a:tailEnd/>
          </a:ln>
          <a:effectLst/>
        </p:spPr>
        <p:txBody>
          <a:bodyPr wrap="none">
            <a:spAutoFit/>
          </a:bodyPr>
          <a:lstStyle/>
          <a:p>
            <a:r>
              <a:rPr lang="en-US"/>
              <a:t>Example: Total work done by process ABCDA?</a:t>
            </a:r>
          </a:p>
        </p:txBody>
      </p:sp>
      <p:sp>
        <p:nvSpPr>
          <p:cNvPr id="175132" name="Line 28"/>
          <p:cNvSpPr>
            <a:spLocks noChangeShapeType="1"/>
          </p:cNvSpPr>
          <p:nvPr/>
        </p:nvSpPr>
        <p:spPr bwMode="auto">
          <a:xfrm flipV="1">
            <a:off x="3124200" y="3276600"/>
            <a:ext cx="0" cy="1371600"/>
          </a:xfrm>
          <a:prstGeom prst="line">
            <a:avLst/>
          </a:prstGeom>
          <a:noFill/>
          <a:ln w="50800" cap="rnd">
            <a:solidFill>
              <a:schemeClr val="tx1"/>
            </a:solidFill>
            <a:prstDash val="sysDot"/>
            <a:round/>
            <a:headEnd/>
            <a:tailEnd/>
          </a:ln>
          <a:effectLst/>
        </p:spPr>
        <p:txBody>
          <a:bodyPr/>
          <a:lstStyle/>
          <a:p>
            <a:endParaRPr lang="en-US"/>
          </a:p>
        </p:txBody>
      </p:sp>
      <p:sp>
        <p:nvSpPr>
          <p:cNvPr id="175133" name="Line 29"/>
          <p:cNvSpPr>
            <a:spLocks noChangeShapeType="1"/>
          </p:cNvSpPr>
          <p:nvPr/>
        </p:nvSpPr>
        <p:spPr bwMode="auto">
          <a:xfrm>
            <a:off x="1752600" y="3276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175134" name="Line 30"/>
          <p:cNvSpPr>
            <a:spLocks noChangeShapeType="1"/>
          </p:cNvSpPr>
          <p:nvPr/>
        </p:nvSpPr>
        <p:spPr bwMode="auto">
          <a:xfrm>
            <a:off x="1752600" y="990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175135" name="Line 31"/>
          <p:cNvSpPr>
            <a:spLocks noChangeShapeType="1"/>
          </p:cNvSpPr>
          <p:nvPr/>
        </p:nvSpPr>
        <p:spPr bwMode="auto">
          <a:xfrm flipV="1">
            <a:off x="3124200" y="990600"/>
            <a:ext cx="0" cy="2286000"/>
          </a:xfrm>
          <a:prstGeom prst="line">
            <a:avLst/>
          </a:prstGeom>
          <a:noFill/>
          <a:ln w="50800">
            <a:solidFill>
              <a:schemeClr val="tx1"/>
            </a:solidFill>
            <a:round/>
            <a:headEnd/>
            <a:tailEnd type="triangle" w="med" len="med"/>
          </a:ln>
          <a:effectLst/>
        </p:spPr>
        <p:txBody>
          <a:bodyPr/>
          <a:lstStyle/>
          <a:p>
            <a:endParaRPr lang="en-US"/>
          </a:p>
        </p:txBody>
      </p:sp>
      <p:sp>
        <p:nvSpPr>
          <p:cNvPr id="175136" name="Text Box 32"/>
          <p:cNvSpPr txBox="1">
            <a:spLocks noChangeArrowheads="1"/>
          </p:cNvSpPr>
          <p:nvPr/>
        </p:nvSpPr>
        <p:spPr bwMode="auto">
          <a:xfrm>
            <a:off x="2514600" y="3429000"/>
            <a:ext cx="441325" cy="519113"/>
          </a:xfrm>
          <a:prstGeom prst="rect">
            <a:avLst/>
          </a:prstGeom>
          <a:noFill/>
          <a:ln w="50800">
            <a:noFill/>
            <a:miter lim="800000"/>
            <a:headEnd/>
            <a:tailEnd/>
          </a:ln>
          <a:effectLst/>
        </p:spPr>
        <p:txBody>
          <a:bodyPr wrap="none">
            <a:spAutoFit/>
          </a:bodyPr>
          <a:lstStyle/>
          <a:p>
            <a:r>
              <a:rPr lang="en-US"/>
              <a:t>A</a:t>
            </a:r>
          </a:p>
        </p:txBody>
      </p:sp>
      <p:sp>
        <p:nvSpPr>
          <p:cNvPr id="175137" name="Text Box 33"/>
          <p:cNvSpPr txBox="1">
            <a:spLocks noChangeArrowheads="1"/>
          </p:cNvSpPr>
          <p:nvPr/>
        </p:nvSpPr>
        <p:spPr bwMode="auto">
          <a:xfrm>
            <a:off x="2667000" y="381000"/>
            <a:ext cx="420688" cy="519113"/>
          </a:xfrm>
          <a:prstGeom prst="rect">
            <a:avLst/>
          </a:prstGeom>
          <a:noFill/>
          <a:ln w="50800">
            <a:noFill/>
            <a:miter lim="800000"/>
            <a:headEnd/>
            <a:tailEnd/>
          </a:ln>
          <a:effectLst/>
        </p:spPr>
        <p:txBody>
          <a:bodyPr wrap="none">
            <a:spAutoFit/>
          </a:bodyPr>
          <a:lstStyle/>
          <a:p>
            <a:r>
              <a:rPr lang="en-US"/>
              <a:t>B</a:t>
            </a:r>
          </a:p>
        </p:txBody>
      </p:sp>
      <p:sp>
        <p:nvSpPr>
          <p:cNvPr id="175138" name="Line 34"/>
          <p:cNvSpPr>
            <a:spLocks noChangeShapeType="1"/>
          </p:cNvSpPr>
          <p:nvPr/>
        </p:nvSpPr>
        <p:spPr bwMode="auto">
          <a:xfrm>
            <a:off x="5410200" y="4648200"/>
            <a:ext cx="0" cy="457200"/>
          </a:xfrm>
          <a:prstGeom prst="line">
            <a:avLst/>
          </a:prstGeom>
          <a:noFill/>
          <a:ln w="50800">
            <a:solidFill>
              <a:schemeClr val="tx1"/>
            </a:solidFill>
            <a:round/>
            <a:headEnd/>
            <a:tailEnd/>
          </a:ln>
          <a:effectLst/>
        </p:spPr>
        <p:txBody>
          <a:bodyPr/>
          <a:lstStyle/>
          <a:p>
            <a:endParaRPr lang="en-US"/>
          </a:p>
        </p:txBody>
      </p:sp>
      <p:sp>
        <p:nvSpPr>
          <p:cNvPr id="175139" name="Line 35"/>
          <p:cNvSpPr>
            <a:spLocks noChangeShapeType="1"/>
          </p:cNvSpPr>
          <p:nvPr/>
        </p:nvSpPr>
        <p:spPr bwMode="auto">
          <a:xfrm flipV="1">
            <a:off x="6934200" y="1752600"/>
            <a:ext cx="0" cy="2895600"/>
          </a:xfrm>
          <a:prstGeom prst="line">
            <a:avLst/>
          </a:prstGeom>
          <a:noFill/>
          <a:ln w="50800" cap="rnd">
            <a:solidFill>
              <a:schemeClr val="tx1"/>
            </a:solidFill>
            <a:prstDash val="sysDot"/>
            <a:round/>
            <a:headEnd/>
            <a:tailEnd/>
          </a:ln>
          <a:effectLst/>
        </p:spPr>
        <p:txBody>
          <a:bodyPr/>
          <a:lstStyle/>
          <a:p>
            <a:endParaRPr lang="en-US"/>
          </a:p>
        </p:txBody>
      </p:sp>
      <p:sp>
        <p:nvSpPr>
          <p:cNvPr id="175140" name="Line 36"/>
          <p:cNvSpPr>
            <a:spLocks noChangeShapeType="1"/>
          </p:cNvSpPr>
          <p:nvPr/>
        </p:nvSpPr>
        <p:spPr bwMode="auto">
          <a:xfrm>
            <a:off x="3124200" y="990600"/>
            <a:ext cx="3810000" cy="0"/>
          </a:xfrm>
          <a:prstGeom prst="line">
            <a:avLst/>
          </a:prstGeom>
          <a:noFill/>
          <a:ln w="50800">
            <a:solidFill>
              <a:schemeClr val="tx1"/>
            </a:solidFill>
            <a:round/>
            <a:headEnd/>
            <a:tailEnd type="triangle" w="med" len="med"/>
          </a:ln>
          <a:effectLst/>
        </p:spPr>
        <p:txBody>
          <a:bodyPr/>
          <a:lstStyle/>
          <a:p>
            <a:endParaRPr lang="en-US"/>
          </a:p>
        </p:txBody>
      </p:sp>
      <p:sp>
        <p:nvSpPr>
          <p:cNvPr id="175141" name="Line 37"/>
          <p:cNvSpPr>
            <a:spLocks noChangeShapeType="1"/>
          </p:cNvSpPr>
          <p:nvPr/>
        </p:nvSpPr>
        <p:spPr bwMode="auto">
          <a:xfrm>
            <a:off x="3124200" y="3276600"/>
            <a:ext cx="3810000" cy="0"/>
          </a:xfrm>
          <a:prstGeom prst="line">
            <a:avLst/>
          </a:prstGeom>
          <a:noFill/>
          <a:ln w="50800">
            <a:solidFill>
              <a:schemeClr val="tx1"/>
            </a:solidFill>
            <a:round/>
            <a:headEnd type="triangle" w="med" len="med"/>
            <a:tailEnd/>
          </a:ln>
          <a:effectLst/>
        </p:spPr>
        <p:txBody>
          <a:bodyPr/>
          <a:lstStyle/>
          <a:p>
            <a:endParaRPr lang="en-US"/>
          </a:p>
        </p:txBody>
      </p:sp>
      <p:sp>
        <p:nvSpPr>
          <p:cNvPr id="175142" name="Line 38"/>
          <p:cNvSpPr>
            <a:spLocks noChangeShapeType="1"/>
          </p:cNvSpPr>
          <p:nvPr/>
        </p:nvSpPr>
        <p:spPr bwMode="auto">
          <a:xfrm>
            <a:off x="6934200" y="990600"/>
            <a:ext cx="0" cy="2286000"/>
          </a:xfrm>
          <a:prstGeom prst="line">
            <a:avLst/>
          </a:prstGeom>
          <a:noFill/>
          <a:ln w="50800">
            <a:solidFill>
              <a:schemeClr val="tx1"/>
            </a:solidFill>
            <a:round/>
            <a:headEnd/>
            <a:tailEnd type="triangle" w="med" len="med"/>
          </a:ln>
          <a:effectLst/>
        </p:spPr>
        <p:txBody>
          <a:bodyPr/>
          <a:lstStyle/>
          <a:p>
            <a:endParaRPr lang="en-US"/>
          </a:p>
        </p:txBody>
      </p:sp>
      <p:sp>
        <p:nvSpPr>
          <p:cNvPr id="175143" name="Text Box 39"/>
          <p:cNvSpPr txBox="1">
            <a:spLocks noChangeArrowheads="1"/>
          </p:cNvSpPr>
          <p:nvPr/>
        </p:nvSpPr>
        <p:spPr bwMode="auto">
          <a:xfrm>
            <a:off x="7086600" y="457200"/>
            <a:ext cx="420688" cy="519113"/>
          </a:xfrm>
          <a:prstGeom prst="rect">
            <a:avLst/>
          </a:prstGeom>
          <a:noFill/>
          <a:ln w="50800">
            <a:noFill/>
            <a:miter lim="800000"/>
            <a:headEnd/>
            <a:tailEnd/>
          </a:ln>
          <a:effectLst/>
        </p:spPr>
        <p:txBody>
          <a:bodyPr wrap="none">
            <a:spAutoFit/>
          </a:bodyPr>
          <a:lstStyle/>
          <a:p>
            <a:r>
              <a:rPr lang="en-US"/>
              <a:t>C</a:t>
            </a:r>
          </a:p>
        </p:txBody>
      </p:sp>
      <p:sp>
        <p:nvSpPr>
          <p:cNvPr id="175144" name="Text Box 40"/>
          <p:cNvSpPr txBox="1">
            <a:spLocks noChangeArrowheads="1"/>
          </p:cNvSpPr>
          <p:nvPr/>
        </p:nvSpPr>
        <p:spPr bwMode="auto">
          <a:xfrm>
            <a:off x="7086600" y="3352800"/>
            <a:ext cx="441325" cy="519113"/>
          </a:xfrm>
          <a:prstGeom prst="rect">
            <a:avLst/>
          </a:prstGeom>
          <a:noFill/>
          <a:ln w="50800">
            <a:noFill/>
            <a:miter lim="800000"/>
            <a:headEnd/>
            <a:tailEnd/>
          </a:ln>
          <a:effectLst/>
        </p:spPr>
        <p:txBody>
          <a:bodyPr wrap="none">
            <a:spAutoFit/>
          </a:bodyPr>
          <a:lstStyle/>
          <a:p>
            <a:r>
              <a:rPr lang="en-US"/>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5106">
                                            <p:txEl>
                                              <p:pRg st="0" end="0"/>
                                            </p:txEl>
                                          </p:spTgt>
                                        </p:tgtEl>
                                        <p:attrNameLst>
                                          <p:attrName>style.visibility</p:attrName>
                                        </p:attrNameLst>
                                      </p:cBhvr>
                                      <p:to>
                                        <p:strVal val="visible"/>
                                      </p:to>
                                    </p:set>
                                    <p:animEffect transition="in" filter="wipe(left)">
                                      <p:cBhvr>
                                        <p:cTn id="7" dur="500"/>
                                        <p:tgtEl>
                                          <p:spTgt spid="175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5106">
                                            <p:txEl>
                                              <p:pRg st="1" end="1"/>
                                            </p:txEl>
                                          </p:spTgt>
                                        </p:tgtEl>
                                        <p:attrNameLst>
                                          <p:attrName>style.visibility</p:attrName>
                                        </p:attrNameLst>
                                      </p:cBhvr>
                                      <p:to>
                                        <p:strVal val="visible"/>
                                      </p:to>
                                    </p:set>
                                    <p:animEffect transition="in" filter="wipe(left)">
                                      <p:cBhvr>
                                        <p:cTn id="12" dur="500"/>
                                        <p:tgtEl>
                                          <p:spTgt spid="1751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381000" y="2027238"/>
            <a:ext cx="8763000" cy="3503612"/>
          </a:xfrm>
          <a:prstGeom prst="rect">
            <a:avLst/>
          </a:prstGeom>
          <a:noFill/>
          <a:ln w="9525">
            <a:noFill/>
            <a:miter lim="800000"/>
            <a:headEnd/>
            <a:tailEnd/>
          </a:ln>
          <a:effectLst/>
        </p:spPr>
        <p:txBody>
          <a:bodyPr>
            <a:spAutoFit/>
          </a:bodyPr>
          <a:lstStyle/>
          <a:p>
            <a:r>
              <a:rPr lang="en-US" sz="3200"/>
              <a:t>The molecular mass of O</a:t>
            </a:r>
            <a:r>
              <a:rPr lang="en-US" sz="3200" baseline="-25000"/>
              <a:t>2</a:t>
            </a:r>
            <a:r>
              <a:rPr lang="en-US" sz="3200"/>
              <a:t> is 32 g/mol</a:t>
            </a:r>
          </a:p>
          <a:p>
            <a:r>
              <a:rPr lang="en-US" sz="3200"/>
              <a:t>n = mass/molecular mass</a:t>
            </a:r>
          </a:p>
          <a:p>
            <a:r>
              <a:rPr lang="en-US" sz="3200"/>
              <a:t>There are 1000 liters in a m</a:t>
            </a:r>
            <a:r>
              <a:rPr lang="en-US" sz="3200" baseline="30000"/>
              <a:t>3</a:t>
            </a:r>
          </a:p>
          <a:p>
            <a:r>
              <a:rPr lang="en-US" sz="3200"/>
              <a:t>n = 34/32 = 1.0625 mol</a:t>
            </a:r>
          </a:p>
          <a:p>
            <a:r>
              <a:rPr lang="en-US" sz="3200"/>
              <a:t>V = .0183 m</a:t>
            </a:r>
            <a:r>
              <a:rPr lang="en-US" sz="3200" baseline="30000"/>
              <a:t>3</a:t>
            </a:r>
          </a:p>
          <a:p>
            <a:r>
              <a:rPr lang="en-US" sz="3200"/>
              <a:t>T = 23 </a:t>
            </a:r>
            <a:r>
              <a:rPr lang="en-US" sz="3200" baseline="30000"/>
              <a:t>o</a:t>
            </a:r>
            <a:r>
              <a:rPr lang="en-US" sz="3200"/>
              <a:t>C + 273 = 296 K</a:t>
            </a:r>
          </a:p>
          <a:p>
            <a:r>
              <a:rPr lang="en-US" sz="3200"/>
              <a:t>P = nRT/V</a:t>
            </a:r>
          </a:p>
        </p:txBody>
      </p:sp>
      <p:sp>
        <p:nvSpPr>
          <p:cNvPr id="147459" name="Text Box 3"/>
          <p:cNvSpPr txBox="1">
            <a:spLocks noChangeArrowheads="1"/>
          </p:cNvSpPr>
          <p:nvPr/>
        </p:nvSpPr>
        <p:spPr bwMode="auto">
          <a:xfrm>
            <a:off x="228600" y="6477000"/>
            <a:ext cx="996950" cy="274638"/>
          </a:xfrm>
          <a:prstGeom prst="rect">
            <a:avLst/>
          </a:prstGeom>
          <a:noFill/>
          <a:ln w="25400">
            <a:noFill/>
            <a:miter lim="800000"/>
            <a:headEnd/>
            <a:tailEnd/>
          </a:ln>
          <a:effectLst/>
        </p:spPr>
        <p:txBody>
          <a:bodyPr wrap="none">
            <a:spAutoFit/>
          </a:bodyPr>
          <a:lstStyle/>
          <a:p>
            <a:r>
              <a:rPr lang="en-US" sz="1200">
                <a:sym typeface="Symbol" pitchFamily="18" charset="2"/>
              </a:rPr>
              <a:t>1.43 x 10</a:t>
            </a:r>
            <a:r>
              <a:rPr lang="en-US" sz="1200" baseline="30000">
                <a:sym typeface="Symbol" pitchFamily="18" charset="2"/>
              </a:rPr>
              <a:t>5</a:t>
            </a:r>
            <a:r>
              <a:rPr lang="en-US" sz="1200">
                <a:sym typeface="Symbol" pitchFamily="18" charset="2"/>
              </a:rPr>
              <a:t> Pa</a:t>
            </a:r>
          </a:p>
        </p:txBody>
      </p:sp>
      <p:sp>
        <p:nvSpPr>
          <p:cNvPr id="147460"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47461"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We have 34 g of O</a:t>
            </a:r>
            <a:r>
              <a:rPr lang="en-US" sz="3200" baseline="-25000"/>
              <a:t>2</a:t>
            </a:r>
            <a:r>
              <a:rPr lang="en-US" sz="3200"/>
              <a:t> in 18.3 liters @ 23 </a:t>
            </a:r>
            <a:r>
              <a:rPr lang="en-US" sz="3200" baseline="30000"/>
              <a:t>o</a:t>
            </a:r>
            <a:r>
              <a:rPr lang="en-US" sz="3200"/>
              <a:t>C.  What pressure?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7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7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7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7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74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74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74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6130" name="Group 2"/>
          <p:cNvGrpSpPr>
            <a:grpSpLocks/>
          </p:cNvGrpSpPr>
          <p:nvPr/>
        </p:nvGrpSpPr>
        <p:grpSpPr bwMode="auto">
          <a:xfrm>
            <a:off x="381000" y="533400"/>
            <a:ext cx="8458200" cy="5029200"/>
            <a:chOff x="240" y="192"/>
            <a:chExt cx="5328" cy="3168"/>
          </a:xfrm>
        </p:grpSpPr>
        <p:sp>
          <p:nvSpPr>
            <p:cNvPr id="176131" name="Rectangle 3"/>
            <p:cNvSpPr>
              <a:spLocks noChangeArrowheads="1"/>
            </p:cNvSpPr>
            <p:nvPr/>
          </p:nvSpPr>
          <p:spPr bwMode="auto">
            <a:xfrm>
              <a:off x="288" y="192"/>
              <a:ext cx="5280" cy="3120"/>
            </a:xfrm>
            <a:prstGeom prst="rect">
              <a:avLst/>
            </a:prstGeom>
            <a:solidFill>
              <a:srgbClr val="FFFFFF"/>
            </a:solidFill>
            <a:ln w="50800">
              <a:noFill/>
              <a:miter lim="800000"/>
              <a:headEnd/>
              <a:tailEnd/>
            </a:ln>
            <a:effectLst/>
          </p:spPr>
          <p:txBody>
            <a:bodyPr wrap="none" anchor="ctr"/>
            <a:lstStyle/>
            <a:p>
              <a:pPr algn="ctr"/>
              <a:endParaRPr lang="en-US"/>
            </a:p>
          </p:txBody>
        </p:sp>
        <p:sp>
          <p:nvSpPr>
            <p:cNvPr id="176132" name="Line 4"/>
            <p:cNvSpPr>
              <a:spLocks noChangeShapeType="1"/>
            </p:cNvSpPr>
            <p:nvPr/>
          </p:nvSpPr>
          <p:spPr bwMode="auto">
            <a:xfrm>
              <a:off x="1037" y="192"/>
              <a:ext cx="0" cy="2665"/>
            </a:xfrm>
            <a:prstGeom prst="line">
              <a:avLst/>
            </a:prstGeom>
            <a:noFill/>
            <a:ln w="50800">
              <a:solidFill>
                <a:schemeClr val="tx1"/>
              </a:solidFill>
              <a:round/>
              <a:headEnd/>
              <a:tailEnd/>
            </a:ln>
            <a:effectLst/>
          </p:spPr>
          <p:txBody>
            <a:bodyPr/>
            <a:lstStyle/>
            <a:p>
              <a:endParaRPr lang="en-US"/>
            </a:p>
          </p:txBody>
        </p:sp>
        <p:sp>
          <p:nvSpPr>
            <p:cNvPr id="176133" name="Line 5"/>
            <p:cNvSpPr>
              <a:spLocks noChangeShapeType="1"/>
            </p:cNvSpPr>
            <p:nvPr/>
          </p:nvSpPr>
          <p:spPr bwMode="auto">
            <a:xfrm>
              <a:off x="1024" y="2857"/>
              <a:ext cx="4544" cy="0"/>
            </a:xfrm>
            <a:prstGeom prst="line">
              <a:avLst/>
            </a:prstGeom>
            <a:noFill/>
            <a:ln w="50800">
              <a:solidFill>
                <a:schemeClr val="tx1"/>
              </a:solidFill>
              <a:round/>
              <a:headEnd/>
              <a:tailEnd/>
            </a:ln>
            <a:effectLst/>
          </p:spPr>
          <p:txBody>
            <a:bodyPr/>
            <a:lstStyle/>
            <a:p>
              <a:endParaRPr lang="en-US"/>
            </a:p>
          </p:txBody>
        </p:sp>
        <p:sp>
          <p:nvSpPr>
            <p:cNvPr id="176134" name="Text Box 6"/>
            <p:cNvSpPr txBox="1">
              <a:spLocks noChangeArrowheads="1"/>
            </p:cNvSpPr>
            <p:nvPr/>
          </p:nvSpPr>
          <p:spPr bwMode="auto">
            <a:xfrm>
              <a:off x="1508" y="3033"/>
              <a:ext cx="278" cy="327"/>
            </a:xfrm>
            <a:prstGeom prst="rect">
              <a:avLst/>
            </a:prstGeom>
            <a:noFill/>
            <a:ln w="50800">
              <a:noFill/>
              <a:miter lim="800000"/>
              <a:headEnd/>
              <a:tailEnd/>
            </a:ln>
            <a:effectLst/>
          </p:spPr>
          <p:txBody>
            <a:bodyPr wrap="none">
              <a:spAutoFit/>
            </a:bodyPr>
            <a:lstStyle/>
            <a:p>
              <a:r>
                <a:rPr lang="en-US"/>
                <a:t>V</a:t>
              </a:r>
            </a:p>
          </p:txBody>
        </p:sp>
        <p:sp>
          <p:nvSpPr>
            <p:cNvPr id="176135" name="Line 7"/>
            <p:cNvSpPr>
              <a:spLocks noChangeShapeType="1"/>
            </p:cNvSpPr>
            <p:nvPr/>
          </p:nvSpPr>
          <p:spPr bwMode="auto">
            <a:xfrm>
              <a:off x="1776" y="3168"/>
              <a:ext cx="464" cy="0"/>
            </a:xfrm>
            <a:prstGeom prst="line">
              <a:avLst/>
            </a:prstGeom>
            <a:noFill/>
            <a:ln w="50800">
              <a:solidFill>
                <a:schemeClr val="tx1"/>
              </a:solidFill>
              <a:round/>
              <a:headEnd/>
              <a:tailEnd type="triangle" w="med" len="med"/>
            </a:ln>
            <a:effectLst/>
          </p:spPr>
          <p:txBody>
            <a:bodyPr/>
            <a:lstStyle/>
            <a:p>
              <a:endParaRPr lang="en-US"/>
            </a:p>
          </p:txBody>
        </p:sp>
        <p:sp>
          <p:nvSpPr>
            <p:cNvPr id="176136" name="Text Box 8"/>
            <p:cNvSpPr txBox="1">
              <a:spLocks noChangeArrowheads="1"/>
            </p:cNvSpPr>
            <p:nvPr/>
          </p:nvSpPr>
          <p:spPr bwMode="auto">
            <a:xfrm rot="-5400000">
              <a:off x="571" y="2355"/>
              <a:ext cx="241" cy="327"/>
            </a:xfrm>
            <a:prstGeom prst="rect">
              <a:avLst/>
            </a:prstGeom>
            <a:noFill/>
            <a:ln w="50800">
              <a:noFill/>
              <a:miter lim="800000"/>
              <a:headEnd/>
              <a:tailEnd/>
            </a:ln>
            <a:effectLst/>
          </p:spPr>
          <p:txBody>
            <a:bodyPr wrap="none">
              <a:spAutoFit/>
            </a:bodyPr>
            <a:lstStyle/>
            <a:p>
              <a:r>
                <a:rPr lang="en-US"/>
                <a:t>P</a:t>
              </a:r>
            </a:p>
          </p:txBody>
        </p:sp>
        <p:sp>
          <p:nvSpPr>
            <p:cNvPr id="176137" name="Line 9"/>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a:effectLst/>
          </p:spPr>
          <p:txBody>
            <a:bodyPr/>
            <a:lstStyle/>
            <a:p>
              <a:endParaRPr lang="en-US"/>
            </a:p>
          </p:txBody>
        </p:sp>
        <p:sp>
          <p:nvSpPr>
            <p:cNvPr id="176138" name="Line 10"/>
            <p:cNvSpPr>
              <a:spLocks noChangeShapeType="1"/>
            </p:cNvSpPr>
            <p:nvPr/>
          </p:nvSpPr>
          <p:spPr bwMode="auto">
            <a:xfrm>
              <a:off x="938" y="2400"/>
              <a:ext cx="192" cy="0"/>
            </a:xfrm>
            <a:prstGeom prst="line">
              <a:avLst/>
            </a:prstGeom>
            <a:noFill/>
            <a:ln w="50800">
              <a:solidFill>
                <a:schemeClr val="tx1"/>
              </a:solidFill>
              <a:round/>
              <a:headEnd/>
              <a:tailEnd/>
            </a:ln>
            <a:effectLst/>
          </p:spPr>
          <p:txBody>
            <a:bodyPr/>
            <a:lstStyle/>
            <a:p>
              <a:endParaRPr lang="en-US"/>
            </a:p>
          </p:txBody>
        </p:sp>
        <p:sp>
          <p:nvSpPr>
            <p:cNvPr id="176139" name="Line 11"/>
            <p:cNvSpPr>
              <a:spLocks noChangeShapeType="1"/>
            </p:cNvSpPr>
            <p:nvPr/>
          </p:nvSpPr>
          <p:spPr bwMode="auto">
            <a:xfrm>
              <a:off x="938" y="1920"/>
              <a:ext cx="192" cy="0"/>
            </a:xfrm>
            <a:prstGeom prst="line">
              <a:avLst/>
            </a:prstGeom>
            <a:noFill/>
            <a:ln w="50800">
              <a:solidFill>
                <a:schemeClr val="tx1"/>
              </a:solidFill>
              <a:round/>
              <a:headEnd/>
              <a:tailEnd/>
            </a:ln>
            <a:effectLst/>
          </p:spPr>
          <p:txBody>
            <a:bodyPr/>
            <a:lstStyle/>
            <a:p>
              <a:endParaRPr lang="en-US"/>
            </a:p>
          </p:txBody>
        </p:sp>
        <p:sp>
          <p:nvSpPr>
            <p:cNvPr id="176140" name="Line 12"/>
            <p:cNvSpPr>
              <a:spLocks noChangeShapeType="1"/>
            </p:cNvSpPr>
            <p:nvPr/>
          </p:nvSpPr>
          <p:spPr bwMode="auto">
            <a:xfrm>
              <a:off x="938" y="1440"/>
              <a:ext cx="192" cy="0"/>
            </a:xfrm>
            <a:prstGeom prst="line">
              <a:avLst/>
            </a:prstGeom>
            <a:noFill/>
            <a:ln w="50800">
              <a:solidFill>
                <a:schemeClr val="tx1"/>
              </a:solidFill>
              <a:round/>
              <a:headEnd/>
              <a:tailEnd/>
            </a:ln>
            <a:effectLst/>
          </p:spPr>
          <p:txBody>
            <a:bodyPr/>
            <a:lstStyle/>
            <a:p>
              <a:endParaRPr lang="en-US"/>
            </a:p>
          </p:txBody>
        </p:sp>
        <p:sp>
          <p:nvSpPr>
            <p:cNvPr id="176141" name="Line 13"/>
            <p:cNvSpPr>
              <a:spLocks noChangeShapeType="1"/>
            </p:cNvSpPr>
            <p:nvPr/>
          </p:nvSpPr>
          <p:spPr bwMode="auto">
            <a:xfrm>
              <a:off x="938" y="960"/>
              <a:ext cx="192" cy="0"/>
            </a:xfrm>
            <a:prstGeom prst="line">
              <a:avLst/>
            </a:prstGeom>
            <a:noFill/>
            <a:ln w="50800">
              <a:solidFill>
                <a:schemeClr val="tx1"/>
              </a:solidFill>
              <a:round/>
              <a:headEnd/>
              <a:tailEnd/>
            </a:ln>
            <a:effectLst/>
          </p:spPr>
          <p:txBody>
            <a:bodyPr/>
            <a:lstStyle/>
            <a:p>
              <a:endParaRPr lang="en-US"/>
            </a:p>
          </p:txBody>
        </p:sp>
        <p:sp>
          <p:nvSpPr>
            <p:cNvPr id="176142" name="Line 14"/>
            <p:cNvSpPr>
              <a:spLocks noChangeShapeType="1"/>
            </p:cNvSpPr>
            <p:nvPr/>
          </p:nvSpPr>
          <p:spPr bwMode="auto">
            <a:xfrm>
              <a:off x="938" y="480"/>
              <a:ext cx="192" cy="0"/>
            </a:xfrm>
            <a:prstGeom prst="line">
              <a:avLst/>
            </a:prstGeom>
            <a:noFill/>
            <a:ln w="50800">
              <a:solidFill>
                <a:schemeClr val="tx1"/>
              </a:solidFill>
              <a:round/>
              <a:headEnd/>
              <a:tailEnd/>
            </a:ln>
            <a:effectLst/>
          </p:spPr>
          <p:txBody>
            <a:bodyPr/>
            <a:lstStyle/>
            <a:p>
              <a:endParaRPr lang="en-US"/>
            </a:p>
          </p:txBody>
        </p:sp>
        <p:sp>
          <p:nvSpPr>
            <p:cNvPr id="176143" name="Text Box 15"/>
            <p:cNvSpPr txBox="1">
              <a:spLocks noChangeArrowheads="1"/>
            </p:cNvSpPr>
            <p:nvPr/>
          </p:nvSpPr>
          <p:spPr bwMode="auto">
            <a:xfrm>
              <a:off x="240" y="282"/>
              <a:ext cx="732" cy="327"/>
            </a:xfrm>
            <a:prstGeom prst="rect">
              <a:avLst/>
            </a:prstGeom>
            <a:noFill/>
            <a:ln w="50800">
              <a:noFill/>
              <a:miter lim="800000"/>
              <a:headEnd/>
              <a:tailEnd/>
            </a:ln>
            <a:effectLst/>
          </p:spPr>
          <p:txBody>
            <a:bodyPr wrap="none">
              <a:spAutoFit/>
            </a:bodyPr>
            <a:lstStyle/>
            <a:p>
              <a:r>
                <a:rPr lang="en-US"/>
                <a:t>500 Pa</a:t>
              </a:r>
            </a:p>
          </p:txBody>
        </p:sp>
        <p:sp>
          <p:nvSpPr>
            <p:cNvPr id="176144" name="Line 16"/>
            <p:cNvSpPr>
              <a:spLocks noChangeShapeType="1"/>
            </p:cNvSpPr>
            <p:nvPr/>
          </p:nvSpPr>
          <p:spPr bwMode="auto">
            <a:xfrm>
              <a:off x="1488" y="2784"/>
              <a:ext cx="0" cy="144"/>
            </a:xfrm>
            <a:prstGeom prst="line">
              <a:avLst/>
            </a:prstGeom>
            <a:noFill/>
            <a:ln w="50800">
              <a:solidFill>
                <a:schemeClr val="tx1"/>
              </a:solidFill>
              <a:round/>
              <a:headEnd/>
              <a:tailEnd/>
            </a:ln>
            <a:effectLst/>
          </p:spPr>
          <p:txBody>
            <a:bodyPr/>
            <a:lstStyle/>
            <a:p>
              <a:endParaRPr lang="en-US"/>
            </a:p>
          </p:txBody>
        </p:sp>
        <p:sp>
          <p:nvSpPr>
            <p:cNvPr id="176145" name="Line 17"/>
            <p:cNvSpPr>
              <a:spLocks noChangeShapeType="1"/>
            </p:cNvSpPr>
            <p:nvPr/>
          </p:nvSpPr>
          <p:spPr bwMode="auto">
            <a:xfrm>
              <a:off x="1968" y="2784"/>
              <a:ext cx="0" cy="144"/>
            </a:xfrm>
            <a:prstGeom prst="line">
              <a:avLst/>
            </a:prstGeom>
            <a:noFill/>
            <a:ln w="50800">
              <a:solidFill>
                <a:schemeClr val="tx1"/>
              </a:solidFill>
              <a:round/>
              <a:headEnd/>
              <a:tailEnd/>
            </a:ln>
            <a:effectLst/>
          </p:spPr>
          <p:txBody>
            <a:bodyPr/>
            <a:lstStyle/>
            <a:p>
              <a:endParaRPr lang="en-US"/>
            </a:p>
          </p:txBody>
        </p:sp>
        <p:sp>
          <p:nvSpPr>
            <p:cNvPr id="176146" name="Line 18"/>
            <p:cNvSpPr>
              <a:spLocks noChangeShapeType="1"/>
            </p:cNvSpPr>
            <p:nvPr/>
          </p:nvSpPr>
          <p:spPr bwMode="auto">
            <a:xfrm>
              <a:off x="2448" y="2784"/>
              <a:ext cx="0" cy="144"/>
            </a:xfrm>
            <a:prstGeom prst="line">
              <a:avLst/>
            </a:prstGeom>
            <a:noFill/>
            <a:ln w="50800">
              <a:solidFill>
                <a:schemeClr val="tx1"/>
              </a:solidFill>
              <a:round/>
              <a:headEnd/>
              <a:tailEnd/>
            </a:ln>
            <a:effectLst/>
          </p:spPr>
          <p:txBody>
            <a:bodyPr/>
            <a:lstStyle/>
            <a:p>
              <a:endParaRPr lang="en-US"/>
            </a:p>
          </p:txBody>
        </p:sp>
        <p:sp>
          <p:nvSpPr>
            <p:cNvPr id="176147" name="Line 19"/>
            <p:cNvSpPr>
              <a:spLocks noChangeShapeType="1"/>
            </p:cNvSpPr>
            <p:nvPr/>
          </p:nvSpPr>
          <p:spPr bwMode="auto">
            <a:xfrm>
              <a:off x="2928" y="2784"/>
              <a:ext cx="0" cy="144"/>
            </a:xfrm>
            <a:prstGeom prst="line">
              <a:avLst/>
            </a:prstGeom>
            <a:noFill/>
            <a:ln w="50800">
              <a:solidFill>
                <a:schemeClr val="tx1"/>
              </a:solidFill>
              <a:round/>
              <a:headEnd/>
              <a:tailEnd/>
            </a:ln>
            <a:effectLst/>
          </p:spPr>
          <p:txBody>
            <a:bodyPr/>
            <a:lstStyle/>
            <a:p>
              <a:endParaRPr lang="en-US"/>
            </a:p>
          </p:txBody>
        </p:sp>
        <p:sp>
          <p:nvSpPr>
            <p:cNvPr id="176148" name="Line 20"/>
            <p:cNvSpPr>
              <a:spLocks noChangeShapeType="1"/>
            </p:cNvSpPr>
            <p:nvPr/>
          </p:nvSpPr>
          <p:spPr bwMode="auto">
            <a:xfrm>
              <a:off x="3408" y="2784"/>
              <a:ext cx="0" cy="144"/>
            </a:xfrm>
            <a:prstGeom prst="line">
              <a:avLst/>
            </a:prstGeom>
            <a:noFill/>
            <a:ln w="50800">
              <a:solidFill>
                <a:schemeClr val="tx1"/>
              </a:solidFill>
              <a:round/>
              <a:headEnd/>
              <a:tailEnd/>
            </a:ln>
            <a:effectLst/>
          </p:spPr>
          <p:txBody>
            <a:bodyPr/>
            <a:lstStyle/>
            <a:p>
              <a:endParaRPr lang="en-US"/>
            </a:p>
          </p:txBody>
        </p:sp>
        <p:sp>
          <p:nvSpPr>
            <p:cNvPr id="176149" name="Line 21"/>
            <p:cNvSpPr>
              <a:spLocks noChangeShapeType="1"/>
            </p:cNvSpPr>
            <p:nvPr/>
          </p:nvSpPr>
          <p:spPr bwMode="auto">
            <a:xfrm>
              <a:off x="3888" y="2784"/>
              <a:ext cx="0" cy="144"/>
            </a:xfrm>
            <a:prstGeom prst="line">
              <a:avLst/>
            </a:prstGeom>
            <a:noFill/>
            <a:ln w="50800">
              <a:solidFill>
                <a:schemeClr val="tx1"/>
              </a:solidFill>
              <a:round/>
              <a:headEnd/>
              <a:tailEnd/>
            </a:ln>
            <a:effectLst/>
          </p:spPr>
          <p:txBody>
            <a:bodyPr/>
            <a:lstStyle/>
            <a:p>
              <a:endParaRPr lang="en-US"/>
            </a:p>
          </p:txBody>
        </p:sp>
        <p:sp>
          <p:nvSpPr>
            <p:cNvPr id="176150" name="Line 22"/>
            <p:cNvSpPr>
              <a:spLocks noChangeShapeType="1"/>
            </p:cNvSpPr>
            <p:nvPr/>
          </p:nvSpPr>
          <p:spPr bwMode="auto">
            <a:xfrm>
              <a:off x="4368" y="2784"/>
              <a:ext cx="0" cy="144"/>
            </a:xfrm>
            <a:prstGeom prst="line">
              <a:avLst/>
            </a:prstGeom>
            <a:noFill/>
            <a:ln w="50800">
              <a:solidFill>
                <a:schemeClr val="tx1"/>
              </a:solidFill>
              <a:round/>
              <a:headEnd/>
              <a:tailEnd/>
            </a:ln>
            <a:effectLst/>
          </p:spPr>
          <p:txBody>
            <a:bodyPr/>
            <a:lstStyle/>
            <a:p>
              <a:endParaRPr lang="en-US"/>
            </a:p>
          </p:txBody>
        </p:sp>
        <p:sp>
          <p:nvSpPr>
            <p:cNvPr id="176151" name="Line 23"/>
            <p:cNvSpPr>
              <a:spLocks noChangeShapeType="1"/>
            </p:cNvSpPr>
            <p:nvPr/>
          </p:nvSpPr>
          <p:spPr bwMode="auto">
            <a:xfrm>
              <a:off x="4848" y="2784"/>
              <a:ext cx="0" cy="144"/>
            </a:xfrm>
            <a:prstGeom prst="line">
              <a:avLst/>
            </a:prstGeom>
            <a:noFill/>
            <a:ln w="50800">
              <a:solidFill>
                <a:schemeClr val="tx1"/>
              </a:solidFill>
              <a:round/>
              <a:headEnd/>
              <a:tailEnd/>
            </a:ln>
            <a:effectLst/>
          </p:spPr>
          <p:txBody>
            <a:bodyPr/>
            <a:lstStyle/>
            <a:p>
              <a:endParaRPr lang="en-US"/>
            </a:p>
          </p:txBody>
        </p:sp>
        <p:sp>
          <p:nvSpPr>
            <p:cNvPr id="176152" name="Line 24"/>
            <p:cNvSpPr>
              <a:spLocks noChangeShapeType="1"/>
            </p:cNvSpPr>
            <p:nvPr/>
          </p:nvSpPr>
          <p:spPr bwMode="auto">
            <a:xfrm>
              <a:off x="5328" y="2784"/>
              <a:ext cx="0" cy="144"/>
            </a:xfrm>
            <a:prstGeom prst="line">
              <a:avLst/>
            </a:prstGeom>
            <a:noFill/>
            <a:ln w="50800">
              <a:solidFill>
                <a:schemeClr val="tx1"/>
              </a:solidFill>
              <a:round/>
              <a:headEnd/>
              <a:tailEnd/>
            </a:ln>
            <a:effectLst/>
          </p:spPr>
          <p:txBody>
            <a:bodyPr/>
            <a:lstStyle/>
            <a:p>
              <a:endParaRPr lang="en-US"/>
            </a:p>
          </p:txBody>
        </p:sp>
        <p:sp>
          <p:nvSpPr>
            <p:cNvPr id="176153" name="Text Box 25"/>
            <p:cNvSpPr txBox="1">
              <a:spLocks noChangeArrowheads="1"/>
            </p:cNvSpPr>
            <p:nvPr/>
          </p:nvSpPr>
          <p:spPr bwMode="auto">
            <a:xfrm>
              <a:off x="3120" y="2970"/>
              <a:ext cx="590" cy="327"/>
            </a:xfrm>
            <a:prstGeom prst="rect">
              <a:avLst/>
            </a:prstGeom>
            <a:noFill/>
            <a:ln w="50800">
              <a:noFill/>
              <a:miter lim="800000"/>
              <a:headEnd/>
              <a:tailEnd/>
            </a:ln>
            <a:effectLst/>
          </p:spPr>
          <p:txBody>
            <a:bodyPr wrap="none">
              <a:spAutoFit/>
            </a:bodyPr>
            <a:lstStyle/>
            <a:p>
              <a:r>
                <a:rPr lang="en-US"/>
                <a:t>.5 m</a:t>
              </a:r>
              <a:r>
                <a:rPr lang="en-US" baseline="30000"/>
                <a:t>3</a:t>
              </a:r>
            </a:p>
          </p:txBody>
        </p:sp>
      </p:grpSp>
      <p:sp>
        <p:nvSpPr>
          <p:cNvPr id="176154" name="Text Box 26"/>
          <p:cNvSpPr txBox="1">
            <a:spLocks noChangeArrowheads="1"/>
          </p:cNvSpPr>
          <p:nvPr/>
        </p:nvSpPr>
        <p:spPr bwMode="auto">
          <a:xfrm>
            <a:off x="593725" y="-9525"/>
            <a:ext cx="7072313" cy="519113"/>
          </a:xfrm>
          <a:prstGeom prst="rect">
            <a:avLst/>
          </a:prstGeom>
          <a:noFill/>
          <a:ln w="50800">
            <a:noFill/>
            <a:miter lim="800000"/>
            <a:headEnd/>
            <a:tailEnd/>
          </a:ln>
          <a:effectLst/>
        </p:spPr>
        <p:txBody>
          <a:bodyPr wrap="none">
            <a:spAutoFit/>
          </a:bodyPr>
          <a:lstStyle/>
          <a:p>
            <a:r>
              <a:rPr lang="en-US"/>
              <a:t>Example: Total work done by process ABCDA?</a:t>
            </a:r>
          </a:p>
        </p:txBody>
      </p:sp>
      <p:sp>
        <p:nvSpPr>
          <p:cNvPr id="176155" name="Line 27"/>
          <p:cNvSpPr>
            <a:spLocks noChangeShapeType="1"/>
          </p:cNvSpPr>
          <p:nvPr/>
        </p:nvSpPr>
        <p:spPr bwMode="auto">
          <a:xfrm flipV="1">
            <a:off x="3124200" y="3276600"/>
            <a:ext cx="0" cy="1371600"/>
          </a:xfrm>
          <a:prstGeom prst="line">
            <a:avLst/>
          </a:prstGeom>
          <a:noFill/>
          <a:ln w="50800" cap="rnd">
            <a:solidFill>
              <a:schemeClr val="tx1"/>
            </a:solidFill>
            <a:prstDash val="sysDot"/>
            <a:round/>
            <a:headEnd/>
            <a:tailEnd/>
          </a:ln>
          <a:effectLst/>
        </p:spPr>
        <p:txBody>
          <a:bodyPr/>
          <a:lstStyle/>
          <a:p>
            <a:endParaRPr lang="en-US"/>
          </a:p>
        </p:txBody>
      </p:sp>
      <p:sp>
        <p:nvSpPr>
          <p:cNvPr id="176156" name="Line 28"/>
          <p:cNvSpPr>
            <a:spLocks noChangeShapeType="1"/>
          </p:cNvSpPr>
          <p:nvPr/>
        </p:nvSpPr>
        <p:spPr bwMode="auto">
          <a:xfrm>
            <a:off x="1752600" y="3276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176157" name="Line 29"/>
          <p:cNvSpPr>
            <a:spLocks noChangeShapeType="1"/>
          </p:cNvSpPr>
          <p:nvPr/>
        </p:nvSpPr>
        <p:spPr bwMode="auto">
          <a:xfrm>
            <a:off x="1752600" y="990600"/>
            <a:ext cx="1371600" cy="0"/>
          </a:xfrm>
          <a:prstGeom prst="line">
            <a:avLst/>
          </a:prstGeom>
          <a:noFill/>
          <a:ln w="50800" cap="rnd">
            <a:solidFill>
              <a:schemeClr val="tx1"/>
            </a:solidFill>
            <a:prstDash val="sysDot"/>
            <a:round/>
            <a:headEnd/>
            <a:tailEnd/>
          </a:ln>
          <a:effectLst/>
        </p:spPr>
        <p:txBody>
          <a:bodyPr/>
          <a:lstStyle/>
          <a:p>
            <a:endParaRPr lang="en-US"/>
          </a:p>
        </p:txBody>
      </p:sp>
      <p:sp>
        <p:nvSpPr>
          <p:cNvPr id="176158" name="Line 30"/>
          <p:cNvSpPr>
            <a:spLocks noChangeShapeType="1"/>
          </p:cNvSpPr>
          <p:nvPr/>
        </p:nvSpPr>
        <p:spPr bwMode="auto">
          <a:xfrm flipV="1">
            <a:off x="3124200" y="990600"/>
            <a:ext cx="0" cy="2286000"/>
          </a:xfrm>
          <a:prstGeom prst="line">
            <a:avLst/>
          </a:prstGeom>
          <a:noFill/>
          <a:ln w="50800">
            <a:solidFill>
              <a:schemeClr val="tx1"/>
            </a:solidFill>
            <a:round/>
            <a:headEnd/>
            <a:tailEnd type="triangle" w="med" len="med"/>
          </a:ln>
          <a:effectLst/>
        </p:spPr>
        <p:txBody>
          <a:bodyPr/>
          <a:lstStyle/>
          <a:p>
            <a:endParaRPr lang="en-US"/>
          </a:p>
        </p:txBody>
      </p:sp>
      <p:sp>
        <p:nvSpPr>
          <p:cNvPr id="176159" name="Text Box 31"/>
          <p:cNvSpPr txBox="1">
            <a:spLocks noChangeArrowheads="1"/>
          </p:cNvSpPr>
          <p:nvPr/>
        </p:nvSpPr>
        <p:spPr bwMode="auto">
          <a:xfrm>
            <a:off x="2514600" y="3429000"/>
            <a:ext cx="441325" cy="519113"/>
          </a:xfrm>
          <a:prstGeom prst="rect">
            <a:avLst/>
          </a:prstGeom>
          <a:noFill/>
          <a:ln w="50800">
            <a:noFill/>
            <a:miter lim="800000"/>
            <a:headEnd/>
            <a:tailEnd/>
          </a:ln>
          <a:effectLst/>
        </p:spPr>
        <p:txBody>
          <a:bodyPr wrap="none">
            <a:spAutoFit/>
          </a:bodyPr>
          <a:lstStyle/>
          <a:p>
            <a:r>
              <a:rPr lang="en-US"/>
              <a:t>A</a:t>
            </a:r>
          </a:p>
        </p:txBody>
      </p:sp>
      <p:sp>
        <p:nvSpPr>
          <p:cNvPr id="176160" name="Text Box 32"/>
          <p:cNvSpPr txBox="1">
            <a:spLocks noChangeArrowheads="1"/>
          </p:cNvSpPr>
          <p:nvPr/>
        </p:nvSpPr>
        <p:spPr bwMode="auto">
          <a:xfrm>
            <a:off x="2667000" y="381000"/>
            <a:ext cx="420688" cy="519113"/>
          </a:xfrm>
          <a:prstGeom prst="rect">
            <a:avLst/>
          </a:prstGeom>
          <a:noFill/>
          <a:ln w="50800">
            <a:noFill/>
            <a:miter lim="800000"/>
            <a:headEnd/>
            <a:tailEnd/>
          </a:ln>
          <a:effectLst/>
        </p:spPr>
        <p:txBody>
          <a:bodyPr wrap="none">
            <a:spAutoFit/>
          </a:bodyPr>
          <a:lstStyle/>
          <a:p>
            <a:r>
              <a:rPr lang="en-US"/>
              <a:t>B</a:t>
            </a:r>
          </a:p>
        </p:txBody>
      </p:sp>
      <p:sp>
        <p:nvSpPr>
          <p:cNvPr id="176161" name="Line 33"/>
          <p:cNvSpPr>
            <a:spLocks noChangeShapeType="1"/>
          </p:cNvSpPr>
          <p:nvPr/>
        </p:nvSpPr>
        <p:spPr bwMode="auto">
          <a:xfrm>
            <a:off x="5410200" y="4648200"/>
            <a:ext cx="0" cy="457200"/>
          </a:xfrm>
          <a:prstGeom prst="line">
            <a:avLst/>
          </a:prstGeom>
          <a:noFill/>
          <a:ln w="50800">
            <a:solidFill>
              <a:schemeClr val="tx1"/>
            </a:solidFill>
            <a:round/>
            <a:headEnd/>
            <a:tailEnd/>
          </a:ln>
          <a:effectLst/>
        </p:spPr>
        <p:txBody>
          <a:bodyPr/>
          <a:lstStyle/>
          <a:p>
            <a:endParaRPr lang="en-US"/>
          </a:p>
        </p:txBody>
      </p:sp>
      <p:sp>
        <p:nvSpPr>
          <p:cNvPr id="176162" name="Line 34"/>
          <p:cNvSpPr>
            <a:spLocks noChangeShapeType="1"/>
          </p:cNvSpPr>
          <p:nvPr/>
        </p:nvSpPr>
        <p:spPr bwMode="auto">
          <a:xfrm flipV="1">
            <a:off x="6934200" y="1752600"/>
            <a:ext cx="0" cy="2895600"/>
          </a:xfrm>
          <a:prstGeom prst="line">
            <a:avLst/>
          </a:prstGeom>
          <a:noFill/>
          <a:ln w="50800" cap="rnd">
            <a:solidFill>
              <a:schemeClr val="tx1"/>
            </a:solidFill>
            <a:prstDash val="sysDot"/>
            <a:round/>
            <a:headEnd/>
            <a:tailEnd/>
          </a:ln>
          <a:effectLst/>
        </p:spPr>
        <p:txBody>
          <a:bodyPr/>
          <a:lstStyle/>
          <a:p>
            <a:endParaRPr lang="en-US"/>
          </a:p>
        </p:txBody>
      </p:sp>
      <p:sp>
        <p:nvSpPr>
          <p:cNvPr id="176163" name="Line 35"/>
          <p:cNvSpPr>
            <a:spLocks noChangeShapeType="1"/>
          </p:cNvSpPr>
          <p:nvPr/>
        </p:nvSpPr>
        <p:spPr bwMode="auto">
          <a:xfrm>
            <a:off x="3124200" y="990600"/>
            <a:ext cx="3810000" cy="0"/>
          </a:xfrm>
          <a:prstGeom prst="line">
            <a:avLst/>
          </a:prstGeom>
          <a:noFill/>
          <a:ln w="50800">
            <a:solidFill>
              <a:schemeClr val="tx1"/>
            </a:solidFill>
            <a:round/>
            <a:headEnd/>
            <a:tailEnd type="triangle" w="med" len="med"/>
          </a:ln>
          <a:effectLst/>
        </p:spPr>
        <p:txBody>
          <a:bodyPr/>
          <a:lstStyle/>
          <a:p>
            <a:endParaRPr lang="en-US"/>
          </a:p>
        </p:txBody>
      </p:sp>
      <p:sp>
        <p:nvSpPr>
          <p:cNvPr id="176164" name="Line 36"/>
          <p:cNvSpPr>
            <a:spLocks noChangeShapeType="1"/>
          </p:cNvSpPr>
          <p:nvPr/>
        </p:nvSpPr>
        <p:spPr bwMode="auto">
          <a:xfrm>
            <a:off x="3124200" y="3276600"/>
            <a:ext cx="3810000" cy="0"/>
          </a:xfrm>
          <a:prstGeom prst="line">
            <a:avLst/>
          </a:prstGeom>
          <a:noFill/>
          <a:ln w="50800">
            <a:solidFill>
              <a:schemeClr val="tx1"/>
            </a:solidFill>
            <a:round/>
            <a:headEnd type="triangle" w="med" len="med"/>
            <a:tailEnd/>
          </a:ln>
          <a:effectLst/>
        </p:spPr>
        <p:txBody>
          <a:bodyPr/>
          <a:lstStyle/>
          <a:p>
            <a:endParaRPr lang="en-US"/>
          </a:p>
        </p:txBody>
      </p:sp>
      <p:sp>
        <p:nvSpPr>
          <p:cNvPr id="176165" name="Line 37"/>
          <p:cNvSpPr>
            <a:spLocks noChangeShapeType="1"/>
          </p:cNvSpPr>
          <p:nvPr/>
        </p:nvSpPr>
        <p:spPr bwMode="auto">
          <a:xfrm>
            <a:off x="6934200" y="990600"/>
            <a:ext cx="0" cy="2286000"/>
          </a:xfrm>
          <a:prstGeom prst="line">
            <a:avLst/>
          </a:prstGeom>
          <a:noFill/>
          <a:ln w="50800">
            <a:solidFill>
              <a:schemeClr val="tx1"/>
            </a:solidFill>
            <a:round/>
            <a:headEnd/>
            <a:tailEnd type="triangle" w="med" len="med"/>
          </a:ln>
          <a:effectLst/>
        </p:spPr>
        <p:txBody>
          <a:bodyPr/>
          <a:lstStyle/>
          <a:p>
            <a:endParaRPr lang="en-US"/>
          </a:p>
        </p:txBody>
      </p:sp>
      <p:sp>
        <p:nvSpPr>
          <p:cNvPr id="176166" name="Text Box 38"/>
          <p:cNvSpPr txBox="1">
            <a:spLocks noChangeArrowheads="1"/>
          </p:cNvSpPr>
          <p:nvPr/>
        </p:nvSpPr>
        <p:spPr bwMode="auto">
          <a:xfrm>
            <a:off x="7086600" y="457200"/>
            <a:ext cx="420688" cy="519113"/>
          </a:xfrm>
          <a:prstGeom prst="rect">
            <a:avLst/>
          </a:prstGeom>
          <a:noFill/>
          <a:ln w="50800">
            <a:noFill/>
            <a:miter lim="800000"/>
            <a:headEnd/>
            <a:tailEnd/>
          </a:ln>
          <a:effectLst/>
        </p:spPr>
        <p:txBody>
          <a:bodyPr wrap="none">
            <a:spAutoFit/>
          </a:bodyPr>
          <a:lstStyle/>
          <a:p>
            <a:r>
              <a:rPr lang="en-US"/>
              <a:t>C</a:t>
            </a:r>
          </a:p>
        </p:txBody>
      </p:sp>
      <p:sp>
        <p:nvSpPr>
          <p:cNvPr id="176167" name="Text Box 39"/>
          <p:cNvSpPr txBox="1">
            <a:spLocks noChangeArrowheads="1"/>
          </p:cNvSpPr>
          <p:nvPr/>
        </p:nvSpPr>
        <p:spPr bwMode="auto">
          <a:xfrm>
            <a:off x="7086600" y="3352800"/>
            <a:ext cx="441325" cy="519113"/>
          </a:xfrm>
          <a:prstGeom prst="rect">
            <a:avLst/>
          </a:prstGeom>
          <a:noFill/>
          <a:ln w="50800">
            <a:noFill/>
            <a:miter lim="800000"/>
            <a:headEnd/>
            <a:tailEnd/>
          </a:ln>
          <a:effectLst/>
        </p:spPr>
        <p:txBody>
          <a:bodyPr wrap="none">
            <a:spAutoFit/>
          </a:bodyPr>
          <a:lstStyle/>
          <a:p>
            <a:r>
              <a:rPr lang="en-US"/>
              <a:t>D</a:t>
            </a:r>
          </a:p>
        </p:txBody>
      </p:sp>
      <p:sp>
        <p:nvSpPr>
          <p:cNvPr id="176168" name="Text Box 40"/>
          <p:cNvSpPr txBox="1">
            <a:spLocks noChangeArrowheads="1"/>
          </p:cNvSpPr>
          <p:nvPr/>
        </p:nvSpPr>
        <p:spPr bwMode="auto">
          <a:xfrm>
            <a:off x="0" y="5715000"/>
            <a:ext cx="9144000" cy="946150"/>
          </a:xfrm>
          <a:prstGeom prst="rect">
            <a:avLst/>
          </a:prstGeom>
          <a:noFill/>
          <a:ln w="50800">
            <a:noFill/>
            <a:miter lim="800000"/>
            <a:headEnd/>
            <a:tailEnd/>
          </a:ln>
          <a:effectLst/>
        </p:spPr>
        <p:txBody>
          <a:bodyPr>
            <a:spAutoFit/>
          </a:bodyPr>
          <a:lstStyle/>
          <a:p>
            <a:pPr eaLnBrk="0" hangingPunct="0"/>
            <a:r>
              <a:rPr lang="en-US">
                <a:sym typeface="Symbol" pitchFamily="18" charset="2"/>
              </a:rPr>
              <a:t>Work = Area within A = LxW = (.5 m</a:t>
            </a:r>
            <a:r>
              <a:rPr lang="en-US" baseline="30000">
                <a:sym typeface="Symbol" pitchFamily="18" charset="2"/>
              </a:rPr>
              <a:t>3</a:t>
            </a:r>
            <a:r>
              <a:rPr lang="en-US">
                <a:sym typeface="Symbol" pitchFamily="18" charset="2"/>
              </a:rPr>
              <a:t>)(300) = 150 net J</a:t>
            </a:r>
          </a:p>
          <a:p>
            <a:pPr eaLnBrk="0" hangingPunct="0"/>
            <a:r>
              <a:rPr lang="en-US">
                <a:sym typeface="Symbol" pitchFamily="18" charset="2"/>
              </a:rPr>
              <a:t>CW is positive work, ACW is negative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6168">
                                            <p:txEl>
                                              <p:pRg st="0" end="0"/>
                                            </p:txEl>
                                          </p:spTgt>
                                        </p:tgtEl>
                                        <p:attrNameLst>
                                          <p:attrName>style.visibility</p:attrName>
                                        </p:attrNameLst>
                                      </p:cBhvr>
                                      <p:to>
                                        <p:strVal val="visible"/>
                                      </p:to>
                                    </p:set>
                                    <p:animEffect transition="in" filter="wipe(left)">
                                      <p:cBhvr>
                                        <p:cTn id="7" dur="500"/>
                                        <p:tgtEl>
                                          <p:spTgt spid="1761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6168">
                                            <p:txEl>
                                              <p:pRg st="1" end="1"/>
                                            </p:txEl>
                                          </p:spTgt>
                                        </p:tgtEl>
                                        <p:attrNameLst>
                                          <p:attrName>style.visibility</p:attrName>
                                        </p:attrNameLst>
                                      </p:cBhvr>
                                      <p:to>
                                        <p:strVal val="visible"/>
                                      </p:to>
                                    </p:set>
                                    <p:animEffect transition="in" filter="wipe(left)">
                                      <p:cBhvr>
                                        <p:cTn id="12" dur="500"/>
                                        <p:tgtEl>
                                          <p:spTgt spid="1761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68"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 Box 2"/>
          <p:cNvSpPr txBox="1">
            <a:spLocks noChangeArrowheads="1"/>
          </p:cNvSpPr>
          <p:nvPr/>
        </p:nvSpPr>
        <p:spPr bwMode="auto">
          <a:xfrm>
            <a:off x="914400" y="5715000"/>
            <a:ext cx="7848600" cy="519113"/>
          </a:xfrm>
          <a:prstGeom prst="rect">
            <a:avLst/>
          </a:prstGeom>
          <a:noFill/>
          <a:ln w="50800">
            <a:noFill/>
            <a:miter lim="800000"/>
            <a:headEnd/>
            <a:tailEnd/>
          </a:ln>
          <a:effectLst/>
        </p:spPr>
        <p:txBody>
          <a:bodyPr>
            <a:spAutoFit/>
          </a:bodyPr>
          <a:lstStyle/>
          <a:p>
            <a:pPr eaLnBrk="0" hangingPunct="0"/>
            <a:r>
              <a:rPr lang="en-US"/>
              <a:t>W = Area = LxW = (.3 m</a:t>
            </a:r>
            <a:r>
              <a:rPr lang="en-US" baseline="30000"/>
              <a:t>3</a:t>
            </a:r>
            <a:r>
              <a:rPr lang="en-US"/>
              <a:t>)(100 Pa) = +30 J (CW)</a:t>
            </a:r>
          </a:p>
        </p:txBody>
      </p:sp>
      <p:grpSp>
        <p:nvGrpSpPr>
          <p:cNvPr id="177155" name="Group 3"/>
          <p:cNvGrpSpPr>
            <a:grpSpLocks/>
          </p:cNvGrpSpPr>
          <p:nvPr/>
        </p:nvGrpSpPr>
        <p:grpSpPr bwMode="auto">
          <a:xfrm>
            <a:off x="381000" y="533400"/>
            <a:ext cx="8458200" cy="5029200"/>
            <a:chOff x="240" y="192"/>
            <a:chExt cx="5328" cy="3168"/>
          </a:xfrm>
        </p:grpSpPr>
        <p:sp>
          <p:nvSpPr>
            <p:cNvPr id="177156" name="Rectangle 4"/>
            <p:cNvSpPr>
              <a:spLocks noChangeArrowheads="1"/>
            </p:cNvSpPr>
            <p:nvPr/>
          </p:nvSpPr>
          <p:spPr bwMode="auto">
            <a:xfrm>
              <a:off x="288" y="192"/>
              <a:ext cx="5280" cy="3120"/>
            </a:xfrm>
            <a:prstGeom prst="rect">
              <a:avLst/>
            </a:prstGeom>
            <a:solidFill>
              <a:srgbClr val="FFFFFF"/>
            </a:solidFill>
            <a:ln w="50800">
              <a:noFill/>
              <a:miter lim="800000"/>
              <a:headEnd/>
              <a:tailEnd/>
            </a:ln>
            <a:effectLst/>
          </p:spPr>
          <p:txBody>
            <a:bodyPr wrap="none" anchor="ctr"/>
            <a:lstStyle/>
            <a:p>
              <a:pPr algn="ctr"/>
              <a:endParaRPr lang="en-US"/>
            </a:p>
          </p:txBody>
        </p:sp>
        <p:sp>
          <p:nvSpPr>
            <p:cNvPr id="177157" name="Line 5"/>
            <p:cNvSpPr>
              <a:spLocks noChangeShapeType="1"/>
            </p:cNvSpPr>
            <p:nvPr/>
          </p:nvSpPr>
          <p:spPr bwMode="auto">
            <a:xfrm>
              <a:off x="1037" y="192"/>
              <a:ext cx="0" cy="2665"/>
            </a:xfrm>
            <a:prstGeom prst="line">
              <a:avLst/>
            </a:prstGeom>
            <a:noFill/>
            <a:ln w="50800">
              <a:solidFill>
                <a:schemeClr val="tx1"/>
              </a:solidFill>
              <a:round/>
              <a:headEnd/>
              <a:tailEnd/>
            </a:ln>
            <a:effectLst/>
          </p:spPr>
          <p:txBody>
            <a:bodyPr/>
            <a:lstStyle/>
            <a:p>
              <a:endParaRPr lang="en-US"/>
            </a:p>
          </p:txBody>
        </p:sp>
        <p:sp>
          <p:nvSpPr>
            <p:cNvPr id="177158" name="Line 6"/>
            <p:cNvSpPr>
              <a:spLocks noChangeShapeType="1"/>
            </p:cNvSpPr>
            <p:nvPr/>
          </p:nvSpPr>
          <p:spPr bwMode="auto">
            <a:xfrm>
              <a:off x="1024" y="2857"/>
              <a:ext cx="4544" cy="0"/>
            </a:xfrm>
            <a:prstGeom prst="line">
              <a:avLst/>
            </a:prstGeom>
            <a:noFill/>
            <a:ln w="50800">
              <a:solidFill>
                <a:schemeClr val="tx1"/>
              </a:solidFill>
              <a:round/>
              <a:headEnd/>
              <a:tailEnd/>
            </a:ln>
            <a:effectLst/>
          </p:spPr>
          <p:txBody>
            <a:bodyPr/>
            <a:lstStyle/>
            <a:p>
              <a:endParaRPr lang="en-US"/>
            </a:p>
          </p:txBody>
        </p:sp>
        <p:sp>
          <p:nvSpPr>
            <p:cNvPr id="177159" name="Text Box 7"/>
            <p:cNvSpPr txBox="1">
              <a:spLocks noChangeArrowheads="1"/>
            </p:cNvSpPr>
            <p:nvPr/>
          </p:nvSpPr>
          <p:spPr bwMode="auto">
            <a:xfrm>
              <a:off x="1508" y="3033"/>
              <a:ext cx="278" cy="327"/>
            </a:xfrm>
            <a:prstGeom prst="rect">
              <a:avLst/>
            </a:prstGeom>
            <a:noFill/>
            <a:ln w="50800">
              <a:noFill/>
              <a:miter lim="800000"/>
              <a:headEnd/>
              <a:tailEnd/>
            </a:ln>
            <a:effectLst/>
          </p:spPr>
          <p:txBody>
            <a:bodyPr wrap="none">
              <a:spAutoFit/>
            </a:bodyPr>
            <a:lstStyle/>
            <a:p>
              <a:r>
                <a:rPr lang="en-US"/>
                <a:t>V</a:t>
              </a:r>
            </a:p>
          </p:txBody>
        </p:sp>
        <p:sp>
          <p:nvSpPr>
            <p:cNvPr id="177160" name="Line 8"/>
            <p:cNvSpPr>
              <a:spLocks noChangeShapeType="1"/>
            </p:cNvSpPr>
            <p:nvPr/>
          </p:nvSpPr>
          <p:spPr bwMode="auto">
            <a:xfrm>
              <a:off x="1776" y="3168"/>
              <a:ext cx="464" cy="0"/>
            </a:xfrm>
            <a:prstGeom prst="line">
              <a:avLst/>
            </a:prstGeom>
            <a:noFill/>
            <a:ln w="50800">
              <a:solidFill>
                <a:schemeClr val="tx1"/>
              </a:solidFill>
              <a:round/>
              <a:headEnd/>
              <a:tailEnd type="triangle" w="med" len="med"/>
            </a:ln>
            <a:effectLst/>
          </p:spPr>
          <p:txBody>
            <a:bodyPr/>
            <a:lstStyle/>
            <a:p>
              <a:endParaRPr lang="en-US"/>
            </a:p>
          </p:txBody>
        </p:sp>
        <p:sp>
          <p:nvSpPr>
            <p:cNvPr id="177161" name="Text Box 9"/>
            <p:cNvSpPr txBox="1">
              <a:spLocks noChangeArrowheads="1"/>
            </p:cNvSpPr>
            <p:nvPr/>
          </p:nvSpPr>
          <p:spPr bwMode="auto">
            <a:xfrm rot="-5400000">
              <a:off x="571" y="2355"/>
              <a:ext cx="241" cy="327"/>
            </a:xfrm>
            <a:prstGeom prst="rect">
              <a:avLst/>
            </a:prstGeom>
            <a:noFill/>
            <a:ln w="50800">
              <a:noFill/>
              <a:miter lim="800000"/>
              <a:headEnd/>
              <a:tailEnd/>
            </a:ln>
            <a:effectLst/>
          </p:spPr>
          <p:txBody>
            <a:bodyPr wrap="none">
              <a:spAutoFit/>
            </a:bodyPr>
            <a:lstStyle/>
            <a:p>
              <a:r>
                <a:rPr lang="en-US"/>
                <a:t>P</a:t>
              </a:r>
            </a:p>
          </p:txBody>
        </p:sp>
        <p:sp>
          <p:nvSpPr>
            <p:cNvPr id="177162" name="Line 10"/>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a:effectLst/>
          </p:spPr>
          <p:txBody>
            <a:bodyPr/>
            <a:lstStyle/>
            <a:p>
              <a:endParaRPr lang="en-US"/>
            </a:p>
          </p:txBody>
        </p:sp>
        <p:sp>
          <p:nvSpPr>
            <p:cNvPr id="177163" name="Line 11"/>
            <p:cNvSpPr>
              <a:spLocks noChangeShapeType="1"/>
            </p:cNvSpPr>
            <p:nvPr/>
          </p:nvSpPr>
          <p:spPr bwMode="auto">
            <a:xfrm>
              <a:off x="938" y="2400"/>
              <a:ext cx="192" cy="0"/>
            </a:xfrm>
            <a:prstGeom prst="line">
              <a:avLst/>
            </a:prstGeom>
            <a:noFill/>
            <a:ln w="50800">
              <a:solidFill>
                <a:schemeClr val="tx1"/>
              </a:solidFill>
              <a:round/>
              <a:headEnd/>
              <a:tailEnd/>
            </a:ln>
            <a:effectLst/>
          </p:spPr>
          <p:txBody>
            <a:bodyPr/>
            <a:lstStyle/>
            <a:p>
              <a:endParaRPr lang="en-US"/>
            </a:p>
          </p:txBody>
        </p:sp>
        <p:sp>
          <p:nvSpPr>
            <p:cNvPr id="177164" name="Line 12"/>
            <p:cNvSpPr>
              <a:spLocks noChangeShapeType="1"/>
            </p:cNvSpPr>
            <p:nvPr/>
          </p:nvSpPr>
          <p:spPr bwMode="auto">
            <a:xfrm>
              <a:off x="938" y="1920"/>
              <a:ext cx="192" cy="0"/>
            </a:xfrm>
            <a:prstGeom prst="line">
              <a:avLst/>
            </a:prstGeom>
            <a:noFill/>
            <a:ln w="50800">
              <a:solidFill>
                <a:schemeClr val="tx1"/>
              </a:solidFill>
              <a:round/>
              <a:headEnd/>
              <a:tailEnd/>
            </a:ln>
            <a:effectLst/>
          </p:spPr>
          <p:txBody>
            <a:bodyPr/>
            <a:lstStyle/>
            <a:p>
              <a:endParaRPr lang="en-US"/>
            </a:p>
          </p:txBody>
        </p:sp>
        <p:sp>
          <p:nvSpPr>
            <p:cNvPr id="177165" name="Line 13"/>
            <p:cNvSpPr>
              <a:spLocks noChangeShapeType="1"/>
            </p:cNvSpPr>
            <p:nvPr/>
          </p:nvSpPr>
          <p:spPr bwMode="auto">
            <a:xfrm>
              <a:off x="938" y="1440"/>
              <a:ext cx="192" cy="0"/>
            </a:xfrm>
            <a:prstGeom prst="line">
              <a:avLst/>
            </a:prstGeom>
            <a:noFill/>
            <a:ln w="50800">
              <a:solidFill>
                <a:schemeClr val="tx1"/>
              </a:solidFill>
              <a:round/>
              <a:headEnd/>
              <a:tailEnd/>
            </a:ln>
            <a:effectLst/>
          </p:spPr>
          <p:txBody>
            <a:bodyPr/>
            <a:lstStyle/>
            <a:p>
              <a:endParaRPr lang="en-US"/>
            </a:p>
          </p:txBody>
        </p:sp>
        <p:sp>
          <p:nvSpPr>
            <p:cNvPr id="177166" name="Line 14"/>
            <p:cNvSpPr>
              <a:spLocks noChangeShapeType="1"/>
            </p:cNvSpPr>
            <p:nvPr/>
          </p:nvSpPr>
          <p:spPr bwMode="auto">
            <a:xfrm>
              <a:off x="938" y="960"/>
              <a:ext cx="192" cy="0"/>
            </a:xfrm>
            <a:prstGeom prst="line">
              <a:avLst/>
            </a:prstGeom>
            <a:noFill/>
            <a:ln w="50800">
              <a:solidFill>
                <a:schemeClr val="tx1"/>
              </a:solidFill>
              <a:round/>
              <a:headEnd/>
              <a:tailEnd/>
            </a:ln>
            <a:effectLst/>
          </p:spPr>
          <p:txBody>
            <a:bodyPr/>
            <a:lstStyle/>
            <a:p>
              <a:endParaRPr lang="en-US"/>
            </a:p>
          </p:txBody>
        </p:sp>
        <p:sp>
          <p:nvSpPr>
            <p:cNvPr id="177167" name="Line 15"/>
            <p:cNvSpPr>
              <a:spLocks noChangeShapeType="1"/>
            </p:cNvSpPr>
            <p:nvPr/>
          </p:nvSpPr>
          <p:spPr bwMode="auto">
            <a:xfrm>
              <a:off x="938" y="480"/>
              <a:ext cx="192" cy="0"/>
            </a:xfrm>
            <a:prstGeom prst="line">
              <a:avLst/>
            </a:prstGeom>
            <a:noFill/>
            <a:ln w="50800">
              <a:solidFill>
                <a:schemeClr val="tx1"/>
              </a:solidFill>
              <a:round/>
              <a:headEnd/>
              <a:tailEnd/>
            </a:ln>
            <a:effectLst/>
          </p:spPr>
          <p:txBody>
            <a:bodyPr/>
            <a:lstStyle/>
            <a:p>
              <a:endParaRPr lang="en-US"/>
            </a:p>
          </p:txBody>
        </p:sp>
        <p:sp>
          <p:nvSpPr>
            <p:cNvPr id="177168" name="Text Box 16"/>
            <p:cNvSpPr txBox="1">
              <a:spLocks noChangeArrowheads="1"/>
            </p:cNvSpPr>
            <p:nvPr/>
          </p:nvSpPr>
          <p:spPr bwMode="auto">
            <a:xfrm>
              <a:off x="240" y="282"/>
              <a:ext cx="732" cy="327"/>
            </a:xfrm>
            <a:prstGeom prst="rect">
              <a:avLst/>
            </a:prstGeom>
            <a:noFill/>
            <a:ln w="50800">
              <a:noFill/>
              <a:miter lim="800000"/>
              <a:headEnd/>
              <a:tailEnd/>
            </a:ln>
            <a:effectLst/>
          </p:spPr>
          <p:txBody>
            <a:bodyPr wrap="none">
              <a:spAutoFit/>
            </a:bodyPr>
            <a:lstStyle/>
            <a:p>
              <a:r>
                <a:rPr lang="en-US"/>
                <a:t>500 Pa</a:t>
              </a:r>
            </a:p>
          </p:txBody>
        </p:sp>
        <p:sp>
          <p:nvSpPr>
            <p:cNvPr id="177169" name="Line 17"/>
            <p:cNvSpPr>
              <a:spLocks noChangeShapeType="1"/>
            </p:cNvSpPr>
            <p:nvPr/>
          </p:nvSpPr>
          <p:spPr bwMode="auto">
            <a:xfrm>
              <a:off x="1488" y="2784"/>
              <a:ext cx="0" cy="144"/>
            </a:xfrm>
            <a:prstGeom prst="line">
              <a:avLst/>
            </a:prstGeom>
            <a:noFill/>
            <a:ln w="50800">
              <a:solidFill>
                <a:schemeClr val="tx1"/>
              </a:solidFill>
              <a:round/>
              <a:headEnd/>
              <a:tailEnd/>
            </a:ln>
            <a:effectLst/>
          </p:spPr>
          <p:txBody>
            <a:bodyPr/>
            <a:lstStyle/>
            <a:p>
              <a:endParaRPr lang="en-US"/>
            </a:p>
          </p:txBody>
        </p:sp>
        <p:sp>
          <p:nvSpPr>
            <p:cNvPr id="177170" name="Line 18"/>
            <p:cNvSpPr>
              <a:spLocks noChangeShapeType="1"/>
            </p:cNvSpPr>
            <p:nvPr/>
          </p:nvSpPr>
          <p:spPr bwMode="auto">
            <a:xfrm>
              <a:off x="1968" y="2784"/>
              <a:ext cx="0" cy="144"/>
            </a:xfrm>
            <a:prstGeom prst="line">
              <a:avLst/>
            </a:prstGeom>
            <a:noFill/>
            <a:ln w="50800">
              <a:solidFill>
                <a:schemeClr val="tx1"/>
              </a:solidFill>
              <a:round/>
              <a:headEnd/>
              <a:tailEnd/>
            </a:ln>
            <a:effectLst/>
          </p:spPr>
          <p:txBody>
            <a:bodyPr/>
            <a:lstStyle/>
            <a:p>
              <a:endParaRPr lang="en-US"/>
            </a:p>
          </p:txBody>
        </p:sp>
        <p:sp>
          <p:nvSpPr>
            <p:cNvPr id="177171" name="Line 19"/>
            <p:cNvSpPr>
              <a:spLocks noChangeShapeType="1"/>
            </p:cNvSpPr>
            <p:nvPr/>
          </p:nvSpPr>
          <p:spPr bwMode="auto">
            <a:xfrm>
              <a:off x="2448" y="2784"/>
              <a:ext cx="0" cy="144"/>
            </a:xfrm>
            <a:prstGeom prst="line">
              <a:avLst/>
            </a:prstGeom>
            <a:noFill/>
            <a:ln w="50800">
              <a:solidFill>
                <a:schemeClr val="tx1"/>
              </a:solidFill>
              <a:round/>
              <a:headEnd/>
              <a:tailEnd/>
            </a:ln>
            <a:effectLst/>
          </p:spPr>
          <p:txBody>
            <a:bodyPr/>
            <a:lstStyle/>
            <a:p>
              <a:endParaRPr lang="en-US"/>
            </a:p>
          </p:txBody>
        </p:sp>
        <p:sp>
          <p:nvSpPr>
            <p:cNvPr id="177172" name="Line 20"/>
            <p:cNvSpPr>
              <a:spLocks noChangeShapeType="1"/>
            </p:cNvSpPr>
            <p:nvPr/>
          </p:nvSpPr>
          <p:spPr bwMode="auto">
            <a:xfrm>
              <a:off x="2928" y="2784"/>
              <a:ext cx="0" cy="144"/>
            </a:xfrm>
            <a:prstGeom prst="line">
              <a:avLst/>
            </a:prstGeom>
            <a:noFill/>
            <a:ln w="50800">
              <a:solidFill>
                <a:schemeClr val="tx1"/>
              </a:solidFill>
              <a:round/>
              <a:headEnd/>
              <a:tailEnd/>
            </a:ln>
            <a:effectLst/>
          </p:spPr>
          <p:txBody>
            <a:bodyPr/>
            <a:lstStyle/>
            <a:p>
              <a:endParaRPr lang="en-US"/>
            </a:p>
          </p:txBody>
        </p:sp>
        <p:sp>
          <p:nvSpPr>
            <p:cNvPr id="177173" name="Line 21"/>
            <p:cNvSpPr>
              <a:spLocks noChangeShapeType="1"/>
            </p:cNvSpPr>
            <p:nvPr/>
          </p:nvSpPr>
          <p:spPr bwMode="auto">
            <a:xfrm>
              <a:off x="3408" y="2784"/>
              <a:ext cx="0" cy="144"/>
            </a:xfrm>
            <a:prstGeom prst="line">
              <a:avLst/>
            </a:prstGeom>
            <a:noFill/>
            <a:ln w="50800">
              <a:solidFill>
                <a:schemeClr val="tx1"/>
              </a:solidFill>
              <a:round/>
              <a:headEnd/>
              <a:tailEnd/>
            </a:ln>
            <a:effectLst/>
          </p:spPr>
          <p:txBody>
            <a:bodyPr/>
            <a:lstStyle/>
            <a:p>
              <a:endParaRPr lang="en-US"/>
            </a:p>
          </p:txBody>
        </p:sp>
        <p:sp>
          <p:nvSpPr>
            <p:cNvPr id="177174" name="Line 22"/>
            <p:cNvSpPr>
              <a:spLocks noChangeShapeType="1"/>
            </p:cNvSpPr>
            <p:nvPr/>
          </p:nvSpPr>
          <p:spPr bwMode="auto">
            <a:xfrm>
              <a:off x="3888" y="2784"/>
              <a:ext cx="0" cy="144"/>
            </a:xfrm>
            <a:prstGeom prst="line">
              <a:avLst/>
            </a:prstGeom>
            <a:noFill/>
            <a:ln w="50800">
              <a:solidFill>
                <a:schemeClr val="tx1"/>
              </a:solidFill>
              <a:round/>
              <a:headEnd/>
              <a:tailEnd/>
            </a:ln>
            <a:effectLst/>
          </p:spPr>
          <p:txBody>
            <a:bodyPr/>
            <a:lstStyle/>
            <a:p>
              <a:endParaRPr lang="en-US"/>
            </a:p>
          </p:txBody>
        </p:sp>
        <p:sp>
          <p:nvSpPr>
            <p:cNvPr id="177175" name="Line 23"/>
            <p:cNvSpPr>
              <a:spLocks noChangeShapeType="1"/>
            </p:cNvSpPr>
            <p:nvPr/>
          </p:nvSpPr>
          <p:spPr bwMode="auto">
            <a:xfrm>
              <a:off x="4368" y="2784"/>
              <a:ext cx="0" cy="144"/>
            </a:xfrm>
            <a:prstGeom prst="line">
              <a:avLst/>
            </a:prstGeom>
            <a:noFill/>
            <a:ln w="50800">
              <a:solidFill>
                <a:schemeClr val="tx1"/>
              </a:solidFill>
              <a:round/>
              <a:headEnd/>
              <a:tailEnd/>
            </a:ln>
            <a:effectLst/>
          </p:spPr>
          <p:txBody>
            <a:bodyPr/>
            <a:lstStyle/>
            <a:p>
              <a:endParaRPr lang="en-US"/>
            </a:p>
          </p:txBody>
        </p:sp>
        <p:sp>
          <p:nvSpPr>
            <p:cNvPr id="177176" name="Line 24"/>
            <p:cNvSpPr>
              <a:spLocks noChangeShapeType="1"/>
            </p:cNvSpPr>
            <p:nvPr/>
          </p:nvSpPr>
          <p:spPr bwMode="auto">
            <a:xfrm>
              <a:off x="4848" y="2784"/>
              <a:ext cx="0" cy="144"/>
            </a:xfrm>
            <a:prstGeom prst="line">
              <a:avLst/>
            </a:prstGeom>
            <a:noFill/>
            <a:ln w="50800">
              <a:solidFill>
                <a:schemeClr val="tx1"/>
              </a:solidFill>
              <a:round/>
              <a:headEnd/>
              <a:tailEnd/>
            </a:ln>
            <a:effectLst/>
          </p:spPr>
          <p:txBody>
            <a:bodyPr/>
            <a:lstStyle/>
            <a:p>
              <a:endParaRPr lang="en-US"/>
            </a:p>
          </p:txBody>
        </p:sp>
        <p:sp>
          <p:nvSpPr>
            <p:cNvPr id="177177" name="Line 25"/>
            <p:cNvSpPr>
              <a:spLocks noChangeShapeType="1"/>
            </p:cNvSpPr>
            <p:nvPr/>
          </p:nvSpPr>
          <p:spPr bwMode="auto">
            <a:xfrm>
              <a:off x="5328" y="2784"/>
              <a:ext cx="0" cy="144"/>
            </a:xfrm>
            <a:prstGeom prst="line">
              <a:avLst/>
            </a:prstGeom>
            <a:noFill/>
            <a:ln w="50800">
              <a:solidFill>
                <a:schemeClr val="tx1"/>
              </a:solidFill>
              <a:round/>
              <a:headEnd/>
              <a:tailEnd/>
            </a:ln>
            <a:effectLst/>
          </p:spPr>
          <p:txBody>
            <a:bodyPr/>
            <a:lstStyle/>
            <a:p>
              <a:endParaRPr lang="en-US"/>
            </a:p>
          </p:txBody>
        </p:sp>
        <p:sp>
          <p:nvSpPr>
            <p:cNvPr id="177178" name="Text Box 26"/>
            <p:cNvSpPr txBox="1">
              <a:spLocks noChangeArrowheads="1"/>
            </p:cNvSpPr>
            <p:nvPr/>
          </p:nvSpPr>
          <p:spPr bwMode="auto">
            <a:xfrm>
              <a:off x="3120" y="2970"/>
              <a:ext cx="590" cy="327"/>
            </a:xfrm>
            <a:prstGeom prst="rect">
              <a:avLst/>
            </a:prstGeom>
            <a:noFill/>
            <a:ln w="50800">
              <a:noFill/>
              <a:miter lim="800000"/>
              <a:headEnd/>
              <a:tailEnd/>
            </a:ln>
            <a:effectLst/>
          </p:spPr>
          <p:txBody>
            <a:bodyPr wrap="none">
              <a:spAutoFit/>
            </a:bodyPr>
            <a:lstStyle/>
            <a:p>
              <a:r>
                <a:rPr lang="en-US"/>
                <a:t>.5 m</a:t>
              </a:r>
              <a:r>
                <a:rPr lang="en-US" baseline="30000"/>
                <a:t>3</a:t>
              </a:r>
            </a:p>
          </p:txBody>
        </p:sp>
      </p:grpSp>
      <p:sp>
        <p:nvSpPr>
          <p:cNvPr id="177179" name="Text Box 27"/>
          <p:cNvSpPr txBox="1">
            <a:spLocks noChangeArrowheads="1"/>
          </p:cNvSpPr>
          <p:nvPr/>
        </p:nvSpPr>
        <p:spPr bwMode="auto">
          <a:xfrm>
            <a:off x="593725" y="-9525"/>
            <a:ext cx="5916613" cy="519113"/>
          </a:xfrm>
          <a:prstGeom prst="rect">
            <a:avLst/>
          </a:prstGeom>
          <a:noFill/>
          <a:ln w="50800">
            <a:noFill/>
            <a:miter lim="800000"/>
            <a:headEnd/>
            <a:tailEnd/>
          </a:ln>
          <a:effectLst/>
        </p:spPr>
        <p:txBody>
          <a:bodyPr wrap="none">
            <a:spAutoFit/>
          </a:bodyPr>
          <a:lstStyle/>
          <a:p>
            <a:r>
              <a:rPr lang="en-US"/>
              <a:t>How much net work done by this cycle?</a:t>
            </a:r>
          </a:p>
        </p:txBody>
      </p:sp>
      <p:sp>
        <p:nvSpPr>
          <p:cNvPr id="177180" name="Text Box 28"/>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77181" name="Text Box 29"/>
          <p:cNvSpPr txBox="1">
            <a:spLocks noChangeArrowheads="1"/>
          </p:cNvSpPr>
          <p:nvPr/>
        </p:nvSpPr>
        <p:spPr bwMode="auto">
          <a:xfrm>
            <a:off x="228600" y="6477000"/>
            <a:ext cx="519113" cy="274638"/>
          </a:xfrm>
          <a:prstGeom prst="rect">
            <a:avLst/>
          </a:prstGeom>
          <a:noFill/>
          <a:ln w="25400">
            <a:noFill/>
            <a:miter lim="800000"/>
            <a:headEnd/>
            <a:tailEnd/>
          </a:ln>
          <a:effectLst/>
        </p:spPr>
        <p:txBody>
          <a:bodyPr wrap="none">
            <a:spAutoFit/>
          </a:bodyPr>
          <a:lstStyle/>
          <a:p>
            <a:r>
              <a:rPr lang="en-US" sz="1200"/>
              <a:t>+30 J</a:t>
            </a:r>
          </a:p>
        </p:txBody>
      </p:sp>
      <p:sp>
        <p:nvSpPr>
          <p:cNvPr id="177182" name="Line 30"/>
          <p:cNvSpPr>
            <a:spLocks noChangeShapeType="1"/>
          </p:cNvSpPr>
          <p:nvPr/>
        </p:nvSpPr>
        <p:spPr bwMode="auto">
          <a:xfrm>
            <a:off x="5410200" y="4648200"/>
            <a:ext cx="0" cy="457200"/>
          </a:xfrm>
          <a:prstGeom prst="line">
            <a:avLst/>
          </a:prstGeom>
          <a:noFill/>
          <a:ln w="50800">
            <a:solidFill>
              <a:schemeClr val="tx1"/>
            </a:solidFill>
            <a:round/>
            <a:headEnd/>
            <a:tailEnd/>
          </a:ln>
          <a:effectLst/>
        </p:spPr>
        <p:txBody>
          <a:bodyPr/>
          <a:lstStyle/>
          <a:p>
            <a:endParaRPr lang="en-US"/>
          </a:p>
        </p:txBody>
      </p:sp>
      <p:sp>
        <p:nvSpPr>
          <p:cNvPr id="177183" name="Line 31"/>
          <p:cNvSpPr>
            <a:spLocks noChangeShapeType="1"/>
          </p:cNvSpPr>
          <p:nvPr/>
        </p:nvSpPr>
        <p:spPr bwMode="auto">
          <a:xfrm flipV="1">
            <a:off x="3886200" y="3276600"/>
            <a:ext cx="0" cy="1371600"/>
          </a:xfrm>
          <a:prstGeom prst="line">
            <a:avLst/>
          </a:prstGeom>
          <a:noFill/>
          <a:ln w="50800" cap="rnd">
            <a:solidFill>
              <a:schemeClr val="tx1"/>
            </a:solidFill>
            <a:prstDash val="sysDot"/>
            <a:round/>
            <a:headEnd/>
            <a:tailEnd/>
          </a:ln>
          <a:effectLst/>
        </p:spPr>
        <p:txBody>
          <a:bodyPr/>
          <a:lstStyle/>
          <a:p>
            <a:endParaRPr lang="en-US"/>
          </a:p>
        </p:txBody>
      </p:sp>
      <p:sp>
        <p:nvSpPr>
          <p:cNvPr id="177184" name="Line 32"/>
          <p:cNvSpPr>
            <a:spLocks noChangeShapeType="1"/>
          </p:cNvSpPr>
          <p:nvPr/>
        </p:nvSpPr>
        <p:spPr bwMode="auto">
          <a:xfrm>
            <a:off x="1752600" y="3276600"/>
            <a:ext cx="2133600" cy="0"/>
          </a:xfrm>
          <a:prstGeom prst="line">
            <a:avLst/>
          </a:prstGeom>
          <a:noFill/>
          <a:ln w="50800" cap="rnd">
            <a:solidFill>
              <a:schemeClr val="tx1"/>
            </a:solidFill>
            <a:prstDash val="sysDot"/>
            <a:round/>
            <a:headEnd/>
            <a:tailEnd/>
          </a:ln>
          <a:effectLst/>
        </p:spPr>
        <p:txBody>
          <a:bodyPr/>
          <a:lstStyle/>
          <a:p>
            <a:endParaRPr lang="en-US"/>
          </a:p>
        </p:txBody>
      </p:sp>
      <p:sp>
        <p:nvSpPr>
          <p:cNvPr id="177185" name="Line 33"/>
          <p:cNvSpPr>
            <a:spLocks noChangeShapeType="1"/>
          </p:cNvSpPr>
          <p:nvPr/>
        </p:nvSpPr>
        <p:spPr bwMode="auto">
          <a:xfrm>
            <a:off x="1752600" y="2514600"/>
            <a:ext cx="2133600" cy="0"/>
          </a:xfrm>
          <a:prstGeom prst="line">
            <a:avLst/>
          </a:prstGeom>
          <a:noFill/>
          <a:ln w="50800" cap="rnd">
            <a:solidFill>
              <a:schemeClr val="tx1"/>
            </a:solidFill>
            <a:prstDash val="sysDot"/>
            <a:round/>
            <a:headEnd/>
            <a:tailEnd/>
          </a:ln>
          <a:effectLst/>
        </p:spPr>
        <p:txBody>
          <a:bodyPr/>
          <a:lstStyle/>
          <a:p>
            <a:endParaRPr lang="en-US"/>
          </a:p>
        </p:txBody>
      </p:sp>
      <p:sp>
        <p:nvSpPr>
          <p:cNvPr id="177186" name="Line 34"/>
          <p:cNvSpPr>
            <a:spLocks noChangeShapeType="1"/>
          </p:cNvSpPr>
          <p:nvPr/>
        </p:nvSpPr>
        <p:spPr bwMode="auto">
          <a:xfrm flipV="1">
            <a:off x="3886200" y="2514600"/>
            <a:ext cx="0" cy="762000"/>
          </a:xfrm>
          <a:prstGeom prst="line">
            <a:avLst/>
          </a:prstGeom>
          <a:noFill/>
          <a:ln w="50800">
            <a:solidFill>
              <a:schemeClr val="tx1"/>
            </a:solidFill>
            <a:round/>
            <a:headEnd/>
            <a:tailEnd type="triangle" w="med" len="med"/>
          </a:ln>
          <a:effectLst/>
        </p:spPr>
        <p:txBody>
          <a:bodyPr/>
          <a:lstStyle/>
          <a:p>
            <a:endParaRPr lang="en-US"/>
          </a:p>
        </p:txBody>
      </p:sp>
      <p:sp>
        <p:nvSpPr>
          <p:cNvPr id="177187" name="Line 35"/>
          <p:cNvSpPr>
            <a:spLocks noChangeShapeType="1"/>
          </p:cNvSpPr>
          <p:nvPr/>
        </p:nvSpPr>
        <p:spPr bwMode="auto">
          <a:xfrm flipV="1">
            <a:off x="6172200" y="2667000"/>
            <a:ext cx="0" cy="1981200"/>
          </a:xfrm>
          <a:prstGeom prst="line">
            <a:avLst/>
          </a:prstGeom>
          <a:noFill/>
          <a:ln w="50800" cap="rnd">
            <a:solidFill>
              <a:schemeClr val="tx1"/>
            </a:solidFill>
            <a:prstDash val="sysDot"/>
            <a:round/>
            <a:headEnd/>
            <a:tailEnd/>
          </a:ln>
          <a:effectLst/>
        </p:spPr>
        <p:txBody>
          <a:bodyPr/>
          <a:lstStyle/>
          <a:p>
            <a:endParaRPr lang="en-US"/>
          </a:p>
        </p:txBody>
      </p:sp>
      <p:sp>
        <p:nvSpPr>
          <p:cNvPr id="177188" name="Line 36"/>
          <p:cNvSpPr>
            <a:spLocks noChangeShapeType="1"/>
          </p:cNvSpPr>
          <p:nvPr/>
        </p:nvSpPr>
        <p:spPr bwMode="auto">
          <a:xfrm>
            <a:off x="3886200" y="2514600"/>
            <a:ext cx="2286000" cy="0"/>
          </a:xfrm>
          <a:prstGeom prst="line">
            <a:avLst/>
          </a:prstGeom>
          <a:noFill/>
          <a:ln w="50800">
            <a:solidFill>
              <a:schemeClr val="tx1"/>
            </a:solidFill>
            <a:round/>
            <a:headEnd/>
            <a:tailEnd type="triangle" w="med" len="med"/>
          </a:ln>
          <a:effectLst/>
        </p:spPr>
        <p:txBody>
          <a:bodyPr/>
          <a:lstStyle/>
          <a:p>
            <a:endParaRPr lang="en-US"/>
          </a:p>
        </p:txBody>
      </p:sp>
      <p:sp>
        <p:nvSpPr>
          <p:cNvPr id="177189" name="Line 37"/>
          <p:cNvSpPr>
            <a:spLocks noChangeShapeType="1"/>
          </p:cNvSpPr>
          <p:nvPr/>
        </p:nvSpPr>
        <p:spPr bwMode="auto">
          <a:xfrm>
            <a:off x="3886200" y="3276600"/>
            <a:ext cx="2286000" cy="0"/>
          </a:xfrm>
          <a:prstGeom prst="line">
            <a:avLst/>
          </a:prstGeom>
          <a:noFill/>
          <a:ln w="50800">
            <a:solidFill>
              <a:schemeClr val="tx1"/>
            </a:solidFill>
            <a:round/>
            <a:headEnd type="triangle" w="med" len="med"/>
            <a:tailEnd/>
          </a:ln>
          <a:effectLst/>
        </p:spPr>
        <p:txBody>
          <a:bodyPr/>
          <a:lstStyle/>
          <a:p>
            <a:endParaRPr lang="en-US"/>
          </a:p>
        </p:txBody>
      </p:sp>
      <p:sp>
        <p:nvSpPr>
          <p:cNvPr id="177190" name="Line 38"/>
          <p:cNvSpPr>
            <a:spLocks noChangeShapeType="1"/>
          </p:cNvSpPr>
          <p:nvPr/>
        </p:nvSpPr>
        <p:spPr bwMode="auto">
          <a:xfrm>
            <a:off x="6172200" y="2514600"/>
            <a:ext cx="0" cy="762000"/>
          </a:xfrm>
          <a:prstGeom prst="line">
            <a:avLst/>
          </a:prstGeom>
          <a:noFill/>
          <a:ln w="50800">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154">
                                            <p:txEl>
                                              <p:pRg st="0" end="0"/>
                                            </p:txEl>
                                          </p:spTgt>
                                        </p:tgtEl>
                                        <p:attrNameLst>
                                          <p:attrName>style.visibility</p:attrName>
                                        </p:attrNameLst>
                                      </p:cBhvr>
                                      <p:to>
                                        <p:strVal val="visible"/>
                                      </p:to>
                                    </p:set>
                                    <p:animEffect transition="in" filter="wipe(left)">
                                      <p:cBhvr>
                                        <p:cTn id="7" dur="500"/>
                                        <p:tgtEl>
                                          <p:spTgt spid="177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304800" y="5715000"/>
            <a:ext cx="8458200" cy="519113"/>
          </a:xfrm>
          <a:prstGeom prst="rect">
            <a:avLst/>
          </a:prstGeom>
          <a:noFill/>
          <a:ln w="50800">
            <a:noFill/>
            <a:miter lim="800000"/>
            <a:headEnd/>
            <a:tailEnd/>
          </a:ln>
          <a:effectLst/>
        </p:spPr>
        <p:txBody>
          <a:bodyPr>
            <a:spAutoFit/>
          </a:bodyPr>
          <a:lstStyle/>
          <a:p>
            <a:pPr eaLnBrk="0" hangingPunct="0"/>
            <a:r>
              <a:rPr lang="en-US"/>
              <a:t>W = Area = LxW = (.3 m</a:t>
            </a:r>
            <a:r>
              <a:rPr lang="en-US" baseline="30000"/>
              <a:t>3</a:t>
            </a:r>
            <a:r>
              <a:rPr lang="en-US"/>
              <a:t>)(400 Pa) = -120 J (ACW)</a:t>
            </a:r>
          </a:p>
        </p:txBody>
      </p:sp>
      <p:grpSp>
        <p:nvGrpSpPr>
          <p:cNvPr id="178179" name="Group 3"/>
          <p:cNvGrpSpPr>
            <a:grpSpLocks/>
          </p:cNvGrpSpPr>
          <p:nvPr/>
        </p:nvGrpSpPr>
        <p:grpSpPr bwMode="auto">
          <a:xfrm>
            <a:off x="381000" y="533400"/>
            <a:ext cx="8458200" cy="5029200"/>
            <a:chOff x="240" y="192"/>
            <a:chExt cx="5328" cy="3168"/>
          </a:xfrm>
        </p:grpSpPr>
        <p:sp>
          <p:nvSpPr>
            <p:cNvPr id="178180" name="Rectangle 4"/>
            <p:cNvSpPr>
              <a:spLocks noChangeArrowheads="1"/>
            </p:cNvSpPr>
            <p:nvPr/>
          </p:nvSpPr>
          <p:spPr bwMode="auto">
            <a:xfrm>
              <a:off x="288" y="192"/>
              <a:ext cx="5280" cy="3120"/>
            </a:xfrm>
            <a:prstGeom prst="rect">
              <a:avLst/>
            </a:prstGeom>
            <a:solidFill>
              <a:srgbClr val="FFFFFF"/>
            </a:solidFill>
            <a:ln w="50800">
              <a:noFill/>
              <a:miter lim="800000"/>
              <a:headEnd/>
              <a:tailEnd/>
            </a:ln>
            <a:effectLst/>
          </p:spPr>
          <p:txBody>
            <a:bodyPr wrap="none" anchor="ctr"/>
            <a:lstStyle/>
            <a:p>
              <a:pPr algn="ctr"/>
              <a:endParaRPr lang="en-US"/>
            </a:p>
          </p:txBody>
        </p:sp>
        <p:sp>
          <p:nvSpPr>
            <p:cNvPr id="178181" name="Line 5"/>
            <p:cNvSpPr>
              <a:spLocks noChangeShapeType="1"/>
            </p:cNvSpPr>
            <p:nvPr/>
          </p:nvSpPr>
          <p:spPr bwMode="auto">
            <a:xfrm>
              <a:off x="1037" y="192"/>
              <a:ext cx="0" cy="2665"/>
            </a:xfrm>
            <a:prstGeom prst="line">
              <a:avLst/>
            </a:prstGeom>
            <a:noFill/>
            <a:ln w="50800">
              <a:solidFill>
                <a:schemeClr val="tx1"/>
              </a:solidFill>
              <a:round/>
              <a:headEnd/>
              <a:tailEnd/>
            </a:ln>
            <a:effectLst/>
          </p:spPr>
          <p:txBody>
            <a:bodyPr/>
            <a:lstStyle/>
            <a:p>
              <a:endParaRPr lang="en-US"/>
            </a:p>
          </p:txBody>
        </p:sp>
        <p:sp>
          <p:nvSpPr>
            <p:cNvPr id="178182" name="Line 6"/>
            <p:cNvSpPr>
              <a:spLocks noChangeShapeType="1"/>
            </p:cNvSpPr>
            <p:nvPr/>
          </p:nvSpPr>
          <p:spPr bwMode="auto">
            <a:xfrm>
              <a:off x="1024" y="2857"/>
              <a:ext cx="4544" cy="0"/>
            </a:xfrm>
            <a:prstGeom prst="line">
              <a:avLst/>
            </a:prstGeom>
            <a:noFill/>
            <a:ln w="50800">
              <a:solidFill>
                <a:schemeClr val="tx1"/>
              </a:solidFill>
              <a:round/>
              <a:headEnd/>
              <a:tailEnd/>
            </a:ln>
            <a:effectLst/>
          </p:spPr>
          <p:txBody>
            <a:bodyPr/>
            <a:lstStyle/>
            <a:p>
              <a:endParaRPr lang="en-US"/>
            </a:p>
          </p:txBody>
        </p:sp>
        <p:sp>
          <p:nvSpPr>
            <p:cNvPr id="178183" name="Text Box 7"/>
            <p:cNvSpPr txBox="1">
              <a:spLocks noChangeArrowheads="1"/>
            </p:cNvSpPr>
            <p:nvPr/>
          </p:nvSpPr>
          <p:spPr bwMode="auto">
            <a:xfrm>
              <a:off x="1508" y="3033"/>
              <a:ext cx="278" cy="327"/>
            </a:xfrm>
            <a:prstGeom prst="rect">
              <a:avLst/>
            </a:prstGeom>
            <a:noFill/>
            <a:ln w="50800">
              <a:noFill/>
              <a:miter lim="800000"/>
              <a:headEnd/>
              <a:tailEnd/>
            </a:ln>
            <a:effectLst/>
          </p:spPr>
          <p:txBody>
            <a:bodyPr wrap="none">
              <a:spAutoFit/>
            </a:bodyPr>
            <a:lstStyle/>
            <a:p>
              <a:r>
                <a:rPr lang="en-US"/>
                <a:t>V</a:t>
              </a:r>
            </a:p>
          </p:txBody>
        </p:sp>
        <p:sp>
          <p:nvSpPr>
            <p:cNvPr id="178184" name="Line 8"/>
            <p:cNvSpPr>
              <a:spLocks noChangeShapeType="1"/>
            </p:cNvSpPr>
            <p:nvPr/>
          </p:nvSpPr>
          <p:spPr bwMode="auto">
            <a:xfrm>
              <a:off x="1776" y="3168"/>
              <a:ext cx="464" cy="0"/>
            </a:xfrm>
            <a:prstGeom prst="line">
              <a:avLst/>
            </a:prstGeom>
            <a:noFill/>
            <a:ln w="50800">
              <a:solidFill>
                <a:schemeClr val="tx1"/>
              </a:solidFill>
              <a:round/>
              <a:headEnd/>
              <a:tailEnd type="triangle" w="med" len="med"/>
            </a:ln>
            <a:effectLst/>
          </p:spPr>
          <p:txBody>
            <a:bodyPr/>
            <a:lstStyle/>
            <a:p>
              <a:endParaRPr lang="en-US"/>
            </a:p>
          </p:txBody>
        </p:sp>
        <p:sp>
          <p:nvSpPr>
            <p:cNvPr id="178185" name="Text Box 9"/>
            <p:cNvSpPr txBox="1">
              <a:spLocks noChangeArrowheads="1"/>
            </p:cNvSpPr>
            <p:nvPr/>
          </p:nvSpPr>
          <p:spPr bwMode="auto">
            <a:xfrm rot="-5400000">
              <a:off x="571" y="2355"/>
              <a:ext cx="241" cy="327"/>
            </a:xfrm>
            <a:prstGeom prst="rect">
              <a:avLst/>
            </a:prstGeom>
            <a:noFill/>
            <a:ln w="50800">
              <a:noFill/>
              <a:miter lim="800000"/>
              <a:headEnd/>
              <a:tailEnd/>
            </a:ln>
            <a:effectLst/>
          </p:spPr>
          <p:txBody>
            <a:bodyPr wrap="none">
              <a:spAutoFit/>
            </a:bodyPr>
            <a:lstStyle/>
            <a:p>
              <a:r>
                <a:rPr lang="en-US"/>
                <a:t>P</a:t>
              </a:r>
            </a:p>
          </p:txBody>
        </p:sp>
        <p:sp>
          <p:nvSpPr>
            <p:cNvPr id="178186" name="Line 10"/>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a:effectLst/>
          </p:spPr>
          <p:txBody>
            <a:bodyPr/>
            <a:lstStyle/>
            <a:p>
              <a:endParaRPr lang="en-US"/>
            </a:p>
          </p:txBody>
        </p:sp>
        <p:sp>
          <p:nvSpPr>
            <p:cNvPr id="178187" name="Line 11"/>
            <p:cNvSpPr>
              <a:spLocks noChangeShapeType="1"/>
            </p:cNvSpPr>
            <p:nvPr/>
          </p:nvSpPr>
          <p:spPr bwMode="auto">
            <a:xfrm>
              <a:off x="938" y="2400"/>
              <a:ext cx="192" cy="0"/>
            </a:xfrm>
            <a:prstGeom prst="line">
              <a:avLst/>
            </a:prstGeom>
            <a:noFill/>
            <a:ln w="50800">
              <a:solidFill>
                <a:schemeClr val="tx1"/>
              </a:solidFill>
              <a:round/>
              <a:headEnd/>
              <a:tailEnd/>
            </a:ln>
            <a:effectLst/>
          </p:spPr>
          <p:txBody>
            <a:bodyPr/>
            <a:lstStyle/>
            <a:p>
              <a:endParaRPr lang="en-US"/>
            </a:p>
          </p:txBody>
        </p:sp>
        <p:sp>
          <p:nvSpPr>
            <p:cNvPr id="178188" name="Line 12"/>
            <p:cNvSpPr>
              <a:spLocks noChangeShapeType="1"/>
            </p:cNvSpPr>
            <p:nvPr/>
          </p:nvSpPr>
          <p:spPr bwMode="auto">
            <a:xfrm>
              <a:off x="938" y="1920"/>
              <a:ext cx="192" cy="0"/>
            </a:xfrm>
            <a:prstGeom prst="line">
              <a:avLst/>
            </a:prstGeom>
            <a:noFill/>
            <a:ln w="50800">
              <a:solidFill>
                <a:schemeClr val="tx1"/>
              </a:solidFill>
              <a:round/>
              <a:headEnd/>
              <a:tailEnd/>
            </a:ln>
            <a:effectLst/>
          </p:spPr>
          <p:txBody>
            <a:bodyPr/>
            <a:lstStyle/>
            <a:p>
              <a:endParaRPr lang="en-US"/>
            </a:p>
          </p:txBody>
        </p:sp>
        <p:sp>
          <p:nvSpPr>
            <p:cNvPr id="178189" name="Line 13"/>
            <p:cNvSpPr>
              <a:spLocks noChangeShapeType="1"/>
            </p:cNvSpPr>
            <p:nvPr/>
          </p:nvSpPr>
          <p:spPr bwMode="auto">
            <a:xfrm>
              <a:off x="938" y="1440"/>
              <a:ext cx="192" cy="0"/>
            </a:xfrm>
            <a:prstGeom prst="line">
              <a:avLst/>
            </a:prstGeom>
            <a:noFill/>
            <a:ln w="50800">
              <a:solidFill>
                <a:schemeClr val="tx1"/>
              </a:solidFill>
              <a:round/>
              <a:headEnd/>
              <a:tailEnd/>
            </a:ln>
            <a:effectLst/>
          </p:spPr>
          <p:txBody>
            <a:bodyPr/>
            <a:lstStyle/>
            <a:p>
              <a:endParaRPr lang="en-US"/>
            </a:p>
          </p:txBody>
        </p:sp>
        <p:sp>
          <p:nvSpPr>
            <p:cNvPr id="178190" name="Line 14"/>
            <p:cNvSpPr>
              <a:spLocks noChangeShapeType="1"/>
            </p:cNvSpPr>
            <p:nvPr/>
          </p:nvSpPr>
          <p:spPr bwMode="auto">
            <a:xfrm>
              <a:off x="938" y="960"/>
              <a:ext cx="192" cy="0"/>
            </a:xfrm>
            <a:prstGeom prst="line">
              <a:avLst/>
            </a:prstGeom>
            <a:noFill/>
            <a:ln w="50800">
              <a:solidFill>
                <a:schemeClr val="tx1"/>
              </a:solidFill>
              <a:round/>
              <a:headEnd/>
              <a:tailEnd/>
            </a:ln>
            <a:effectLst/>
          </p:spPr>
          <p:txBody>
            <a:bodyPr/>
            <a:lstStyle/>
            <a:p>
              <a:endParaRPr lang="en-US"/>
            </a:p>
          </p:txBody>
        </p:sp>
        <p:sp>
          <p:nvSpPr>
            <p:cNvPr id="178191" name="Line 15"/>
            <p:cNvSpPr>
              <a:spLocks noChangeShapeType="1"/>
            </p:cNvSpPr>
            <p:nvPr/>
          </p:nvSpPr>
          <p:spPr bwMode="auto">
            <a:xfrm>
              <a:off x="938" y="480"/>
              <a:ext cx="192" cy="0"/>
            </a:xfrm>
            <a:prstGeom prst="line">
              <a:avLst/>
            </a:prstGeom>
            <a:noFill/>
            <a:ln w="50800">
              <a:solidFill>
                <a:schemeClr val="tx1"/>
              </a:solidFill>
              <a:round/>
              <a:headEnd/>
              <a:tailEnd/>
            </a:ln>
            <a:effectLst/>
          </p:spPr>
          <p:txBody>
            <a:bodyPr/>
            <a:lstStyle/>
            <a:p>
              <a:endParaRPr lang="en-US"/>
            </a:p>
          </p:txBody>
        </p:sp>
        <p:sp>
          <p:nvSpPr>
            <p:cNvPr id="178192" name="Text Box 16"/>
            <p:cNvSpPr txBox="1">
              <a:spLocks noChangeArrowheads="1"/>
            </p:cNvSpPr>
            <p:nvPr/>
          </p:nvSpPr>
          <p:spPr bwMode="auto">
            <a:xfrm>
              <a:off x="240" y="282"/>
              <a:ext cx="732" cy="327"/>
            </a:xfrm>
            <a:prstGeom prst="rect">
              <a:avLst/>
            </a:prstGeom>
            <a:noFill/>
            <a:ln w="50800">
              <a:noFill/>
              <a:miter lim="800000"/>
              <a:headEnd/>
              <a:tailEnd/>
            </a:ln>
            <a:effectLst/>
          </p:spPr>
          <p:txBody>
            <a:bodyPr wrap="none">
              <a:spAutoFit/>
            </a:bodyPr>
            <a:lstStyle/>
            <a:p>
              <a:r>
                <a:rPr lang="en-US"/>
                <a:t>500 Pa</a:t>
              </a:r>
            </a:p>
          </p:txBody>
        </p:sp>
        <p:sp>
          <p:nvSpPr>
            <p:cNvPr id="178193" name="Line 17"/>
            <p:cNvSpPr>
              <a:spLocks noChangeShapeType="1"/>
            </p:cNvSpPr>
            <p:nvPr/>
          </p:nvSpPr>
          <p:spPr bwMode="auto">
            <a:xfrm>
              <a:off x="1488" y="2784"/>
              <a:ext cx="0" cy="144"/>
            </a:xfrm>
            <a:prstGeom prst="line">
              <a:avLst/>
            </a:prstGeom>
            <a:noFill/>
            <a:ln w="50800">
              <a:solidFill>
                <a:schemeClr val="tx1"/>
              </a:solidFill>
              <a:round/>
              <a:headEnd/>
              <a:tailEnd/>
            </a:ln>
            <a:effectLst/>
          </p:spPr>
          <p:txBody>
            <a:bodyPr/>
            <a:lstStyle/>
            <a:p>
              <a:endParaRPr lang="en-US"/>
            </a:p>
          </p:txBody>
        </p:sp>
        <p:sp>
          <p:nvSpPr>
            <p:cNvPr id="178194" name="Line 18"/>
            <p:cNvSpPr>
              <a:spLocks noChangeShapeType="1"/>
            </p:cNvSpPr>
            <p:nvPr/>
          </p:nvSpPr>
          <p:spPr bwMode="auto">
            <a:xfrm>
              <a:off x="1968" y="2784"/>
              <a:ext cx="0" cy="144"/>
            </a:xfrm>
            <a:prstGeom prst="line">
              <a:avLst/>
            </a:prstGeom>
            <a:noFill/>
            <a:ln w="50800">
              <a:solidFill>
                <a:schemeClr val="tx1"/>
              </a:solidFill>
              <a:round/>
              <a:headEnd/>
              <a:tailEnd/>
            </a:ln>
            <a:effectLst/>
          </p:spPr>
          <p:txBody>
            <a:bodyPr/>
            <a:lstStyle/>
            <a:p>
              <a:endParaRPr lang="en-US"/>
            </a:p>
          </p:txBody>
        </p:sp>
        <p:sp>
          <p:nvSpPr>
            <p:cNvPr id="178195" name="Line 19"/>
            <p:cNvSpPr>
              <a:spLocks noChangeShapeType="1"/>
            </p:cNvSpPr>
            <p:nvPr/>
          </p:nvSpPr>
          <p:spPr bwMode="auto">
            <a:xfrm>
              <a:off x="2448" y="2784"/>
              <a:ext cx="0" cy="144"/>
            </a:xfrm>
            <a:prstGeom prst="line">
              <a:avLst/>
            </a:prstGeom>
            <a:noFill/>
            <a:ln w="50800">
              <a:solidFill>
                <a:schemeClr val="tx1"/>
              </a:solidFill>
              <a:round/>
              <a:headEnd/>
              <a:tailEnd/>
            </a:ln>
            <a:effectLst/>
          </p:spPr>
          <p:txBody>
            <a:bodyPr/>
            <a:lstStyle/>
            <a:p>
              <a:endParaRPr lang="en-US"/>
            </a:p>
          </p:txBody>
        </p:sp>
        <p:sp>
          <p:nvSpPr>
            <p:cNvPr id="178196" name="Line 20"/>
            <p:cNvSpPr>
              <a:spLocks noChangeShapeType="1"/>
            </p:cNvSpPr>
            <p:nvPr/>
          </p:nvSpPr>
          <p:spPr bwMode="auto">
            <a:xfrm>
              <a:off x="2928" y="2784"/>
              <a:ext cx="0" cy="144"/>
            </a:xfrm>
            <a:prstGeom prst="line">
              <a:avLst/>
            </a:prstGeom>
            <a:noFill/>
            <a:ln w="50800">
              <a:solidFill>
                <a:schemeClr val="tx1"/>
              </a:solidFill>
              <a:round/>
              <a:headEnd/>
              <a:tailEnd/>
            </a:ln>
            <a:effectLst/>
          </p:spPr>
          <p:txBody>
            <a:bodyPr/>
            <a:lstStyle/>
            <a:p>
              <a:endParaRPr lang="en-US"/>
            </a:p>
          </p:txBody>
        </p:sp>
        <p:sp>
          <p:nvSpPr>
            <p:cNvPr id="178197" name="Line 21"/>
            <p:cNvSpPr>
              <a:spLocks noChangeShapeType="1"/>
            </p:cNvSpPr>
            <p:nvPr/>
          </p:nvSpPr>
          <p:spPr bwMode="auto">
            <a:xfrm>
              <a:off x="3408" y="2784"/>
              <a:ext cx="0" cy="144"/>
            </a:xfrm>
            <a:prstGeom prst="line">
              <a:avLst/>
            </a:prstGeom>
            <a:noFill/>
            <a:ln w="50800">
              <a:solidFill>
                <a:schemeClr val="tx1"/>
              </a:solidFill>
              <a:round/>
              <a:headEnd/>
              <a:tailEnd/>
            </a:ln>
            <a:effectLst/>
          </p:spPr>
          <p:txBody>
            <a:bodyPr/>
            <a:lstStyle/>
            <a:p>
              <a:endParaRPr lang="en-US"/>
            </a:p>
          </p:txBody>
        </p:sp>
        <p:sp>
          <p:nvSpPr>
            <p:cNvPr id="178198" name="Line 22"/>
            <p:cNvSpPr>
              <a:spLocks noChangeShapeType="1"/>
            </p:cNvSpPr>
            <p:nvPr/>
          </p:nvSpPr>
          <p:spPr bwMode="auto">
            <a:xfrm>
              <a:off x="3888" y="2784"/>
              <a:ext cx="0" cy="144"/>
            </a:xfrm>
            <a:prstGeom prst="line">
              <a:avLst/>
            </a:prstGeom>
            <a:noFill/>
            <a:ln w="50800">
              <a:solidFill>
                <a:schemeClr val="tx1"/>
              </a:solidFill>
              <a:round/>
              <a:headEnd/>
              <a:tailEnd/>
            </a:ln>
            <a:effectLst/>
          </p:spPr>
          <p:txBody>
            <a:bodyPr/>
            <a:lstStyle/>
            <a:p>
              <a:endParaRPr lang="en-US"/>
            </a:p>
          </p:txBody>
        </p:sp>
        <p:sp>
          <p:nvSpPr>
            <p:cNvPr id="178199" name="Line 23"/>
            <p:cNvSpPr>
              <a:spLocks noChangeShapeType="1"/>
            </p:cNvSpPr>
            <p:nvPr/>
          </p:nvSpPr>
          <p:spPr bwMode="auto">
            <a:xfrm>
              <a:off x="4368" y="2784"/>
              <a:ext cx="0" cy="144"/>
            </a:xfrm>
            <a:prstGeom prst="line">
              <a:avLst/>
            </a:prstGeom>
            <a:noFill/>
            <a:ln w="50800">
              <a:solidFill>
                <a:schemeClr val="tx1"/>
              </a:solidFill>
              <a:round/>
              <a:headEnd/>
              <a:tailEnd/>
            </a:ln>
            <a:effectLst/>
          </p:spPr>
          <p:txBody>
            <a:bodyPr/>
            <a:lstStyle/>
            <a:p>
              <a:endParaRPr lang="en-US"/>
            </a:p>
          </p:txBody>
        </p:sp>
        <p:sp>
          <p:nvSpPr>
            <p:cNvPr id="178200" name="Line 24"/>
            <p:cNvSpPr>
              <a:spLocks noChangeShapeType="1"/>
            </p:cNvSpPr>
            <p:nvPr/>
          </p:nvSpPr>
          <p:spPr bwMode="auto">
            <a:xfrm>
              <a:off x="4848" y="2784"/>
              <a:ext cx="0" cy="144"/>
            </a:xfrm>
            <a:prstGeom prst="line">
              <a:avLst/>
            </a:prstGeom>
            <a:noFill/>
            <a:ln w="50800">
              <a:solidFill>
                <a:schemeClr val="tx1"/>
              </a:solidFill>
              <a:round/>
              <a:headEnd/>
              <a:tailEnd/>
            </a:ln>
            <a:effectLst/>
          </p:spPr>
          <p:txBody>
            <a:bodyPr/>
            <a:lstStyle/>
            <a:p>
              <a:endParaRPr lang="en-US"/>
            </a:p>
          </p:txBody>
        </p:sp>
        <p:sp>
          <p:nvSpPr>
            <p:cNvPr id="178201" name="Line 25"/>
            <p:cNvSpPr>
              <a:spLocks noChangeShapeType="1"/>
            </p:cNvSpPr>
            <p:nvPr/>
          </p:nvSpPr>
          <p:spPr bwMode="auto">
            <a:xfrm>
              <a:off x="5328" y="2784"/>
              <a:ext cx="0" cy="144"/>
            </a:xfrm>
            <a:prstGeom prst="line">
              <a:avLst/>
            </a:prstGeom>
            <a:noFill/>
            <a:ln w="50800">
              <a:solidFill>
                <a:schemeClr val="tx1"/>
              </a:solidFill>
              <a:round/>
              <a:headEnd/>
              <a:tailEnd/>
            </a:ln>
            <a:effectLst/>
          </p:spPr>
          <p:txBody>
            <a:bodyPr/>
            <a:lstStyle/>
            <a:p>
              <a:endParaRPr lang="en-US"/>
            </a:p>
          </p:txBody>
        </p:sp>
        <p:sp>
          <p:nvSpPr>
            <p:cNvPr id="178202" name="Text Box 26"/>
            <p:cNvSpPr txBox="1">
              <a:spLocks noChangeArrowheads="1"/>
            </p:cNvSpPr>
            <p:nvPr/>
          </p:nvSpPr>
          <p:spPr bwMode="auto">
            <a:xfrm>
              <a:off x="3120" y="2970"/>
              <a:ext cx="590" cy="327"/>
            </a:xfrm>
            <a:prstGeom prst="rect">
              <a:avLst/>
            </a:prstGeom>
            <a:noFill/>
            <a:ln w="50800">
              <a:noFill/>
              <a:miter lim="800000"/>
              <a:headEnd/>
              <a:tailEnd/>
            </a:ln>
            <a:effectLst/>
          </p:spPr>
          <p:txBody>
            <a:bodyPr wrap="none">
              <a:spAutoFit/>
            </a:bodyPr>
            <a:lstStyle/>
            <a:p>
              <a:r>
                <a:rPr lang="en-US"/>
                <a:t>.5 m</a:t>
              </a:r>
              <a:r>
                <a:rPr lang="en-US" baseline="30000"/>
                <a:t>3</a:t>
              </a:r>
            </a:p>
          </p:txBody>
        </p:sp>
      </p:grpSp>
      <p:sp>
        <p:nvSpPr>
          <p:cNvPr id="178203" name="Text Box 27"/>
          <p:cNvSpPr txBox="1">
            <a:spLocks noChangeArrowheads="1"/>
          </p:cNvSpPr>
          <p:nvPr/>
        </p:nvSpPr>
        <p:spPr bwMode="auto">
          <a:xfrm>
            <a:off x="593725" y="-9525"/>
            <a:ext cx="5916613" cy="519113"/>
          </a:xfrm>
          <a:prstGeom prst="rect">
            <a:avLst/>
          </a:prstGeom>
          <a:noFill/>
          <a:ln w="50800">
            <a:noFill/>
            <a:miter lim="800000"/>
            <a:headEnd/>
            <a:tailEnd/>
          </a:ln>
          <a:effectLst/>
        </p:spPr>
        <p:txBody>
          <a:bodyPr wrap="none">
            <a:spAutoFit/>
          </a:bodyPr>
          <a:lstStyle/>
          <a:p>
            <a:r>
              <a:rPr lang="en-US"/>
              <a:t>How much net work done by this cycle?</a:t>
            </a:r>
          </a:p>
        </p:txBody>
      </p:sp>
      <p:sp>
        <p:nvSpPr>
          <p:cNvPr id="178204" name="Text Box 28"/>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78205" name="Text Box 29"/>
          <p:cNvSpPr txBox="1">
            <a:spLocks noChangeArrowheads="1"/>
          </p:cNvSpPr>
          <p:nvPr/>
        </p:nvSpPr>
        <p:spPr bwMode="auto">
          <a:xfrm>
            <a:off x="228600" y="6477000"/>
            <a:ext cx="560388" cy="274638"/>
          </a:xfrm>
          <a:prstGeom prst="rect">
            <a:avLst/>
          </a:prstGeom>
          <a:noFill/>
          <a:ln w="25400">
            <a:noFill/>
            <a:miter lim="800000"/>
            <a:headEnd/>
            <a:tailEnd/>
          </a:ln>
          <a:effectLst/>
        </p:spPr>
        <p:txBody>
          <a:bodyPr wrap="none">
            <a:spAutoFit/>
          </a:bodyPr>
          <a:lstStyle/>
          <a:p>
            <a:r>
              <a:rPr lang="en-US" sz="1200"/>
              <a:t>-120 J</a:t>
            </a:r>
          </a:p>
        </p:txBody>
      </p:sp>
      <p:sp>
        <p:nvSpPr>
          <p:cNvPr id="178206" name="Line 30"/>
          <p:cNvSpPr>
            <a:spLocks noChangeShapeType="1"/>
          </p:cNvSpPr>
          <p:nvPr/>
        </p:nvSpPr>
        <p:spPr bwMode="auto">
          <a:xfrm>
            <a:off x="5410200" y="4648200"/>
            <a:ext cx="0" cy="457200"/>
          </a:xfrm>
          <a:prstGeom prst="line">
            <a:avLst/>
          </a:prstGeom>
          <a:noFill/>
          <a:ln w="50800">
            <a:solidFill>
              <a:schemeClr val="tx1"/>
            </a:solidFill>
            <a:round/>
            <a:headEnd/>
            <a:tailEnd/>
          </a:ln>
          <a:effectLst/>
        </p:spPr>
        <p:txBody>
          <a:bodyPr/>
          <a:lstStyle/>
          <a:p>
            <a:endParaRPr lang="en-US"/>
          </a:p>
        </p:txBody>
      </p:sp>
      <p:sp>
        <p:nvSpPr>
          <p:cNvPr id="178207" name="Line 31"/>
          <p:cNvSpPr>
            <a:spLocks noChangeShapeType="1"/>
          </p:cNvSpPr>
          <p:nvPr/>
        </p:nvSpPr>
        <p:spPr bwMode="auto">
          <a:xfrm flipV="1">
            <a:off x="3886200" y="4114800"/>
            <a:ext cx="0" cy="533400"/>
          </a:xfrm>
          <a:prstGeom prst="line">
            <a:avLst/>
          </a:prstGeom>
          <a:noFill/>
          <a:ln w="50800" cap="rnd">
            <a:solidFill>
              <a:schemeClr val="tx1"/>
            </a:solidFill>
            <a:prstDash val="sysDot"/>
            <a:round/>
            <a:headEnd/>
            <a:tailEnd/>
          </a:ln>
          <a:effectLst/>
        </p:spPr>
        <p:txBody>
          <a:bodyPr/>
          <a:lstStyle/>
          <a:p>
            <a:endParaRPr lang="en-US"/>
          </a:p>
        </p:txBody>
      </p:sp>
      <p:sp>
        <p:nvSpPr>
          <p:cNvPr id="178208" name="Line 32"/>
          <p:cNvSpPr>
            <a:spLocks noChangeShapeType="1"/>
          </p:cNvSpPr>
          <p:nvPr/>
        </p:nvSpPr>
        <p:spPr bwMode="auto">
          <a:xfrm>
            <a:off x="1752600" y="4038600"/>
            <a:ext cx="2133600" cy="0"/>
          </a:xfrm>
          <a:prstGeom prst="line">
            <a:avLst/>
          </a:prstGeom>
          <a:noFill/>
          <a:ln w="50800" cap="rnd">
            <a:solidFill>
              <a:schemeClr val="tx1"/>
            </a:solidFill>
            <a:prstDash val="sysDot"/>
            <a:round/>
            <a:headEnd/>
            <a:tailEnd/>
          </a:ln>
          <a:effectLst/>
        </p:spPr>
        <p:txBody>
          <a:bodyPr/>
          <a:lstStyle/>
          <a:p>
            <a:endParaRPr lang="en-US"/>
          </a:p>
        </p:txBody>
      </p:sp>
      <p:sp>
        <p:nvSpPr>
          <p:cNvPr id="178209" name="Line 33"/>
          <p:cNvSpPr>
            <a:spLocks noChangeShapeType="1"/>
          </p:cNvSpPr>
          <p:nvPr/>
        </p:nvSpPr>
        <p:spPr bwMode="auto">
          <a:xfrm>
            <a:off x="1752600" y="990600"/>
            <a:ext cx="2133600" cy="0"/>
          </a:xfrm>
          <a:prstGeom prst="line">
            <a:avLst/>
          </a:prstGeom>
          <a:noFill/>
          <a:ln w="50800" cap="rnd">
            <a:solidFill>
              <a:schemeClr val="tx1"/>
            </a:solidFill>
            <a:prstDash val="sysDot"/>
            <a:round/>
            <a:headEnd/>
            <a:tailEnd/>
          </a:ln>
          <a:effectLst/>
        </p:spPr>
        <p:txBody>
          <a:bodyPr/>
          <a:lstStyle/>
          <a:p>
            <a:endParaRPr lang="en-US"/>
          </a:p>
        </p:txBody>
      </p:sp>
      <p:sp>
        <p:nvSpPr>
          <p:cNvPr id="178210" name="Line 34"/>
          <p:cNvSpPr>
            <a:spLocks noChangeShapeType="1"/>
          </p:cNvSpPr>
          <p:nvPr/>
        </p:nvSpPr>
        <p:spPr bwMode="auto">
          <a:xfrm flipV="1">
            <a:off x="3886200" y="990600"/>
            <a:ext cx="0" cy="3048000"/>
          </a:xfrm>
          <a:prstGeom prst="line">
            <a:avLst/>
          </a:prstGeom>
          <a:noFill/>
          <a:ln w="50800">
            <a:solidFill>
              <a:schemeClr val="tx1"/>
            </a:solidFill>
            <a:round/>
            <a:headEnd type="triangle" w="med" len="med"/>
            <a:tailEnd/>
          </a:ln>
          <a:effectLst/>
        </p:spPr>
        <p:txBody>
          <a:bodyPr/>
          <a:lstStyle/>
          <a:p>
            <a:endParaRPr lang="en-US"/>
          </a:p>
        </p:txBody>
      </p:sp>
      <p:sp>
        <p:nvSpPr>
          <p:cNvPr id="178211" name="Line 35"/>
          <p:cNvSpPr>
            <a:spLocks noChangeShapeType="1"/>
          </p:cNvSpPr>
          <p:nvPr/>
        </p:nvSpPr>
        <p:spPr bwMode="auto">
          <a:xfrm flipV="1">
            <a:off x="6172200" y="4114800"/>
            <a:ext cx="0" cy="533400"/>
          </a:xfrm>
          <a:prstGeom prst="line">
            <a:avLst/>
          </a:prstGeom>
          <a:noFill/>
          <a:ln w="50800" cap="rnd">
            <a:solidFill>
              <a:schemeClr val="tx1"/>
            </a:solidFill>
            <a:prstDash val="sysDot"/>
            <a:round/>
            <a:headEnd/>
            <a:tailEnd/>
          </a:ln>
          <a:effectLst/>
        </p:spPr>
        <p:txBody>
          <a:bodyPr/>
          <a:lstStyle/>
          <a:p>
            <a:endParaRPr lang="en-US"/>
          </a:p>
        </p:txBody>
      </p:sp>
      <p:sp>
        <p:nvSpPr>
          <p:cNvPr id="178212" name="Line 36"/>
          <p:cNvSpPr>
            <a:spLocks noChangeShapeType="1"/>
          </p:cNvSpPr>
          <p:nvPr/>
        </p:nvSpPr>
        <p:spPr bwMode="auto">
          <a:xfrm>
            <a:off x="3886200" y="990600"/>
            <a:ext cx="2286000" cy="0"/>
          </a:xfrm>
          <a:prstGeom prst="line">
            <a:avLst/>
          </a:prstGeom>
          <a:noFill/>
          <a:ln w="50800">
            <a:solidFill>
              <a:schemeClr val="tx1"/>
            </a:solidFill>
            <a:round/>
            <a:headEnd type="triangle" w="med" len="med"/>
            <a:tailEnd/>
          </a:ln>
          <a:effectLst/>
        </p:spPr>
        <p:txBody>
          <a:bodyPr/>
          <a:lstStyle/>
          <a:p>
            <a:endParaRPr lang="en-US"/>
          </a:p>
        </p:txBody>
      </p:sp>
      <p:sp>
        <p:nvSpPr>
          <p:cNvPr id="178213" name="Line 37"/>
          <p:cNvSpPr>
            <a:spLocks noChangeShapeType="1"/>
          </p:cNvSpPr>
          <p:nvPr/>
        </p:nvSpPr>
        <p:spPr bwMode="auto">
          <a:xfrm>
            <a:off x="3886200" y="4038600"/>
            <a:ext cx="2286000" cy="0"/>
          </a:xfrm>
          <a:prstGeom prst="line">
            <a:avLst/>
          </a:prstGeom>
          <a:noFill/>
          <a:ln w="50800">
            <a:solidFill>
              <a:schemeClr val="tx1"/>
            </a:solidFill>
            <a:round/>
            <a:headEnd/>
            <a:tailEnd type="triangle" w="med" len="med"/>
          </a:ln>
          <a:effectLst/>
        </p:spPr>
        <p:txBody>
          <a:bodyPr/>
          <a:lstStyle/>
          <a:p>
            <a:endParaRPr lang="en-US"/>
          </a:p>
        </p:txBody>
      </p:sp>
      <p:sp>
        <p:nvSpPr>
          <p:cNvPr id="178214" name="Line 38"/>
          <p:cNvSpPr>
            <a:spLocks noChangeShapeType="1"/>
          </p:cNvSpPr>
          <p:nvPr/>
        </p:nvSpPr>
        <p:spPr bwMode="auto">
          <a:xfrm>
            <a:off x="6172200" y="990600"/>
            <a:ext cx="0" cy="3048000"/>
          </a:xfrm>
          <a:prstGeom prst="line">
            <a:avLst/>
          </a:prstGeom>
          <a:noFill/>
          <a:ln w="50800">
            <a:solidFill>
              <a:schemeClr val="tx1"/>
            </a:solidFill>
            <a:round/>
            <a:headEnd type="triangle" w="med" len="me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8178">
                                            <p:txEl>
                                              <p:pRg st="0" end="0"/>
                                            </p:txEl>
                                          </p:spTgt>
                                        </p:tgtEl>
                                        <p:attrNameLst>
                                          <p:attrName>style.visibility</p:attrName>
                                        </p:attrNameLst>
                                      </p:cBhvr>
                                      <p:to>
                                        <p:strVal val="visible"/>
                                      </p:to>
                                    </p:set>
                                    <p:animEffect transition="in" filter="wipe(left)">
                                      <p:cBhvr>
                                        <p:cTn id="7" dur="500"/>
                                        <p:tgtEl>
                                          <p:spTgt spid="1781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0" y="147638"/>
            <a:ext cx="2544763" cy="579437"/>
          </a:xfrm>
          <a:prstGeom prst="rect">
            <a:avLst/>
          </a:prstGeom>
          <a:noFill/>
          <a:ln w="9525">
            <a:noFill/>
            <a:miter lim="800000"/>
            <a:headEnd/>
            <a:tailEnd/>
          </a:ln>
          <a:effectLst/>
        </p:spPr>
        <p:txBody>
          <a:bodyPr wrap="none">
            <a:spAutoFit/>
          </a:bodyPr>
          <a:lstStyle/>
          <a:p>
            <a:r>
              <a:rPr lang="en-US" sz="3200" b="1" u="sng"/>
              <a:t>The “system”</a:t>
            </a:r>
          </a:p>
        </p:txBody>
      </p:sp>
      <p:sp>
        <p:nvSpPr>
          <p:cNvPr id="179203"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79204" name="Text Box 4"/>
          <p:cNvSpPr txBox="1">
            <a:spLocks noChangeArrowheads="1"/>
          </p:cNvSpPr>
          <p:nvPr/>
        </p:nvSpPr>
        <p:spPr bwMode="auto">
          <a:xfrm>
            <a:off x="228600" y="838200"/>
            <a:ext cx="6324600" cy="5399088"/>
          </a:xfrm>
          <a:prstGeom prst="rect">
            <a:avLst/>
          </a:prstGeom>
          <a:noFill/>
          <a:ln w="25400">
            <a:noFill/>
            <a:miter lim="800000"/>
            <a:headEnd/>
            <a:tailEnd/>
          </a:ln>
          <a:effectLst/>
        </p:spPr>
        <p:txBody>
          <a:bodyPr>
            <a:spAutoFit/>
          </a:bodyPr>
          <a:lstStyle/>
          <a:p>
            <a:r>
              <a:rPr lang="en-US" sz="4000">
                <a:sym typeface="Symbol" pitchFamily="18" charset="2"/>
              </a:rPr>
              <a:t>Q = </a:t>
            </a:r>
            <a:r>
              <a:rPr lang="en-US" sz="4000"/>
              <a:t>U + </a:t>
            </a:r>
            <a:r>
              <a:rPr lang="en-US" sz="4000">
                <a:sym typeface="Symbol" pitchFamily="18" charset="2"/>
              </a:rPr>
              <a:t>W</a:t>
            </a:r>
          </a:p>
          <a:p>
            <a:r>
              <a:rPr lang="en-US">
                <a:sym typeface="Symbol" pitchFamily="18" charset="2"/>
              </a:rPr>
              <a:t></a:t>
            </a:r>
            <a:r>
              <a:rPr lang="en-US"/>
              <a:t>U - Increase in internal energy</a:t>
            </a:r>
          </a:p>
          <a:p>
            <a:r>
              <a:rPr lang="en-US">
                <a:sym typeface="Symbol" pitchFamily="18" charset="2"/>
              </a:rPr>
              <a:t>Q - Heat added to system</a:t>
            </a:r>
          </a:p>
          <a:p>
            <a:r>
              <a:rPr lang="en-US">
                <a:sym typeface="Symbol" pitchFamily="18" charset="2"/>
              </a:rPr>
              <a:t>W - Work done </a:t>
            </a:r>
            <a:r>
              <a:rPr lang="en-US" u="sng">
                <a:sym typeface="Symbol" pitchFamily="18" charset="2"/>
              </a:rPr>
              <a:t>by</a:t>
            </a:r>
            <a:r>
              <a:rPr lang="en-US">
                <a:sym typeface="Symbol" pitchFamily="18" charset="2"/>
              </a:rPr>
              <a:t> the system</a:t>
            </a:r>
          </a:p>
          <a:p>
            <a:endParaRPr lang="en-US">
              <a:sym typeface="Symbol" pitchFamily="18" charset="2"/>
            </a:endParaRPr>
          </a:p>
          <a:p>
            <a:r>
              <a:rPr lang="en-US">
                <a:sym typeface="Symbol" pitchFamily="18" charset="2"/>
              </a:rPr>
              <a:t>Example:  Unita Ryad does 45 J of work compressing a gas in a cylinder.  23 J of heat flow out of the gas.  What is the change in internal energy of the gas????</a:t>
            </a:r>
          </a:p>
          <a:p>
            <a:r>
              <a:rPr lang="en-US">
                <a:sym typeface="Symbol" pitchFamily="18" charset="2"/>
              </a:rPr>
              <a:t>Q = </a:t>
            </a:r>
            <a:r>
              <a:rPr lang="en-US"/>
              <a:t>U + </a:t>
            </a:r>
            <a:r>
              <a:rPr lang="en-US">
                <a:sym typeface="Symbol" pitchFamily="18" charset="2"/>
              </a:rPr>
              <a:t>W</a:t>
            </a:r>
          </a:p>
          <a:p>
            <a:r>
              <a:rPr lang="en-US">
                <a:sym typeface="Symbol" pitchFamily="18" charset="2"/>
              </a:rPr>
              <a:t>-23 J = </a:t>
            </a:r>
            <a:r>
              <a:rPr lang="en-US"/>
              <a:t>U + -45 J</a:t>
            </a:r>
            <a:endParaRPr lang="en-US">
              <a:sym typeface="Symbol" pitchFamily="18" charset="2"/>
            </a:endParaRPr>
          </a:p>
          <a:p>
            <a:r>
              <a:rPr lang="en-US">
                <a:sym typeface="Symbol" pitchFamily="18" charset="2"/>
              </a:rPr>
              <a:t>+22 J = </a:t>
            </a:r>
            <a:r>
              <a:rPr lang="en-US"/>
              <a:t>U</a:t>
            </a:r>
          </a:p>
        </p:txBody>
      </p:sp>
      <p:pic>
        <p:nvPicPr>
          <p:cNvPr id="179205" name="Picture 5" descr="FG15_02"/>
          <p:cNvPicPr>
            <a:picLocks noChangeAspect="1" noChangeArrowheads="1"/>
          </p:cNvPicPr>
          <p:nvPr/>
        </p:nvPicPr>
        <p:blipFill>
          <a:blip r:embed="rId3" cstate="print"/>
          <a:srcRect l="37042" t="6580" r="38391" b="7895"/>
          <a:stretch>
            <a:fillRect/>
          </a:stretch>
        </p:blipFill>
        <p:spPr bwMode="auto">
          <a:xfrm>
            <a:off x="6430963" y="152400"/>
            <a:ext cx="2560637" cy="594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9204">
                                            <p:txEl>
                                              <p:pRg st="0" end="0"/>
                                            </p:txEl>
                                          </p:spTgt>
                                        </p:tgtEl>
                                        <p:attrNameLst>
                                          <p:attrName>style.visibility</p:attrName>
                                        </p:attrNameLst>
                                      </p:cBhvr>
                                      <p:to>
                                        <p:strVal val="visible"/>
                                      </p:to>
                                    </p:set>
                                    <p:animEffect transition="in" filter="wipe(left)">
                                      <p:cBhvr>
                                        <p:cTn id="7" dur="500"/>
                                        <p:tgtEl>
                                          <p:spTgt spid="1792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9204">
                                            <p:txEl>
                                              <p:pRg st="1" end="1"/>
                                            </p:txEl>
                                          </p:spTgt>
                                        </p:tgtEl>
                                        <p:attrNameLst>
                                          <p:attrName>style.visibility</p:attrName>
                                        </p:attrNameLst>
                                      </p:cBhvr>
                                      <p:to>
                                        <p:strVal val="visible"/>
                                      </p:to>
                                    </p:set>
                                    <p:animEffect transition="in" filter="wipe(left)">
                                      <p:cBhvr>
                                        <p:cTn id="12" dur="500"/>
                                        <p:tgtEl>
                                          <p:spTgt spid="1792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9204">
                                            <p:txEl>
                                              <p:pRg st="2" end="2"/>
                                            </p:txEl>
                                          </p:spTgt>
                                        </p:tgtEl>
                                        <p:attrNameLst>
                                          <p:attrName>style.visibility</p:attrName>
                                        </p:attrNameLst>
                                      </p:cBhvr>
                                      <p:to>
                                        <p:strVal val="visible"/>
                                      </p:to>
                                    </p:set>
                                    <p:animEffect transition="in" filter="wipe(left)">
                                      <p:cBhvr>
                                        <p:cTn id="17" dur="500"/>
                                        <p:tgtEl>
                                          <p:spTgt spid="1792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9204">
                                            <p:txEl>
                                              <p:pRg st="3" end="3"/>
                                            </p:txEl>
                                          </p:spTgt>
                                        </p:tgtEl>
                                        <p:attrNameLst>
                                          <p:attrName>style.visibility</p:attrName>
                                        </p:attrNameLst>
                                      </p:cBhvr>
                                      <p:to>
                                        <p:strVal val="visible"/>
                                      </p:to>
                                    </p:set>
                                    <p:animEffect transition="in" filter="wipe(left)">
                                      <p:cBhvr>
                                        <p:cTn id="22" dur="500"/>
                                        <p:tgtEl>
                                          <p:spTgt spid="1792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9204">
                                            <p:txEl>
                                              <p:pRg st="5" end="5"/>
                                            </p:txEl>
                                          </p:spTgt>
                                        </p:tgtEl>
                                        <p:attrNameLst>
                                          <p:attrName>style.visibility</p:attrName>
                                        </p:attrNameLst>
                                      </p:cBhvr>
                                      <p:to>
                                        <p:strVal val="visible"/>
                                      </p:to>
                                    </p:set>
                                    <p:animEffect transition="in" filter="wipe(left)">
                                      <p:cBhvr>
                                        <p:cTn id="27" dur="500"/>
                                        <p:tgtEl>
                                          <p:spTgt spid="17920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9204">
                                            <p:txEl>
                                              <p:pRg st="6" end="6"/>
                                            </p:txEl>
                                          </p:spTgt>
                                        </p:tgtEl>
                                        <p:attrNameLst>
                                          <p:attrName>style.visibility</p:attrName>
                                        </p:attrNameLst>
                                      </p:cBhvr>
                                      <p:to>
                                        <p:strVal val="visible"/>
                                      </p:to>
                                    </p:set>
                                    <p:animEffect transition="in" filter="wipe(left)">
                                      <p:cBhvr>
                                        <p:cTn id="32" dur="500"/>
                                        <p:tgtEl>
                                          <p:spTgt spid="17920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9204">
                                            <p:txEl>
                                              <p:pRg st="7" end="7"/>
                                            </p:txEl>
                                          </p:spTgt>
                                        </p:tgtEl>
                                        <p:attrNameLst>
                                          <p:attrName>style.visibility</p:attrName>
                                        </p:attrNameLst>
                                      </p:cBhvr>
                                      <p:to>
                                        <p:strVal val="visible"/>
                                      </p:to>
                                    </p:set>
                                    <p:animEffect transition="in" filter="wipe(left)">
                                      <p:cBhvr>
                                        <p:cTn id="37" dur="500"/>
                                        <p:tgtEl>
                                          <p:spTgt spid="17920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9204">
                                            <p:txEl>
                                              <p:pRg st="8" end="8"/>
                                            </p:txEl>
                                          </p:spTgt>
                                        </p:tgtEl>
                                        <p:attrNameLst>
                                          <p:attrName>style.visibility</p:attrName>
                                        </p:attrNameLst>
                                      </p:cBhvr>
                                      <p:to>
                                        <p:strVal val="visible"/>
                                      </p:to>
                                    </p:set>
                                    <p:animEffect transition="in" filter="wipe(left)">
                                      <p:cBhvr>
                                        <p:cTn id="42" dur="500"/>
                                        <p:tgtEl>
                                          <p:spTgt spid="17920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381000" y="2895600"/>
            <a:ext cx="8763000" cy="3081338"/>
          </a:xfrm>
          <a:prstGeom prst="rect">
            <a:avLst/>
          </a:prstGeom>
          <a:noFill/>
          <a:ln w="9525">
            <a:noFill/>
            <a:miter lim="800000"/>
            <a:headEnd/>
            <a:tailEnd/>
          </a:ln>
          <a:effectLst/>
        </p:spPr>
        <p:txBody>
          <a:bodyPr>
            <a:spAutoFit/>
          </a:bodyPr>
          <a:lstStyle/>
          <a:p>
            <a:r>
              <a:rPr lang="en-US">
                <a:sym typeface="Symbol" pitchFamily="18" charset="2"/>
              </a:rPr>
              <a:t>Q = </a:t>
            </a:r>
            <a:r>
              <a:rPr lang="en-US"/>
              <a:t>U + </a:t>
            </a:r>
            <a:r>
              <a:rPr lang="en-US">
                <a:sym typeface="Symbol" pitchFamily="18" charset="2"/>
              </a:rPr>
              <a:t>W</a:t>
            </a:r>
          </a:p>
          <a:p>
            <a:r>
              <a:rPr lang="en-US">
                <a:sym typeface="Symbol" pitchFamily="18" charset="2"/>
              </a:rPr>
              <a:t>Q = -34 J</a:t>
            </a:r>
            <a:r>
              <a:rPr lang="en-US"/>
              <a:t> + 67 J</a:t>
            </a:r>
            <a:endParaRPr lang="en-US">
              <a:sym typeface="Symbol" pitchFamily="18" charset="2"/>
            </a:endParaRPr>
          </a:p>
          <a:p>
            <a:r>
              <a:rPr lang="en-US">
                <a:sym typeface="Symbol" pitchFamily="18" charset="2"/>
              </a:rPr>
              <a:t>Q = 33 J</a:t>
            </a:r>
          </a:p>
          <a:p>
            <a:endParaRPr lang="en-US">
              <a:sym typeface="Symbol" pitchFamily="18" charset="2"/>
            </a:endParaRPr>
          </a:p>
          <a:p>
            <a:r>
              <a:rPr lang="en-US">
                <a:sym typeface="Symbol" pitchFamily="18" charset="2"/>
              </a:rPr>
              <a:t>Temperature decreases as it is intrinsically linked to internal energy.  (the system does more work than the thermal energy supplied to it)</a:t>
            </a:r>
          </a:p>
        </p:txBody>
      </p:sp>
      <p:sp>
        <p:nvSpPr>
          <p:cNvPr id="181251" name="Text Box 3"/>
          <p:cNvSpPr txBox="1">
            <a:spLocks noChangeArrowheads="1"/>
          </p:cNvSpPr>
          <p:nvPr/>
        </p:nvSpPr>
        <p:spPr bwMode="auto">
          <a:xfrm>
            <a:off x="228600" y="6477000"/>
            <a:ext cx="1181100" cy="274638"/>
          </a:xfrm>
          <a:prstGeom prst="rect">
            <a:avLst/>
          </a:prstGeom>
          <a:noFill/>
          <a:ln w="25400">
            <a:noFill/>
            <a:miter lim="800000"/>
            <a:headEnd/>
            <a:tailEnd/>
          </a:ln>
          <a:effectLst/>
        </p:spPr>
        <p:txBody>
          <a:bodyPr wrap="none">
            <a:spAutoFit/>
          </a:bodyPr>
          <a:lstStyle/>
          <a:p>
            <a:r>
              <a:rPr lang="en-US" sz="1200"/>
              <a:t>+33 J, decreases</a:t>
            </a:r>
          </a:p>
        </p:txBody>
      </p:sp>
      <p:sp>
        <p:nvSpPr>
          <p:cNvPr id="181252"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81253" name="Text Box 5"/>
          <p:cNvSpPr txBox="1">
            <a:spLocks noChangeArrowheads="1"/>
          </p:cNvSpPr>
          <p:nvPr/>
        </p:nvSpPr>
        <p:spPr bwMode="auto">
          <a:xfrm>
            <a:off x="228600" y="381000"/>
            <a:ext cx="8686800" cy="2528888"/>
          </a:xfrm>
          <a:prstGeom prst="rect">
            <a:avLst/>
          </a:prstGeom>
          <a:noFill/>
          <a:ln w="50800">
            <a:noFill/>
            <a:miter lim="800000"/>
            <a:headEnd/>
            <a:tailEnd/>
          </a:ln>
          <a:effectLst/>
        </p:spPr>
        <p:txBody>
          <a:bodyPr>
            <a:spAutoFit/>
          </a:bodyPr>
          <a:lstStyle/>
          <a:p>
            <a:r>
              <a:rPr lang="en-US" sz="3200"/>
              <a:t>Ben Derdundat lets a gas expand, doing 67 J of work, while at the same time the internal energy of the gas goes down by 34 J.  What heat is transferred to the gas, and does the temperature of the gas increase, or decrease?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2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2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12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12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381000" y="2895600"/>
            <a:ext cx="8763000" cy="3081338"/>
          </a:xfrm>
          <a:prstGeom prst="rect">
            <a:avLst/>
          </a:prstGeom>
          <a:noFill/>
          <a:ln w="9525">
            <a:noFill/>
            <a:miter lim="800000"/>
            <a:headEnd/>
            <a:tailEnd/>
          </a:ln>
          <a:effectLst/>
        </p:spPr>
        <p:txBody>
          <a:bodyPr>
            <a:spAutoFit/>
          </a:bodyPr>
          <a:lstStyle/>
          <a:p>
            <a:r>
              <a:rPr lang="en-US">
                <a:sym typeface="Symbol" pitchFamily="18" charset="2"/>
              </a:rPr>
              <a:t>Q = </a:t>
            </a:r>
            <a:r>
              <a:rPr lang="en-US"/>
              <a:t>U + </a:t>
            </a:r>
            <a:r>
              <a:rPr lang="en-US">
                <a:sym typeface="Symbol" pitchFamily="18" charset="2"/>
              </a:rPr>
              <a:t>W</a:t>
            </a:r>
          </a:p>
          <a:p>
            <a:r>
              <a:rPr lang="en-US">
                <a:sym typeface="Symbol" pitchFamily="18" charset="2"/>
              </a:rPr>
              <a:t>-12 J = -7 J</a:t>
            </a:r>
            <a:r>
              <a:rPr lang="en-US"/>
              <a:t> + </a:t>
            </a:r>
            <a:r>
              <a:rPr lang="en-US">
                <a:sym typeface="Symbol" pitchFamily="18" charset="2"/>
              </a:rPr>
              <a:t>W</a:t>
            </a:r>
          </a:p>
          <a:p>
            <a:r>
              <a:rPr lang="en-US">
                <a:sym typeface="Symbol" pitchFamily="18" charset="2"/>
              </a:rPr>
              <a:t>-5 J = W</a:t>
            </a:r>
          </a:p>
          <a:p>
            <a:endParaRPr lang="en-US">
              <a:sym typeface="Symbol" pitchFamily="18" charset="2"/>
            </a:endParaRPr>
          </a:p>
          <a:p>
            <a:r>
              <a:rPr lang="en-US">
                <a:sym typeface="Symbol" pitchFamily="18" charset="2"/>
              </a:rPr>
              <a:t>Work is done </a:t>
            </a:r>
            <a:r>
              <a:rPr lang="en-US" u="sng">
                <a:sym typeface="Symbol" pitchFamily="18" charset="2"/>
              </a:rPr>
              <a:t>on</a:t>
            </a:r>
            <a:r>
              <a:rPr lang="en-US">
                <a:sym typeface="Symbol" pitchFamily="18" charset="2"/>
              </a:rPr>
              <a:t> the system.  (the drop in internal energy cannot make up for the loss of heat - energy must come from outside the system)</a:t>
            </a:r>
          </a:p>
        </p:txBody>
      </p:sp>
      <p:sp>
        <p:nvSpPr>
          <p:cNvPr id="182275" name="Text Box 3"/>
          <p:cNvSpPr txBox="1">
            <a:spLocks noChangeArrowheads="1"/>
          </p:cNvSpPr>
          <p:nvPr/>
        </p:nvSpPr>
        <p:spPr bwMode="auto">
          <a:xfrm>
            <a:off x="228600" y="6477000"/>
            <a:ext cx="636588" cy="274638"/>
          </a:xfrm>
          <a:prstGeom prst="rect">
            <a:avLst/>
          </a:prstGeom>
          <a:noFill/>
          <a:ln w="25400">
            <a:noFill/>
            <a:miter lim="800000"/>
            <a:headEnd/>
            <a:tailEnd/>
          </a:ln>
          <a:effectLst/>
        </p:spPr>
        <p:txBody>
          <a:bodyPr wrap="none">
            <a:spAutoFit/>
          </a:bodyPr>
          <a:lstStyle/>
          <a:p>
            <a:r>
              <a:rPr lang="en-US" sz="1200"/>
              <a:t>-5 J, on</a:t>
            </a:r>
          </a:p>
        </p:txBody>
      </p:sp>
      <p:sp>
        <p:nvSpPr>
          <p:cNvPr id="182276"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82277" name="Text Box 5"/>
          <p:cNvSpPr txBox="1">
            <a:spLocks noChangeArrowheads="1"/>
          </p:cNvSpPr>
          <p:nvPr/>
        </p:nvSpPr>
        <p:spPr bwMode="auto">
          <a:xfrm>
            <a:off x="228600" y="381000"/>
            <a:ext cx="8686800" cy="2041525"/>
          </a:xfrm>
          <a:prstGeom prst="rect">
            <a:avLst/>
          </a:prstGeom>
          <a:noFill/>
          <a:ln w="50800">
            <a:noFill/>
            <a:miter lim="800000"/>
            <a:headEnd/>
            <a:tailEnd/>
          </a:ln>
          <a:effectLst/>
        </p:spPr>
        <p:txBody>
          <a:bodyPr>
            <a:spAutoFit/>
          </a:bodyPr>
          <a:lstStyle/>
          <a:p>
            <a:r>
              <a:rPr lang="en-US" sz="3200"/>
              <a:t>Costa Levine lets 12 J of heat escape from a working gas, and its internal energy drops by 7 J.  What is the work done by the system?  Is the work done </a:t>
            </a:r>
            <a:r>
              <a:rPr lang="en-US" sz="3200" u="sng"/>
              <a:t>by</a:t>
            </a:r>
            <a:r>
              <a:rPr lang="en-US" sz="3200"/>
              <a:t> the system, or </a:t>
            </a:r>
            <a:r>
              <a:rPr lang="en-US" sz="3200" u="sng"/>
              <a:t>on</a:t>
            </a:r>
            <a:r>
              <a:rPr lang="en-US" sz="3200"/>
              <a:t> the system?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22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22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22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22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ext Box 2"/>
          <p:cNvSpPr txBox="1">
            <a:spLocks noChangeArrowheads="1"/>
          </p:cNvSpPr>
          <p:nvPr/>
        </p:nvSpPr>
        <p:spPr bwMode="auto">
          <a:xfrm>
            <a:off x="381000" y="2027238"/>
            <a:ext cx="8763000" cy="3990975"/>
          </a:xfrm>
          <a:prstGeom prst="rect">
            <a:avLst/>
          </a:prstGeom>
          <a:noFill/>
          <a:ln w="9525">
            <a:noFill/>
            <a:miter lim="800000"/>
            <a:headEnd/>
            <a:tailEnd/>
          </a:ln>
          <a:effectLst/>
        </p:spPr>
        <p:txBody>
          <a:bodyPr>
            <a:spAutoFit/>
          </a:bodyPr>
          <a:lstStyle/>
          <a:p>
            <a:r>
              <a:rPr lang="en-US" sz="3200"/>
              <a:t>Find area</a:t>
            </a:r>
          </a:p>
          <a:p>
            <a:r>
              <a:rPr lang="en-US" sz="3200"/>
              <a:t>A = </a:t>
            </a:r>
            <a:r>
              <a:rPr lang="en-US" sz="3200">
                <a:sym typeface="Symbol" pitchFamily="18" charset="2"/>
              </a:rPr>
              <a:t></a:t>
            </a:r>
            <a:r>
              <a:rPr lang="en-US" sz="3200"/>
              <a:t>r</a:t>
            </a:r>
            <a:r>
              <a:rPr lang="en-US" sz="3200" baseline="30000"/>
              <a:t>2</a:t>
            </a:r>
            <a:r>
              <a:rPr lang="en-US" sz="3200"/>
              <a:t> for a circle</a:t>
            </a:r>
          </a:p>
          <a:p>
            <a:r>
              <a:rPr lang="en-US" sz="3200"/>
              <a:t>Diameter  = 2r</a:t>
            </a:r>
          </a:p>
          <a:p>
            <a:r>
              <a:rPr lang="en-US" sz="3200"/>
              <a:t>p = F/A, A = F/p = (31360 N)/(1.38 x 10</a:t>
            </a:r>
            <a:r>
              <a:rPr lang="en-US" sz="3200" baseline="30000"/>
              <a:t>6 </a:t>
            </a:r>
            <a:r>
              <a:rPr lang="en-US" sz="3200"/>
              <a:t>Pa)</a:t>
            </a:r>
          </a:p>
          <a:p>
            <a:r>
              <a:rPr lang="en-US" sz="3200"/>
              <a:t>A = .022725 m</a:t>
            </a:r>
            <a:r>
              <a:rPr lang="en-US" sz="3200" baseline="30000"/>
              <a:t>2</a:t>
            </a:r>
          </a:p>
          <a:p>
            <a:r>
              <a:rPr lang="en-US" sz="3200"/>
              <a:t>A = </a:t>
            </a:r>
            <a:r>
              <a:rPr lang="en-US" sz="3200">
                <a:sym typeface="Symbol" pitchFamily="18" charset="2"/>
              </a:rPr>
              <a:t></a:t>
            </a:r>
            <a:r>
              <a:rPr lang="en-US" sz="3200"/>
              <a:t>r</a:t>
            </a:r>
            <a:r>
              <a:rPr lang="en-US" sz="3200" baseline="30000"/>
              <a:t>2</a:t>
            </a:r>
          </a:p>
          <a:p>
            <a:r>
              <a:rPr lang="en-US" sz="3200"/>
              <a:t>r = .08505 m</a:t>
            </a:r>
          </a:p>
          <a:p>
            <a:r>
              <a:rPr lang="en-US" sz="3200"/>
              <a:t>d = 2r</a:t>
            </a:r>
          </a:p>
        </p:txBody>
      </p:sp>
      <p:sp>
        <p:nvSpPr>
          <p:cNvPr id="183299" name="Text Box 3"/>
          <p:cNvSpPr txBox="1">
            <a:spLocks noChangeArrowheads="1"/>
          </p:cNvSpPr>
          <p:nvPr/>
        </p:nvSpPr>
        <p:spPr bwMode="auto">
          <a:xfrm>
            <a:off x="228600" y="6477000"/>
            <a:ext cx="608013" cy="274638"/>
          </a:xfrm>
          <a:prstGeom prst="rect">
            <a:avLst/>
          </a:prstGeom>
          <a:noFill/>
          <a:ln w="25400">
            <a:noFill/>
            <a:miter lim="800000"/>
            <a:headEnd/>
            <a:tailEnd/>
          </a:ln>
          <a:effectLst/>
        </p:spPr>
        <p:txBody>
          <a:bodyPr wrap="none">
            <a:spAutoFit/>
          </a:bodyPr>
          <a:lstStyle/>
          <a:p>
            <a:r>
              <a:rPr lang="en-US" sz="1200">
                <a:sym typeface="Symbol" pitchFamily="18" charset="2"/>
              </a:rPr>
              <a:t>.170 m</a:t>
            </a:r>
          </a:p>
        </p:txBody>
      </p:sp>
      <p:sp>
        <p:nvSpPr>
          <p:cNvPr id="183300"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83301" name="Text Box 5"/>
          <p:cNvSpPr txBox="1">
            <a:spLocks noChangeArrowheads="1"/>
          </p:cNvSpPr>
          <p:nvPr/>
        </p:nvSpPr>
        <p:spPr bwMode="auto">
          <a:xfrm>
            <a:off x="457200" y="381000"/>
            <a:ext cx="8458200" cy="1554163"/>
          </a:xfrm>
          <a:prstGeom prst="rect">
            <a:avLst/>
          </a:prstGeom>
          <a:noFill/>
          <a:ln w="50800">
            <a:noFill/>
            <a:miter lim="800000"/>
            <a:headEnd/>
            <a:tailEnd/>
          </a:ln>
          <a:effectLst/>
        </p:spPr>
        <p:txBody>
          <a:bodyPr>
            <a:spAutoFit/>
          </a:bodyPr>
          <a:lstStyle/>
          <a:p>
            <a:r>
              <a:rPr lang="en-US" sz="3200"/>
              <a:t>A hydraulic jack lifts a 31360 N car using a pressure of 1.38 MPa (M = x 10</a:t>
            </a:r>
            <a:r>
              <a:rPr lang="en-US" sz="3200" baseline="30000"/>
              <a:t>6</a:t>
            </a:r>
            <a:r>
              <a:rPr lang="en-US" sz="3200"/>
              <a:t>)  What is the diameter of the cylinder?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32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32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32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32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32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329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329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832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sz="4000"/>
              <a:t>Page 4 – First Law of thermodynamics</a:t>
            </a:r>
          </a:p>
        </p:txBody>
      </p:sp>
      <p:sp>
        <p:nvSpPr>
          <p:cNvPr id="186371" name="Rectangle 3"/>
          <p:cNvSpPr>
            <a:spLocks noGrp="1" noChangeArrowheads="1"/>
          </p:cNvSpPr>
          <p:nvPr>
            <p:ph type="body"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ext Box 2"/>
          <p:cNvSpPr txBox="1">
            <a:spLocks noChangeArrowheads="1"/>
          </p:cNvSpPr>
          <p:nvPr/>
        </p:nvSpPr>
        <p:spPr bwMode="auto">
          <a:xfrm>
            <a:off x="0" y="147638"/>
            <a:ext cx="1719263" cy="579437"/>
          </a:xfrm>
          <a:prstGeom prst="rect">
            <a:avLst/>
          </a:prstGeom>
          <a:noFill/>
          <a:ln w="9525">
            <a:noFill/>
            <a:miter lim="800000"/>
            <a:headEnd/>
            <a:tailEnd/>
          </a:ln>
          <a:effectLst/>
        </p:spPr>
        <p:txBody>
          <a:bodyPr wrap="none">
            <a:spAutoFit/>
          </a:bodyPr>
          <a:lstStyle/>
          <a:p>
            <a:r>
              <a:rPr lang="en-US" sz="3200" b="1" u="sng"/>
              <a:t>Example</a:t>
            </a:r>
          </a:p>
        </p:txBody>
      </p:sp>
      <p:sp>
        <p:nvSpPr>
          <p:cNvPr id="187395"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87396" name="Text Box 4"/>
          <p:cNvSpPr txBox="1">
            <a:spLocks noChangeArrowheads="1"/>
          </p:cNvSpPr>
          <p:nvPr/>
        </p:nvSpPr>
        <p:spPr bwMode="auto">
          <a:xfrm>
            <a:off x="0" y="914400"/>
            <a:ext cx="8686800" cy="3935413"/>
          </a:xfrm>
          <a:prstGeom prst="rect">
            <a:avLst/>
          </a:prstGeom>
          <a:noFill/>
          <a:ln w="25400">
            <a:noFill/>
            <a:miter lim="800000"/>
            <a:headEnd/>
            <a:tailEnd/>
          </a:ln>
          <a:effectLst/>
        </p:spPr>
        <p:txBody>
          <a:bodyPr>
            <a:spAutoFit/>
          </a:bodyPr>
          <a:lstStyle/>
          <a:p>
            <a:r>
              <a:rPr lang="en-US"/>
              <a:t>Myron Wondergaim lets a  </a:t>
            </a:r>
          </a:p>
          <a:p>
            <a:r>
              <a:rPr lang="en-US"/>
              <a:t>54.1 kg weight fall, turning a </a:t>
            </a:r>
          </a:p>
          <a:p>
            <a:r>
              <a:rPr lang="en-US"/>
              <a:t>stirrer in an insulated container</a:t>
            </a:r>
          </a:p>
          <a:p>
            <a:r>
              <a:rPr lang="en-US"/>
              <a:t> holding .872 kg of water </a:t>
            </a:r>
          </a:p>
          <a:p>
            <a:r>
              <a:rPr lang="en-US"/>
              <a:t>initially at 20.0 </a:t>
            </a:r>
            <a:r>
              <a:rPr lang="en-US" baseline="30000"/>
              <a:t>o</a:t>
            </a:r>
            <a:r>
              <a:rPr lang="en-US"/>
              <a:t>C.   What</a:t>
            </a:r>
          </a:p>
          <a:p>
            <a:r>
              <a:rPr lang="en-US"/>
              <a:t>distance has the mass descended</a:t>
            </a:r>
          </a:p>
          <a:p>
            <a:r>
              <a:rPr lang="en-US"/>
              <a:t>at a constant speed when the </a:t>
            </a:r>
          </a:p>
          <a:p>
            <a:r>
              <a:rPr lang="en-US"/>
              <a:t>water reaches a temperature of 30.0 </a:t>
            </a:r>
            <a:r>
              <a:rPr lang="en-US" baseline="30000"/>
              <a:t>o</a:t>
            </a:r>
            <a:r>
              <a:rPr lang="en-US"/>
              <a:t>C?</a:t>
            </a:r>
          </a:p>
          <a:p>
            <a:r>
              <a:rPr lang="en-US"/>
              <a:t>c</a:t>
            </a:r>
            <a:r>
              <a:rPr lang="en-US" baseline="-25000"/>
              <a:t>w</a:t>
            </a:r>
            <a:r>
              <a:rPr lang="en-US"/>
              <a:t>= 4186 J/kg/</a:t>
            </a:r>
            <a:r>
              <a:rPr lang="en-US" baseline="30000"/>
              <a:t>o</a:t>
            </a:r>
            <a:r>
              <a:rPr lang="en-US"/>
              <a:t>C</a:t>
            </a:r>
          </a:p>
        </p:txBody>
      </p:sp>
      <p:pic>
        <p:nvPicPr>
          <p:cNvPr id="187397" name="Picture 5" descr="FG14_01"/>
          <p:cNvPicPr>
            <a:picLocks noChangeAspect="1" noChangeArrowheads="1"/>
          </p:cNvPicPr>
          <p:nvPr/>
        </p:nvPicPr>
        <p:blipFill>
          <a:blip r:embed="rId3" cstate="print"/>
          <a:srcRect l="16003" t="9500" r="17982" b="14000"/>
          <a:stretch>
            <a:fillRect/>
          </a:stretch>
        </p:blipFill>
        <p:spPr bwMode="auto">
          <a:xfrm>
            <a:off x="4724400" y="0"/>
            <a:ext cx="4419600" cy="3414713"/>
          </a:xfrm>
          <a:prstGeom prst="rect">
            <a:avLst/>
          </a:prstGeom>
          <a:noFill/>
        </p:spPr>
      </p:pic>
      <p:sp>
        <p:nvSpPr>
          <p:cNvPr id="187398" name="Text Box 6"/>
          <p:cNvSpPr txBox="1">
            <a:spLocks noChangeArrowheads="1"/>
          </p:cNvSpPr>
          <p:nvPr/>
        </p:nvSpPr>
        <p:spPr bwMode="auto">
          <a:xfrm>
            <a:off x="304800" y="5011738"/>
            <a:ext cx="8610600" cy="2227262"/>
          </a:xfrm>
          <a:prstGeom prst="rect">
            <a:avLst/>
          </a:prstGeom>
          <a:noFill/>
          <a:ln w="50800">
            <a:noFill/>
            <a:miter lim="800000"/>
            <a:headEnd/>
            <a:tailEnd/>
          </a:ln>
          <a:effectLst/>
        </p:spPr>
        <p:txBody>
          <a:bodyPr>
            <a:spAutoFit/>
          </a:bodyPr>
          <a:lstStyle/>
          <a:p>
            <a:r>
              <a:rPr lang="en-US"/>
              <a:t>potential energy  = Heat gained</a:t>
            </a:r>
          </a:p>
          <a:p>
            <a:r>
              <a:rPr lang="en-US"/>
              <a:t>mgh</a:t>
            </a:r>
            <a:r>
              <a:rPr lang="en-US">
                <a:sym typeface="Symbol" pitchFamily="18" charset="2"/>
              </a:rPr>
              <a:t> = </a:t>
            </a:r>
            <a:r>
              <a:rPr lang="en-US"/>
              <a:t>m</a:t>
            </a:r>
            <a:r>
              <a:rPr lang="en-US" baseline="-25000"/>
              <a:t>w</a:t>
            </a:r>
            <a:r>
              <a:rPr lang="en-US"/>
              <a:t>c</a:t>
            </a:r>
            <a:r>
              <a:rPr lang="en-US" baseline="-25000"/>
              <a:t>w</a:t>
            </a:r>
            <a:r>
              <a:rPr lang="en-US">
                <a:sym typeface="Symbol" pitchFamily="18" charset="2"/>
              </a:rPr>
              <a:t>T</a:t>
            </a:r>
            <a:r>
              <a:rPr lang="en-US" baseline="-25000"/>
              <a:t>w</a:t>
            </a:r>
            <a:endParaRPr lang="en-US"/>
          </a:p>
          <a:p>
            <a:r>
              <a:rPr lang="en-US"/>
              <a:t>(54.1 kg) (9.8 N/kg)h = (.872 kg)(4186 J/kg/</a:t>
            </a:r>
            <a:r>
              <a:rPr lang="en-US" baseline="30000"/>
              <a:t>o</a:t>
            </a:r>
            <a:r>
              <a:rPr lang="en-US"/>
              <a:t>C)(10.0 </a:t>
            </a:r>
            <a:r>
              <a:rPr lang="en-US" baseline="30000"/>
              <a:t>o</a:t>
            </a:r>
            <a:r>
              <a:rPr lang="en-US"/>
              <a:t>C)</a:t>
            </a:r>
          </a:p>
          <a:p>
            <a:r>
              <a:rPr lang="en-US"/>
              <a:t>h = 68.7 m</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7396"/>
                                        </p:tgtEl>
                                        <p:attrNameLst>
                                          <p:attrName>style.visibility</p:attrName>
                                        </p:attrNameLst>
                                      </p:cBhvr>
                                      <p:to>
                                        <p:strVal val="visible"/>
                                      </p:to>
                                    </p:set>
                                    <p:animEffect transition="in" filter="wipe(left)">
                                      <p:cBhvr>
                                        <p:cTn id="7" dur="500"/>
                                        <p:tgtEl>
                                          <p:spTgt spid="1873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7398">
                                            <p:txEl>
                                              <p:pRg st="0" end="0"/>
                                            </p:txEl>
                                          </p:spTgt>
                                        </p:tgtEl>
                                        <p:attrNameLst>
                                          <p:attrName>style.visibility</p:attrName>
                                        </p:attrNameLst>
                                      </p:cBhvr>
                                      <p:to>
                                        <p:strVal val="visible"/>
                                      </p:to>
                                    </p:set>
                                    <p:animEffect transition="in" filter="wipe(left)">
                                      <p:cBhvr>
                                        <p:cTn id="12" dur="500"/>
                                        <p:tgtEl>
                                          <p:spTgt spid="1873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7398">
                                            <p:txEl>
                                              <p:pRg st="1" end="1"/>
                                            </p:txEl>
                                          </p:spTgt>
                                        </p:tgtEl>
                                        <p:attrNameLst>
                                          <p:attrName>style.visibility</p:attrName>
                                        </p:attrNameLst>
                                      </p:cBhvr>
                                      <p:to>
                                        <p:strVal val="visible"/>
                                      </p:to>
                                    </p:set>
                                    <p:animEffect transition="in" filter="wipe(left)">
                                      <p:cBhvr>
                                        <p:cTn id="17" dur="500"/>
                                        <p:tgtEl>
                                          <p:spTgt spid="18739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7398">
                                            <p:txEl>
                                              <p:pRg st="2" end="2"/>
                                            </p:txEl>
                                          </p:spTgt>
                                        </p:tgtEl>
                                        <p:attrNameLst>
                                          <p:attrName>style.visibility</p:attrName>
                                        </p:attrNameLst>
                                      </p:cBhvr>
                                      <p:to>
                                        <p:strVal val="visible"/>
                                      </p:to>
                                    </p:set>
                                    <p:animEffect transition="in" filter="wipe(left)">
                                      <p:cBhvr>
                                        <p:cTn id="22" dur="500"/>
                                        <p:tgtEl>
                                          <p:spTgt spid="18739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7398">
                                            <p:txEl>
                                              <p:pRg st="3" end="3"/>
                                            </p:txEl>
                                          </p:spTgt>
                                        </p:tgtEl>
                                        <p:attrNameLst>
                                          <p:attrName>style.visibility</p:attrName>
                                        </p:attrNameLst>
                                      </p:cBhvr>
                                      <p:to>
                                        <p:strVal val="visible"/>
                                      </p:to>
                                    </p:set>
                                    <p:animEffect transition="in" filter="wipe(left)">
                                      <p:cBhvr>
                                        <p:cTn id="27" dur="500"/>
                                        <p:tgtEl>
                                          <p:spTgt spid="1873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autoUpdateAnimBg="0"/>
      <p:bldP spid="18739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ext Box 2"/>
          <p:cNvSpPr txBox="1">
            <a:spLocks noChangeArrowheads="1"/>
          </p:cNvSpPr>
          <p:nvPr/>
        </p:nvSpPr>
        <p:spPr bwMode="auto">
          <a:xfrm>
            <a:off x="381000" y="3533775"/>
            <a:ext cx="8763000" cy="1800225"/>
          </a:xfrm>
          <a:prstGeom prst="rect">
            <a:avLst/>
          </a:prstGeom>
          <a:noFill/>
          <a:ln w="9525">
            <a:noFill/>
            <a:miter lim="800000"/>
            <a:headEnd/>
            <a:tailEnd/>
          </a:ln>
          <a:effectLst/>
        </p:spPr>
        <p:txBody>
          <a:bodyPr>
            <a:spAutoFit/>
          </a:bodyPr>
          <a:lstStyle/>
          <a:p>
            <a:pPr algn="ctr"/>
            <a:r>
              <a:rPr lang="en-US"/>
              <a:t>Potential energy  = Heat gained</a:t>
            </a:r>
          </a:p>
          <a:p>
            <a:pPr algn="ctr"/>
            <a:r>
              <a:rPr lang="en-US"/>
              <a:t>mgh</a:t>
            </a:r>
            <a:r>
              <a:rPr lang="en-US">
                <a:sym typeface="Symbol" pitchFamily="18" charset="2"/>
              </a:rPr>
              <a:t> = </a:t>
            </a:r>
            <a:r>
              <a:rPr lang="en-US"/>
              <a:t>m</a:t>
            </a:r>
            <a:r>
              <a:rPr lang="en-US" baseline="-25000"/>
              <a:t>Pb</a:t>
            </a:r>
            <a:r>
              <a:rPr lang="en-US"/>
              <a:t>c</a:t>
            </a:r>
            <a:r>
              <a:rPr lang="en-US" baseline="-25000"/>
              <a:t>Pb</a:t>
            </a:r>
            <a:r>
              <a:rPr lang="en-US">
                <a:sym typeface="Symbol" pitchFamily="18" charset="2"/>
              </a:rPr>
              <a:t>T</a:t>
            </a:r>
            <a:r>
              <a:rPr lang="en-US" baseline="-25000"/>
              <a:t>Pb</a:t>
            </a:r>
            <a:endParaRPr lang="en-US"/>
          </a:p>
          <a:p>
            <a:pPr algn="ctr"/>
            <a:r>
              <a:rPr lang="en-US"/>
              <a:t>(4.5)(9.8)(32) = (4.5)(130) </a:t>
            </a:r>
            <a:r>
              <a:rPr lang="en-US">
                <a:sym typeface="Symbol" pitchFamily="18" charset="2"/>
              </a:rPr>
              <a:t>T</a:t>
            </a:r>
            <a:r>
              <a:rPr lang="en-US" baseline="-25000"/>
              <a:t>Pb</a:t>
            </a:r>
            <a:endParaRPr lang="en-US"/>
          </a:p>
          <a:p>
            <a:pPr algn="ctr"/>
            <a:r>
              <a:rPr lang="en-US">
                <a:sym typeface="Symbol" pitchFamily="18" charset="2"/>
              </a:rPr>
              <a:t>T</a:t>
            </a:r>
            <a:r>
              <a:rPr lang="en-US" baseline="-25000"/>
              <a:t>Pb</a:t>
            </a:r>
            <a:r>
              <a:rPr lang="en-US"/>
              <a:t> = 2.4 </a:t>
            </a:r>
            <a:r>
              <a:rPr lang="en-US" baseline="30000"/>
              <a:t>o</a:t>
            </a:r>
            <a:r>
              <a:rPr lang="en-US"/>
              <a:t>C</a:t>
            </a:r>
            <a:endParaRPr lang="en-US" baseline="30000"/>
          </a:p>
        </p:txBody>
      </p:sp>
      <p:sp>
        <p:nvSpPr>
          <p:cNvPr id="189443" name="Text Box 3"/>
          <p:cNvSpPr txBox="1">
            <a:spLocks noChangeArrowheads="1"/>
          </p:cNvSpPr>
          <p:nvPr/>
        </p:nvSpPr>
        <p:spPr bwMode="auto">
          <a:xfrm>
            <a:off x="228600" y="6477000"/>
            <a:ext cx="565150" cy="274638"/>
          </a:xfrm>
          <a:prstGeom prst="rect">
            <a:avLst/>
          </a:prstGeom>
          <a:noFill/>
          <a:ln w="25400">
            <a:noFill/>
            <a:miter lim="800000"/>
            <a:headEnd/>
            <a:tailEnd/>
          </a:ln>
          <a:effectLst/>
        </p:spPr>
        <p:txBody>
          <a:bodyPr wrap="none">
            <a:spAutoFit/>
          </a:bodyPr>
          <a:lstStyle/>
          <a:p>
            <a:r>
              <a:rPr lang="en-US" sz="1200"/>
              <a:t>2.4 </a:t>
            </a:r>
            <a:r>
              <a:rPr lang="en-US" sz="1200" baseline="30000"/>
              <a:t>o</a:t>
            </a:r>
            <a:r>
              <a:rPr lang="en-US" sz="1200"/>
              <a:t>C</a:t>
            </a:r>
          </a:p>
        </p:txBody>
      </p:sp>
      <p:sp>
        <p:nvSpPr>
          <p:cNvPr id="189444"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89445" name="Text Box 5"/>
          <p:cNvSpPr txBox="1">
            <a:spLocks noChangeArrowheads="1"/>
          </p:cNvSpPr>
          <p:nvPr/>
        </p:nvSpPr>
        <p:spPr bwMode="auto">
          <a:xfrm>
            <a:off x="228600" y="381000"/>
            <a:ext cx="8686800" cy="2895600"/>
          </a:xfrm>
          <a:prstGeom prst="rect">
            <a:avLst/>
          </a:prstGeom>
          <a:noFill/>
          <a:ln w="50800">
            <a:noFill/>
            <a:miter lim="800000"/>
            <a:headEnd/>
            <a:tailEnd/>
          </a:ln>
          <a:effectLst/>
        </p:spPr>
        <p:txBody>
          <a:bodyPr>
            <a:spAutoFit/>
          </a:bodyPr>
          <a:lstStyle/>
          <a:p>
            <a:r>
              <a:rPr lang="en-US" sz="3200"/>
              <a:t>Hugo Idonuana drops a 4.5 kg bag of lead shot from a height of 32 m.  What is the change in temperature of the shot assuming that all of the potential turns into heat absorbed by the shot?</a:t>
            </a:r>
          </a:p>
          <a:p>
            <a:r>
              <a:rPr lang="en-US"/>
              <a:t>(c</a:t>
            </a:r>
            <a:r>
              <a:rPr lang="en-US" baseline="-25000"/>
              <a:t>Pb</a:t>
            </a:r>
            <a:r>
              <a:rPr lang="en-US"/>
              <a:t> = 130 J</a:t>
            </a:r>
            <a:r>
              <a:rPr lang="en-US" baseline="30000"/>
              <a:t>o</a:t>
            </a:r>
            <a:r>
              <a:rPr lang="en-US"/>
              <a:t>C</a:t>
            </a:r>
            <a:r>
              <a:rPr lang="en-US" baseline="30000"/>
              <a:t>-1</a:t>
            </a:r>
            <a:r>
              <a:rPr lang="en-US"/>
              <a:t>kg</a:t>
            </a:r>
            <a:r>
              <a:rPr lang="en-US" baseline="30000"/>
              <a:t>-1</a:t>
            </a:r>
            <a:r>
              <a:rPr lang="en-US"/>
              <a:t>)</a:t>
            </a:r>
          </a:p>
          <a:p>
            <a:r>
              <a:rPr lang="en-US"/>
              <a:t>(Does the answer depend on the mass of the lead shot?)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94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94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94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94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381000" y="2027238"/>
            <a:ext cx="8763000" cy="3016250"/>
          </a:xfrm>
          <a:prstGeom prst="rect">
            <a:avLst/>
          </a:prstGeom>
          <a:noFill/>
          <a:ln w="9525">
            <a:noFill/>
            <a:miter lim="800000"/>
            <a:headEnd/>
            <a:tailEnd/>
          </a:ln>
          <a:effectLst/>
        </p:spPr>
        <p:txBody>
          <a:bodyPr>
            <a:spAutoFit/>
          </a:bodyPr>
          <a:lstStyle/>
          <a:p>
            <a:r>
              <a:rPr lang="en-US" sz="3200"/>
              <a:t>The molecular mass of He is 4.00 g/mol</a:t>
            </a:r>
          </a:p>
          <a:p>
            <a:r>
              <a:rPr lang="en-US" sz="3200"/>
              <a:t>n = mass/molecular mass</a:t>
            </a:r>
          </a:p>
          <a:p>
            <a:r>
              <a:rPr lang="en-US" sz="3200"/>
              <a:t>1000 liters = 1 m</a:t>
            </a:r>
            <a:r>
              <a:rPr lang="en-US" sz="3200" baseline="30000"/>
              <a:t>3</a:t>
            </a:r>
          </a:p>
          <a:p>
            <a:r>
              <a:rPr lang="en-US" sz="3200"/>
              <a:t>n = 52.0/4.00 = 13 mol</a:t>
            </a:r>
          </a:p>
          <a:p>
            <a:r>
              <a:rPr lang="en-US" sz="3200"/>
              <a:t>V = .212 m</a:t>
            </a:r>
            <a:r>
              <a:rPr lang="en-US" sz="3200" baseline="30000"/>
              <a:t>3</a:t>
            </a:r>
          </a:p>
          <a:p>
            <a:r>
              <a:rPr lang="en-US" sz="3200"/>
              <a:t>T = pV/(nR)</a:t>
            </a:r>
          </a:p>
        </p:txBody>
      </p:sp>
      <p:sp>
        <p:nvSpPr>
          <p:cNvPr id="138243" name="Text Box 3"/>
          <p:cNvSpPr txBox="1">
            <a:spLocks noChangeArrowheads="1"/>
          </p:cNvSpPr>
          <p:nvPr/>
        </p:nvSpPr>
        <p:spPr bwMode="auto">
          <a:xfrm>
            <a:off x="228600" y="6477000"/>
            <a:ext cx="1055688" cy="274638"/>
          </a:xfrm>
          <a:prstGeom prst="rect">
            <a:avLst/>
          </a:prstGeom>
          <a:noFill/>
          <a:ln w="25400">
            <a:noFill/>
            <a:miter lim="800000"/>
            <a:headEnd/>
            <a:tailEnd/>
          </a:ln>
          <a:effectLst/>
        </p:spPr>
        <p:txBody>
          <a:bodyPr wrap="none">
            <a:spAutoFit/>
          </a:bodyPr>
          <a:lstStyle/>
          <a:p>
            <a:r>
              <a:rPr lang="en-US" sz="1200">
                <a:sym typeface="Symbol" pitchFamily="18" charset="2"/>
              </a:rPr>
              <a:t>422 K, 149 </a:t>
            </a:r>
            <a:r>
              <a:rPr lang="en-US" sz="1200" baseline="30000">
                <a:sym typeface="Symbol" pitchFamily="18" charset="2"/>
              </a:rPr>
              <a:t>o</a:t>
            </a:r>
            <a:r>
              <a:rPr lang="en-US" sz="1200">
                <a:sym typeface="Symbol" pitchFamily="18" charset="2"/>
              </a:rPr>
              <a:t>C</a:t>
            </a:r>
          </a:p>
        </p:txBody>
      </p:sp>
      <p:sp>
        <p:nvSpPr>
          <p:cNvPr id="138244"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38245"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What is the temperature if 52.0 g of He occupies 212 liters at a pressure of  2.15 x 10</a:t>
            </a:r>
            <a:r>
              <a:rPr lang="en-US" sz="3200" baseline="30000"/>
              <a:t>5</a:t>
            </a:r>
            <a:r>
              <a:rPr lang="en-US" sz="3200"/>
              <a:t> 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82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82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ext Box 2"/>
          <p:cNvSpPr txBox="1">
            <a:spLocks noChangeArrowheads="1"/>
          </p:cNvSpPr>
          <p:nvPr/>
        </p:nvSpPr>
        <p:spPr bwMode="auto">
          <a:xfrm>
            <a:off x="0" y="3609975"/>
            <a:ext cx="9144000" cy="1800225"/>
          </a:xfrm>
          <a:prstGeom prst="rect">
            <a:avLst/>
          </a:prstGeom>
          <a:noFill/>
          <a:ln w="9525">
            <a:noFill/>
            <a:miter lim="800000"/>
            <a:headEnd/>
            <a:tailEnd/>
          </a:ln>
          <a:effectLst/>
        </p:spPr>
        <p:txBody>
          <a:bodyPr>
            <a:spAutoFit/>
          </a:bodyPr>
          <a:lstStyle/>
          <a:p>
            <a:pPr algn="ctr"/>
            <a:r>
              <a:rPr lang="en-US"/>
              <a:t>Kinetic energy = Heat gained</a:t>
            </a:r>
          </a:p>
          <a:p>
            <a:pPr algn="ctr"/>
            <a:r>
              <a:rPr lang="en-US" baseline="30000"/>
              <a:t>1</a:t>
            </a:r>
            <a:r>
              <a:rPr lang="en-US"/>
              <a:t>/</a:t>
            </a:r>
            <a:r>
              <a:rPr lang="en-US" baseline="-25000"/>
              <a:t>2</a:t>
            </a:r>
            <a:r>
              <a:rPr lang="en-US"/>
              <a:t>mv</a:t>
            </a:r>
            <a:r>
              <a:rPr lang="en-US" baseline="30000"/>
              <a:t>2</a:t>
            </a:r>
            <a:r>
              <a:rPr lang="en-US">
                <a:sym typeface="Symbol" pitchFamily="18" charset="2"/>
              </a:rPr>
              <a:t> = </a:t>
            </a:r>
            <a:r>
              <a:rPr lang="en-US"/>
              <a:t>m</a:t>
            </a:r>
            <a:r>
              <a:rPr lang="en-US" baseline="-25000"/>
              <a:t>Fe</a:t>
            </a:r>
            <a:r>
              <a:rPr lang="en-US"/>
              <a:t>c</a:t>
            </a:r>
            <a:r>
              <a:rPr lang="en-US" baseline="-25000"/>
              <a:t>Fe</a:t>
            </a:r>
            <a:r>
              <a:rPr lang="en-US">
                <a:sym typeface="Symbol" pitchFamily="18" charset="2"/>
              </a:rPr>
              <a:t>T</a:t>
            </a:r>
            <a:r>
              <a:rPr lang="en-US" baseline="-25000"/>
              <a:t>Fe</a:t>
            </a:r>
          </a:p>
          <a:p>
            <a:pPr algn="ctr"/>
            <a:r>
              <a:rPr lang="en-US" baseline="30000"/>
              <a:t>1</a:t>
            </a:r>
            <a:r>
              <a:rPr lang="en-US"/>
              <a:t>/</a:t>
            </a:r>
            <a:r>
              <a:rPr lang="en-US" baseline="-25000"/>
              <a:t>2</a:t>
            </a:r>
            <a:r>
              <a:rPr lang="en-US"/>
              <a:t>(2.5)v</a:t>
            </a:r>
            <a:r>
              <a:rPr lang="en-US" baseline="30000"/>
              <a:t>2</a:t>
            </a:r>
            <a:r>
              <a:rPr lang="en-US">
                <a:sym typeface="Symbol" pitchFamily="18" charset="2"/>
              </a:rPr>
              <a:t> = </a:t>
            </a:r>
            <a:r>
              <a:rPr lang="en-US"/>
              <a:t>(.015)(450)(.55)</a:t>
            </a:r>
            <a:endParaRPr lang="en-US" sz="2400"/>
          </a:p>
          <a:p>
            <a:pPr algn="ctr"/>
            <a:r>
              <a:rPr lang="en-US"/>
              <a:t>v = 1.7 m/s</a:t>
            </a:r>
          </a:p>
        </p:txBody>
      </p:sp>
      <p:sp>
        <p:nvSpPr>
          <p:cNvPr id="190467" name="Text Box 3"/>
          <p:cNvSpPr txBox="1">
            <a:spLocks noChangeArrowheads="1"/>
          </p:cNvSpPr>
          <p:nvPr/>
        </p:nvSpPr>
        <p:spPr bwMode="auto">
          <a:xfrm>
            <a:off x="228600" y="6477000"/>
            <a:ext cx="633413" cy="274638"/>
          </a:xfrm>
          <a:prstGeom prst="rect">
            <a:avLst/>
          </a:prstGeom>
          <a:noFill/>
          <a:ln w="25400">
            <a:noFill/>
            <a:miter lim="800000"/>
            <a:headEnd/>
            <a:tailEnd/>
          </a:ln>
          <a:effectLst/>
        </p:spPr>
        <p:txBody>
          <a:bodyPr wrap="none">
            <a:spAutoFit/>
          </a:bodyPr>
          <a:lstStyle/>
          <a:p>
            <a:r>
              <a:rPr lang="en-US" sz="1200"/>
              <a:t>1.7 m/s</a:t>
            </a:r>
            <a:endParaRPr lang="en-US" sz="1200" baseline="30000"/>
          </a:p>
        </p:txBody>
      </p:sp>
      <p:sp>
        <p:nvSpPr>
          <p:cNvPr id="19046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90469" name="Text Box 5"/>
          <p:cNvSpPr txBox="1">
            <a:spLocks noChangeArrowheads="1"/>
          </p:cNvSpPr>
          <p:nvPr/>
        </p:nvSpPr>
        <p:spPr bwMode="auto">
          <a:xfrm>
            <a:off x="228600" y="381000"/>
            <a:ext cx="8686800" cy="2894013"/>
          </a:xfrm>
          <a:prstGeom prst="rect">
            <a:avLst/>
          </a:prstGeom>
          <a:noFill/>
          <a:ln w="50800">
            <a:noFill/>
            <a:miter lim="800000"/>
            <a:headEnd/>
            <a:tailEnd/>
          </a:ln>
          <a:effectLst/>
        </p:spPr>
        <p:txBody>
          <a:bodyPr>
            <a:spAutoFit/>
          </a:bodyPr>
          <a:lstStyle/>
          <a:p>
            <a:r>
              <a:rPr lang="en-US" sz="3200"/>
              <a:t>Jenny Rator hits a 15 gram nail with a 2.5 kg hammer.  What is the velocity of the hammer if the nail rises in temperature .55 </a:t>
            </a:r>
            <a:r>
              <a:rPr lang="en-US" sz="3200" baseline="30000"/>
              <a:t>o</a:t>
            </a:r>
            <a:r>
              <a:rPr lang="en-US" sz="3200"/>
              <a:t>C with each stroke of the hammer?  (assume the nail absorbs all the heat evolved)</a:t>
            </a:r>
          </a:p>
          <a:p>
            <a:r>
              <a:rPr lang="en-US" sz="2400"/>
              <a:t>(c</a:t>
            </a:r>
            <a:r>
              <a:rPr lang="en-US" sz="2400" baseline="-25000"/>
              <a:t>Fe</a:t>
            </a:r>
            <a:r>
              <a:rPr lang="en-US" sz="2400"/>
              <a:t> = 450 J</a:t>
            </a:r>
            <a:r>
              <a:rPr lang="en-US" sz="2400" baseline="30000"/>
              <a:t>o</a:t>
            </a:r>
            <a:r>
              <a:rPr lang="en-US" sz="2400"/>
              <a:t>C</a:t>
            </a:r>
            <a:r>
              <a:rPr lang="en-US" sz="2400" baseline="30000"/>
              <a:t>-1</a:t>
            </a:r>
            <a:r>
              <a:rPr lang="en-US" sz="2400"/>
              <a:t>kg</a:t>
            </a:r>
            <a:r>
              <a:rPr lang="en-US" sz="2400" baseline="30000"/>
              <a:t>-1</a:t>
            </a:r>
            <a:r>
              <a:rPr lang="en-US" sz="2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04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04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04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04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 Box 2"/>
          <p:cNvSpPr txBox="1">
            <a:spLocks noChangeArrowheads="1"/>
          </p:cNvSpPr>
          <p:nvPr/>
        </p:nvSpPr>
        <p:spPr bwMode="auto">
          <a:xfrm>
            <a:off x="0" y="147638"/>
            <a:ext cx="2214563" cy="579437"/>
          </a:xfrm>
          <a:prstGeom prst="rect">
            <a:avLst/>
          </a:prstGeom>
          <a:noFill/>
          <a:ln w="9525">
            <a:noFill/>
            <a:miter lim="800000"/>
            <a:headEnd/>
            <a:tailEnd/>
          </a:ln>
          <a:effectLst/>
        </p:spPr>
        <p:txBody>
          <a:bodyPr wrap="none">
            <a:spAutoFit/>
          </a:bodyPr>
          <a:lstStyle/>
          <a:p>
            <a:r>
              <a:rPr lang="en-US" sz="3200" b="1" u="sng"/>
              <a:t>Conduction</a:t>
            </a:r>
          </a:p>
        </p:txBody>
      </p:sp>
      <p:sp>
        <p:nvSpPr>
          <p:cNvPr id="191491"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91492" name="Text Box 4"/>
          <p:cNvSpPr txBox="1">
            <a:spLocks noChangeArrowheads="1"/>
          </p:cNvSpPr>
          <p:nvPr/>
        </p:nvSpPr>
        <p:spPr bwMode="auto">
          <a:xfrm>
            <a:off x="152400" y="762000"/>
            <a:ext cx="4800600" cy="5643563"/>
          </a:xfrm>
          <a:prstGeom prst="rect">
            <a:avLst/>
          </a:prstGeom>
          <a:noFill/>
          <a:ln w="25400">
            <a:noFill/>
            <a:miter lim="800000"/>
            <a:headEnd/>
            <a:tailEnd/>
          </a:ln>
          <a:effectLst/>
        </p:spPr>
        <p:txBody>
          <a:bodyPr>
            <a:spAutoFit/>
          </a:bodyPr>
          <a:lstStyle/>
          <a:p>
            <a:r>
              <a:rPr lang="en-US"/>
              <a:t>Heat transfer by contact</a:t>
            </a:r>
          </a:p>
          <a:p>
            <a:r>
              <a:rPr lang="en-US"/>
              <a:t>Random wiggling</a:t>
            </a:r>
          </a:p>
          <a:p>
            <a:r>
              <a:rPr lang="en-US"/>
              <a:t>Hot to cold</a:t>
            </a:r>
          </a:p>
          <a:p>
            <a:r>
              <a:rPr lang="en-US"/>
              <a:t>Flow rate  </a:t>
            </a:r>
            <a:r>
              <a:rPr lang="en-US">
                <a:sym typeface="Symbol" pitchFamily="18" charset="2"/>
              </a:rPr>
              <a:t></a:t>
            </a:r>
            <a:r>
              <a:rPr lang="en-US"/>
              <a:t>  (</a:t>
            </a:r>
            <a:r>
              <a:rPr lang="en-US">
                <a:sym typeface="Symbol" pitchFamily="18" charset="2"/>
              </a:rPr>
              <a:t></a:t>
            </a:r>
            <a:r>
              <a:rPr lang="en-US"/>
              <a:t>T, A, material, 1/thickness)</a:t>
            </a:r>
          </a:p>
          <a:p>
            <a:endParaRPr lang="en-US"/>
          </a:p>
          <a:p>
            <a:r>
              <a:rPr lang="en-US">
                <a:hlinkClick r:id="rId3"/>
              </a:rPr>
              <a:t>Simulation</a:t>
            </a:r>
            <a:endParaRPr lang="en-US"/>
          </a:p>
          <a:p>
            <a:endParaRPr lang="en-US"/>
          </a:p>
          <a:p>
            <a:r>
              <a:rPr lang="en-US"/>
              <a:t>Insulation prevents conduction</a:t>
            </a:r>
          </a:p>
          <a:p>
            <a:r>
              <a:rPr lang="en-US"/>
              <a:t>Down/Synthetics</a:t>
            </a:r>
          </a:p>
          <a:p>
            <a:r>
              <a:rPr lang="en-US"/>
              <a:t>Thickness</a:t>
            </a:r>
          </a:p>
          <a:p>
            <a:endParaRPr lang="en-US"/>
          </a:p>
          <a:p>
            <a:r>
              <a:rPr lang="en-US"/>
              <a:t>Demo – Ice Melter blocks</a:t>
            </a:r>
          </a:p>
        </p:txBody>
      </p:sp>
      <p:pic>
        <p:nvPicPr>
          <p:cNvPr id="191493" name="Picture 5" descr="FG14_05"/>
          <p:cNvPicPr>
            <a:picLocks noChangeAspect="1" noChangeArrowheads="1"/>
          </p:cNvPicPr>
          <p:nvPr/>
        </p:nvPicPr>
        <p:blipFill>
          <a:blip r:embed="rId4" cstate="print"/>
          <a:srcRect l="25005" t="27501" r="24985" b="27499"/>
          <a:stretch>
            <a:fillRect/>
          </a:stretch>
        </p:blipFill>
        <p:spPr bwMode="auto">
          <a:xfrm>
            <a:off x="5105400" y="228600"/>
            <a:ext cx="3810000"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1492">
                                            <p:txEl>
                                              <p:pRg st="0" end="0"/>
                                            </p:txEl>
                                          </p:spTgt>
                                        </p:tgtEl>
                                        <p:attrNameLst>
                                          <p:attrName>style.visibility</p:attrName>
                                        </p:attrNameLst>
                                      </p:cBhvr>
                                      <p:to>
                                        <p:strVal val="visible"/>
                                      </p:to>
                                    </p:set>
                                    <p:animEffect transition="in" filter="wipe(left)">
                                      <p:cBhvr>
                                        <p:cTn id="7" dur="500"/>
                                        <p:tgtEl>
                                          <p:spTgt spid="1914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1492">
                                            <p:txEl>
                                              <p:pRg st="1" end="1"/>
                                            </p:txEl>
                                          </p:spTgt>
                                        </p:tgtEl>
                                        <p:attrNameLst>
                                          <p:attrName>style.visibility</p:attrName>
                                        </p:attrNameLst>
                                      </p:cBhvr>
                                      <p:to>
                                        <p:strVal val="visible"/>
                                      </p:to>
                                    </p:set>
                                    <p:animEffect transition="in" filter="wipe(left)">
                                      <p:cBhvr>
                                        <p:cTn id="12" dur="500"/>
                                        <p:tgtEl>
                                          <p:spTgt spid="1914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1492">
                                            <p:txEl>
                                              <p:pRg st="2" end="2"/>
                                            </p:txEl>
                                          </p:spTgt>
                                        </p:tgtEl>
                                        <p:attrNameLst>
                                          <p:attrName>style.visibility</p:attrName>
                                        </p:attrNameLst>
                                      </p:cBhvr>
                                      <p:to>
                                        <p:strVal val="visible"/>
                                      </p:to>
                                    </p:set>
                                    <p:animEffect transition="in" filter="wipe(left)">
                                      <p:cBhvr>
                                        <p:cTn id="17" dur="500"/>
                                        <p:tgtEl>
                                          <p:spTgt spid="1914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1492">
                                            <p:txEl>
                                              <p:pRg st="3" end="3"/>
                                            </p:txEl>
                                          </p:spTgt>
                                        </p:tgtEl>
                                        <p:attrNameLst>
                                          <p:attrName>style.visibility</p:attrName>
                                        </p:attrNameLst>
                                      </p:cBhvr>
                                      <p:to>
                                        <p:strVal val="visible"/>
                                      </p:to>
                                    </p:set>
                                    <p:animEffect transition="in" filter="wipe(left)">
                                      <p:cBhvr>
                                        <p:cTn id="22" dur="500"/>
                                        <p:tgtEl>
                                          <p:spTgt spid="1914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1492">
                                            <p:txEl>
                                              <p:pRg st="5" end="5"/>
                                            </p:txEl>
                                          </p:spTgt>
                                        </p:tgtEl>
                                        <p:attrNameLst>
                                          <p:attrName>style.visibility</p:attrName>
                                        </p:attrNameLst>
                                      </p:cBhvr>
                                      <p:to>
                                        <p:strVal val="visible"/>
                                      </p:to>
                                    </p:set>
                                    <p:animEffect transition="in" filter="wipe(left)">
                                      <p:cBhvr>
                                        <p:cTn id="27" dur="500"/>
                                        <p:tgtEl>
                                          <p:spTgt spid="19149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1492">
                                            <p:txEl>
                                              <p:pRg st="7" end="7"/>
                                            </p:txEl>
                                          </p:spTgt>
                                        </p:tgtEl>
                                        <p:attrNameLst>
                                          <p:attrName>style.visibility</p:attrName>
                                        </p:attrNameLst>
                                      </p:cBhvr>
                                      <p:to>
                                        <p:strVal val="visible"/>
                                      </p:to>
                                    </p:set>
                                    <p:animEffect transition="in" filter="wipe(left)">
                                      <p:cBhvr>
                                        <p:cTn id="32" dur="500"/>
                                        <p:tgtEl>
                                          <p:spTgt spid="19149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1492">
                                            <p:txEl>
                                              <p:pRg st="8" end="8"/>
                                            </p:txEl>
                                          </p:spTgt>
                                        </p:tgtEl>
                                        <p:attrNameLst>
                                          <p:attrName>style.visibility</p:attrName>
                                        </p:attrNameLst>
                                      </p:cBhvr>
                                      <p:to>
                                        <p:strVal val="visible"/>
                                      </p:to>
                                    </p:set>
                                    <p:animEffect transition="in" filter="wipe(left)">
                                      <p:cBhvr>
                                        <p:cTn id="37" dur="500"/>
                                        <p:tgtEl>
                                          <p:spTgt spid="19149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1492">
                                            <p:txEl>
                                              <p:pRg st="9" end="9"/>
                                            </p:txEl>
                                          </p:spTgt>
                                        </p:tgtEl>
                                        <p:attrNameLst>
                                          <p:attrName>style.visibility</p:attrName>
                                        </p:attrNameLst>
                                      </p:cBhvr>
                                      <p:to>
                                        <p:strVal val="visible"/>
                                      </p:to>
                                    </p:set>
                                    <p:animEffect transition="in" filter="wipe(left)">
                                      <p:cBhvr>
                                        <p:cTn id="42" dur="500"/>
                                        <p:tgtEl>
                                          <p:spTgt spid="19149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91492">
                                            <p:txEl>
                                              <p:pRg st="11" end="11"/>
                                            </p:txEl>
                                          </p:spTgt>
                                        </p:tgtEl>
                                        <p:attrNameLst>
                                          <p:attrName>style.visibility</p:attrName>
                                        </p:attrNameLst>
                                      </p:cBhvr>
                                      <p:to>
                                        <p:strVal val="visible"/>
                                      </p:to>
                                    </p:set>
                                    <p:animEffect transition="in" filter="wipe(left)">
                                      <p:cBhvr>
                                        <p:cTn id="47" dur="500"/>
                                        <p:tgtEl>
                                          <p:spTgt spid="19149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ext Box 2"/>
          <p:cNvSpPr txBox="1">
            <a:spLocks noChangeArrowheads="1"/>
          </p:cNvSpPr>
          <p:nvPr/>
        </p:nvSpPr>
        <p:spPr bwMode="auto">
          <a:xfrm>
            <a:off x="0" y="147638"/>
            <a:ext cx="2147888" cy="579437"/>
          </a:xfrm>
          <a:prstGeom prst="rect">
            <a:avLst/>
          </a:prstGeom>
          <a:noFill/>
          <a:ln w="9525">
            <a:noFill/>
            <a:miter lim="800000"/>
            <a:headEnd/>
            <a:tailEnd/>
          </a:ln>
          <a:effectLst/>
        </p:spPr>
        <p:txBody>
          <a:bodyPr wrap="none">
            <a:spAutoFit/>
          </a:bodyPr>
          <a:lstStyle/>
          <a:p>
            <a:r>
              <a:rPr lang="en-US" sz="3200" b="1" u="sng"/>
              <a:t>Convection</a:t>
            </a:r>
          </a:p>
        </p:txBody>
      </p:sp>
      <p:sp>
        <p:nvSpPr>
          <p:cNvPr id="192515"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92516" name="Text Box 4"/>
          <p:cNvSpPr txBox="1">
            <a:spLocks noChangeArrowheads="1"/>
          </p:cNvSpPr>
          <p:nvPr/>
        </p:nvSpPr>
        <p:spPr bwMode="auto">
          <a:xfrm>
            <a:off x="152400" y="762000"/>
            <a:ext cx="5638800" cy="5643563"/>
          </a:xfrm>
          <a:prstGeom prst="rect">
            <a:avLst/>
          </a:prstGeom>
          <a:noFill/>
          <a:ln w="25400">
            <a:noFill/>
            <a:miter lim="800000"/>
            <a:headEnd/>
            <a:tailEnd/>
          </a:ln>
          <a:effectLst/>
        </p:spPr>
        <p:txBody>
          <a:bodyPr>
            <a:spAutoFit/>
          </a:bodyPr>
          <a:lstStyle/>
          <a:p>
            <a:r>
              <a:rPr lang="en-US"/>
              <a:t>Heat carried away by moving fluid</a:t>
            </a:r>
          </a:p>
          <a:p>
            <a:r>
              <a:rPr lang="en-US"/>
              <a:t>Much faster than conduction</a:t>
            </a:r>
          </a:p>
          <a:p>
            <a:r>
              <a:rPr lang="en-US"/>
              <a:t>Surface layers</a:t>
            </a:r>
          </a:p>
          <a:p>
            <a:endParaRPr lang="en-US"/>
          </a:p>
          <a:p>
            <a:r>
              <a:rPr lang="en-US"/>
              <a:t>Examples:</a:t>
            </a:r>
          </a:p>
          <a:p>
            <a:r>
              <a:rPr lang="en-US"/>
              <a:t>Sauna/cold lake</a:t>
            </a:r>
          </a:p>
          <a:p>
            <a:r>
              <a:rPr lang="en-US"/>
              <a:t>Car radiator</a:t>
            </a:r>
          </a:p>
          <a:p>
            <a:r>
              <a:rPr lang="en-US"/>
              <a:t>Cooling fans on computers</a:t>
            </a:r>
          </a:p>
          <a:p>
            <a:r>
              <a:rPr lang="en-US"/>
              <a:t>Wind chill</a:t>
            </a:r>
          </a:p>
          <a:p>
            <a:r>
              <a:rPr lang="en-US"/>
              <a:t>Firestorms</a:t>
            </a:r>
          </a:p>
          <a:p>
            <a:endParaRPr lang="en-US"/>
          </a:p>
          <a:p>
            <a:r>
              <a:rPr lang="en-US"/>
              <a:t>Windbreakers slow down convection</a:t>
            </a:r>
          </a:p>
          <a:p>
            <a:r>
              <a:rPr lang="en-US"/>
              <a:t>Demo – Heat Sinks</a:t>
            </a:r>
          </a:p>
        </p:txBody>
      </p:sp>
      <p:pic>
        <p:nvPicPr>
          <p:cNvPr id="192517" name="Picture 5" descr="FG14_07"/>
          <p:cNvPicPr>
            <a:picLocks noChangeAspect="1" noChangeArrowheads="1"/>
          </p:cNvPicPr>
          <p:nvPr/>
        </p:nvPicPr>
        <p:blipFill>
          <a:blip r:embed="rId3" cstate="print"/>
          <a:srcRect l="30006" t="11000" r="24985" b="9500"/>
          <a:stretch>
            <a:fillRect/>
          </a:stretch>
        </p:blipFill>
        <p:spPr bwMode="auto">
          <a:xfrm>
            <a:off x="5715000" y="0"/>
            <a:ext cx="3429000" cy="4038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6">
                                            <p:txEl>
                                              <p:pRg st="0" end="0"/>
                                            </p:txEl>
                                          </p:spTgt>
                                        </p:tgtEl>
                                        <p:attrNameLst>
                                          <p:attrName>style.visibility</p:attrName>
                                        </p:attrNameLst>
                                      </p:cBhvr>
                                      <p:to>
                                        <p:strVal val="visible"/>
                                      </p:to>
                                    </p:set>
                                    <p:animEffect transition="in" filter="wipe(left)">
                                      <p:cBhvr>
                                        <p:cTn id="7" dur="500"/>
                                        <p:tgtEl>
                                          <p:spTgt spid="1925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6">
                                            <p:txEl>
                                              <p:pRg st="1" end="1"/>
                                            </p:txEl>
                                          </p:spTgt>
                                        </p:tgtEl>
                                        <p:attrNameLst>
                                          <p:attrName>style.visibility</p:attrName>
                                        </p:attrNameLst>
                                      </p:cBhvr>
                                      <p:to>
                                        <p:strVal val="visible"/>
                                      </p:to>
                                    </p:set>
                                    <p:animEffect transition="in" filter="wipe(left)">
                                      <p:cBhvr>
                                        <p:cTn id="12" dur="500"/>
                                        <p:tgtEl>
                                          <p:spTgt spid="1925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516">
                                            <p:txEl>
                                              <p:pRg st="2" end="2"/>
                                            </p:txEl>
                                          </p:spTgt>
                                        </p:tgtEl>
                                        <p:attrNameLst>
                                          <p:attrName>style.visibility</p:attrName>
                                        </p:attrNameLst>
                                      </p:cBhvr>
                                      <p:to>
                                        <p:strVal val="visible"/>
                                      </p:to>
                                    </p:set>
                                    <p:animEffect transition="in" filter="wipe(left)">
                                      <p:cBhvr>
                                        <p:cTn id="17" dur="500"/>
                                        <p:tgtEl>
                                          <p:spTgt spid="1925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516">
                                            <p:txEl>
                                              <p:pRg st="4" end="4"/>
                                            </p:txEl>
                                          </p:spTgt>
                                        </p:tgtEl>
                                        <p:attrNameLst>
                                          <p:attrName>style.visibility</p:attrName>
                                        </p:attrNameLst>
                                      </p:cBhvr>
                                      <p:to>
                                        <p:strVal val="visible"/>
                                      </p:to>
                                    </p:set>
                                    <p:animEffect transition="in" filter="wipe(left)">
                                      <p:cBhvr>
                                        <p:cTn id="22" dur="500"/>
                                        <p:tgtEl>
                                          <p:spTgt spid="19251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516">
                                            <p:txEl>
                                              <p:pRg st="5" end="5"/>
                                            </p:txEl>
                                          </p:spTgt>
                                        </p:tgtEl>
                                        <p:attrNameLst>
                                          <p:attrName>style.visibility</p:attrName>
                                        </p:attrNameLst>
                                      </p:cBhvr>
                                      <p:to>
                                        <p:strVal val="visible"/>
                                      </p:to>
                                    </p:set>
                                    <p:animEffect transition="in" filter="wipe(left)">
                                      <p:cBhvr>
                                        <p:cTn id="27" dur="500"/>
                                        <p:tgtEl>
                                          <p:spTgt spid="19251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516">
                                            <p:txEl>
                                              <p:pRg st="6" end="6"/>
                                            </p:txEl>
                                          </p:spTgt>
                                        </p:tgtEl>
                                        <p:attrNameLst>
                                          <p:attrName>style.visibility</p:attrName>
                                        </p:attrNameLst>
                                      </p:cBhvr>
                                      <p:to>
                                        <p:strVal val="visible"/>
                                      </p:to>
                                    </p:set>
                                    <p:animEffect transition="in" filter="wipe(left)">
                                      <p:cBhvr>
                                        <p:cTn id="32" dur="500"/>
                                        <p:tgtEl>
                                          <p:spTgt spid="19251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2516">
                                            <p:txEl>
                                              <p:pRg st="7" end="7"/>
                                            </p:txEl>
                                          </p:spTgt>
                                        </p:tgtEl>
                                        <p:attrNameLst>
                                          <p:attrName>style.visibility</p:attrName>
                                        </p:attrNameLst>
                                      </p:cBhvr>
                                      <p:to>
                                        <p:strVal val="visible"/>
                                      </p:to>
                                    </p:set>
                                    <p:animEffect transition="in" filter="wipe(left)">
                                      <p:cBhvr>
                                        <p:cTn id="37" dur="500"/>
                                        <p:tgtEl>
                                          <p:spTgt spid="19251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2516">
                                            <p:txEl>
                                              <p:pRg st="8" end="8"/>
                                            </p:txEl>
                                          </p:spTgt>
                                        </p:tgtEl>
                                        <p:attrNameLst>
                                          <p:attrName>style.visibility</p:attrName>
                                        </p:attrNameLst>
                                      </p:cBhvr>
                                      <p:to>
                                        <p:strVal val="visible"/>
                                      </p:to>
                                    </p:set>
                                    <p:animEffect transition="in" filter="wipe(left)">
                                      <p:cBhvr>
                                        <p:cTn id="42" dur="500"/>
                                        <p:tgtEl>
                                          <p:spTgt spid="192516">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92516">
                                            <p:txEl>
                                              <p:pRg st="9" end="9"/>
                                            </p:txEl>
                                          </p:spTgt>
                                        </p:tgtEl>
                                        <p:attrNameLst>
                                          <p:attrName>style.visibility</p:attrName>
                                        </p:attrNameLst>
                                      </p:cBhvr>
                                      <p:to>
                                        <p:strVal val="visible"/>
                                      </p:to>
                                    </p:set>
                                    <p:animEffect transition="in" filter="wipe(left)">
                                      <p:cBhvr>
                                        <p:cTn id="47" dur="500"/>
                                        <p:tgtEl>
                                          <p:spTgt spid="192516">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2516">
                                            <p:txEl>
                                              <p:pRg st="11" end="11"/>
                                            </p:txEl>
                                          </p:spTgt>
                                        </p:tgtEl>
                                        <p:attrNameLst>
                                          <p:attrName>style.visibility</p:attrName>
                                        </p:attrNameLst>
                                      </p:cBhvr>
                                      <p:to>
                                        <p:strVal val="visible"/>
                                      </p:to>
                                    </p:set>
                                    <p:animEffect transition="in" filter="wipe(left)">
                                      <p:cBhvr>
                                        <p:cTn id="52" dur="500"/>
                                        <p:tgtEl>
                                          <p:spTgt spid="192516">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92516">
                                            <p:txEl>
                                              <p:pRg st="12" end="12"/>
                                            </p:txEl>
                                          </p:spTgt>
                                        </p:tgtEl>
                                        <p:attrNameLst>
                                          <p:attrName>style.visibility</p:attrName>
                                        </p:attrNameLst>
                                      </p:cBhvr>
                                      <p:to>
                                        <p:strVal val="visible"/>
                                      </p:to>
                                    </p:set>
                                    <p:animEffect transition="in" filter="wipe(left)">
                                      <p:cBhvr>
                                        <p:cTn id="57" dur="500"/>
                                        <p:tgtEl>
                                          <p:spTgt spid="19251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6"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ext Box 2"/>
          <p:cNvSpPr txBox="1">
            <a:spLocks noChangeArrowheads="1"/>
          </p:cNvSpPr>
          <p:nvPr/>
        </p:nvSpPr>
        <p:spPr bwMode="auto">
          <a:xfrm>
            <a:off x="0" y="147638"/>
            <a:ext cx="2351088" cy="579437"/>
          </a:xfrm>
          <a:prstGeom prst="rect">
            <a:avLst/>
          </a:prstGeom>
          <a:noFill/>
          <a:ln w="9525">
            <a:noFill/>
            <a:miter lim="800000"/>
            <a:headEnd/>
            <a:tailEnd/>
          </a:ln>
          <a:effectLst/>
        </p:spPr>
        <p:txBody>
          <a:bodyPr wrap="none">
            <a:spAutoFit/>
          </a:bodyPr>
          <a:lstStyle/>
          <a:p>
            <a:r>
              <a:rPr lang="en-US" sz="3200" b="1" u="sng"/>
              <a:t>Evaporation</a:t>
            </a:r>
          </a:p>
        </p:txBody>
      </p:sp>
      <p:sp>
        <p:nvSpPr>
          <p:cNvPr id="193539"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93540" name="Text Box 4"/>
          <p:cNvSpPr txBox="1">
            <a:spLocks noChangeArrowheads="1"/>
          </p:cNvSpPr>
          <p:nvPr/>
        </p:nvSpPr>
        <p:spPr bwMode="auto">
          <a:xfrm>
            <a:off x="152400" y="762000"/>
            <a:ext cx="4495800" cy="946150"/>
          </a:xfrm>
          <a:prstGeom prst="rect">
            <a:avLst/>
          </a:prstGeom>
          <a:noFill/>
          <a:ln w="25400">
            <a:noFill/>
            <a:miter lim="800000"/>
            <a:headEnd/>
            <a:tailEnd/>
          </a:ln>
          <a:effectLst/>
        </p:spPr>
        <p:txBody>
          <a:bodyPr>
            <a:spAutoFit/>
          </a:bodyPr>
          <a:lstStyle/>
          <a:p>
            <a:r>
              <a:rPr lang="en-US"/>
              <a:t>Heat transfer by phase change</a:t>
            </a:r>
          </a:p>
          <a:p>
            <a:r>
              <a:rPr lang="en-US"/>
              <a:t>Cooling process</a:t>
            </a:r>
          </a:p>
        </p:txBody>
      </p:sp>
      <p:grpSp>
        <p:nvGrpSpPr>
          <p:cNvPr id="193541" name="Group 5"/>
          <p:cNvGrpSpPr>
            <a:grpSpLocks/>
          </p:cNvGrpSpPr>
          <p:nvPr/>
        </p:nvGrpSpPr>
        <p:grpSpPr bwMode="auto">
          <a:xfrm>
            <a:off x="1371600" y="3429000"/>
            <a:ext cx="1524000" cy="990600"/>
            <a:chOff x="864" y="2160"/>
            <a:chExt cx="960" cy="624"/>
          </a:xfrm>
        </p:grpSpPr>
        <p:sp>
          <p:nvSpPr>
            <p:cNvPr id="193542" name="Line 6"/>
            <p:cNvSpPr>
              <a:spLocks noChangeShapeType="1"/>
            </p:cNvSpPr>
            <p:nvPr/>
          </p:nvSpPr>
          <p:spPr bwMode="auto">
            <a:xfrm>
              <a:off x="864" y="2160"/>
              <a:ext cx="0" cy="624"/>
            </a:xfrm>
            <a:prstGeom prst="line">
              <a:avLst/>
            </a:prstGeom>
            <a:noFill/>
            <a:ln w="50800">
              <a:solidFill>
                <a:schemeClr val="tx1"/>
              </a:solidFill>
              <a:round/>
              <a:headEnd/>
              <a:tailEnd/>
            </a:ln>
            <a:effectLst/>
          </p:spPr>
          <p:txBody>
            <a:bodyPr/>
            <a:lstStyle/>
            <a:p>
              <a:endParaRPr lang="en-US"/>
            </a:p>
          </p:txBody>
        </p:sp>
        <p:sp>
          <p:nvSpPr>
            <p:cNvPr id="193543" name="Line 7"/>
            <p:cNvSpPr>
              <a:spLocks noChangeShapeType="1"/>
            </p:cNvSpPr>
            <p:nvPr/>
          </p:nvSpPr>
          <p:spPr bwMode="auto">
            <a:xfrm>
              <a:off x="864" y="2784"/>
              <a:ext cx="960" cy="0"/>
            </a:xfrm>
            <a:prstGeom prst="line">
              <a:avLst/>
            </a:prstGeom>
            <a:noFill/>
            <a:ln w="50800">
              <a:solidFill>
                <a:schemeClr val="tx1"/>
              </a:solidFill>
              <a:round/>
              <a:headEnd/>
              <a:tailEnd/>
            </a:ln>
            <a:effectLst/>
          </p:spPr>
          <p:txBody>
            <a:bodyPr/>
            <a:lstStyle/>
            <a:p>
              <a:endParaRPr lang="en-US"/>
            </a:p>
          </p:txBody>
        </p:sp>
        <p:sp>
          <p:nvSpPr>
            <p:cNvPr id="193544" name="Line 8"/>
            <p:cNvSpPr>
              <a:spLocks noChangeShapeType="1"/>
            </p:cNvSpPr>
            <p:nvPr/>
          </p:nvSpPr>
          <p:spPr bwMode="auto">
            <a:xfrm>
              <a:off x="1802" y="2160"/>
              <a:ext cx="0" cy="624"/>
            </a:xfrm>
            <a:prstGeom prst="line">
              <a:avLst/>
            </a:prstGeom>
            <a:noFill/>
            <a:ln w="50800">
              <a:solidFill>
                <a:schemeClr val="tx1"/>
              </a:solidFill>
              <a:round/>
              <a:headEnd/>
              <a:tailEnd/>
            </a:ln>
            <a:effectLst/>
          </p:spPr>
          <p:txBody>
            <a:bodyPr/>
            <a:lstStyle/>
            <a:p>
              <a:endParaRPr lang="en-US"/>
            </a:p>
          </p:txBody>
        </p:sp>
        <p:sp>
          <p:nvSpPr>
            <p:cNvPr id="193545" name="Oval 9"/>
            <p:cNvSpPr>
              <a:spLocks noChangeArrowheads="1"/>
            </p:cNvSpPr>
            <p:nvPr/>
          </p:nvSpPr>
          <p:spPr bwMode="auto">
            <a:xfrm>
              <a:off x="912" y="220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46" name="Oval 10"/>
            <p:cNvSpPr>
              <a:spLocks noChangeArrowheads="1"/>
            </p:cNvSpPr>
            <p:nvPr/>
          </p:nvSpPr>
          <p:spPr bwMode="auto">
            <a:xfrm>
              <a:off x="960" y="230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47" name="Oval 11"/>
            <p:cNvSpPr>
              <a:spLocks noChangeArrowheads="1"/>
            </p:cNvSpPr>
            <p:nvPr/>
          </p:nvSpPr>
          <p:spPr bwMode="auto">
            <a:xfrm>
              <a:off x="1008" y="220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48" name="Oval 12"/>
            <p:cNvSpPr>
              <a:spLocks noChangeArrowheads="1"/>
            </p:cNvSpPr>
            <p:nvPr/>
          </p:nvSpPr>
          <p:spPr bwMode="auto">
            <a:xfrm>
              <a:off x="912" y="240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49" name="Oval 13"/>
            <p:cNvSpPr>
              <a:spLocks noChangeArrowheads="1"/>
            </p:cNvSpPr>
            <p:nvPr/>
          </p:nvSpPr>
          <p:spPr bwMode="auto">
            <a:xfrm>
              <a:off x="1104" y="240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0" name="Oval 14"/>
            <p:cNvSpPr>
              <a:spLocks noChangeArrowheads="1"/>
            </p:cNvSpPr>
            <p:nvPr/>
          </p:nvSpPr>
          <p:spPr bwMode="auto">
            <a:xfrm>
              <a:off x="1063" y="230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1" name="Oval 15"/>
            <p:cNvSpPr>
              <a:spLocks noChangeArrowheads="1"/>
            </p:cNvSpPr>
            <p:nvPr/>
          </p:nvSpPr>
          <p:spPr bwMode="auto">
            <a:xfrm>
              <a:off x="1248" y="230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2" name="Oval 16"/>
            <p:cNvSpPr>
              <a:spLocks noChangeArrowheads="1"/>
            </p:cNvSpPr>
            <p:nvPr/>
          </p:nvSpPr>
          <p:spPr bwMode="auto">
            <a:xfrm>
              <a:off x="1152" y="220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3" name="Oval 17"/>
            <p:cNvSpPr>
              <a:spLocks noChangeArrowheads="1"/>
            </p:cNvSpPr>
            <p:nvPr/>
          </p:nvSpPr>
          <p:spPr bwMode="auto">
            <a:xfrm>
              <a:off x="1008" y="2496"/>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4" name="Oval 18"/>
            <p:cNvSpPr>
              <a:spLocks noChangeArrowheads="1"/>
            </p:cNvSpPr>
            <p:nvPr/>
          </p:nvSpPr>
          <p:spPr bwMode="auto">
            <a:xfrm>
              <a:off x="1008" y="240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5" name="Oval 19"/>
            <p:cNvSpPr>
              <a:spLocks noChangeArrowheads="1"/>
            </p:cNvSpPr>
            <p:nvPr/>
          </p:nvSpPr>
          <p:spPr bwMode="auto">
            <a:xfrm>
              <a:off x="912" y="254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6" name="Oval 20"/>
            <p:cNvSpPr>
              <a:spLocks noChangeArrowheads="1"/>
            </p:cNvSpPr>
            <p:nvPr/>
          </p:nvSpPr>
          <p:spPr bwMode="auto">
            <a:xfrm>
              <a:off x="1008" y="264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7" name="Oval 21"/>
            <p:cNvSpPr>
              <a:spLocks noChangeArrowheads="1"/>
            </p:cNvSpPr>
            <p:nvPr/>
          </p:nvSpPr>
          <p:spPr bwMode="auto">
            <a:xfrm>
              <a:off x="1152" y="254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8" name="Oval 22"/>
            <p:cNvSpPr>
              <a:spLocks noChangeArrowheads="1"/>
            </p:cNvSpPr>
            <p:nvPr/>
          </p:nvSpPr>
          <p:spPr bwMode="auto">
            <a:xfrm>
              <a:off x="1248" y="244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59" name="Oval 23"/>
            <p:cNvSpPr>
              <a:spLocks noChangeArrowheads="1"/>
            </p:cNvSpPr>
            <p:nvPr/>
          </p:nvSpPr>
          <p:spPr bwMode="auto">
            <a:xfrm>
              <a:off x="1296" y="220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0" name="Oval 24"/>
            <p:cNvSpPr>
              <a:spLocks noChangeArrowheads="1"/>
            </p:cNvSpPr>
            <p:nvPr/>
          </p:nvSpPr>
          <p:spPr bwMode="auto">
            <a:xfrm>
              <a:off x="1152" y="2352"/>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1" name="Oval 25"/>
            <p:cNvSpPr>
              <a:spLocks noChangeArrowheads="1"/>
            </p:cNvSpPr>
            <p:nvPr/>
          </p:nvSpPr>
          <p:spPr bwMode="auto">
            <a:xfrm>
              <a:off x="912" y="264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2" name="Oval 26"/>
            <p:cNvSpPr>
              <a:spLocks noChangeArrowheads="1"/>
            </p:cNvSpPr>
            <p:nvPr/>
          </p:nvSpPr>
          <p:spPr bwMode="auto">
            <a:xfrm>
              <a:off x="1152" y="264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3" name="Oval 27"/>
            <p:cNvSpPr>
              <a:spLocks noChangeArrowheads="1"/>
            </p:cNvSpPr>
            <p:nvPr/>
          </p:nvSpPr>
          <p:spPr bwMode="auto">
            <a:xfrm>
              <a:off x="1440" y="220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4" name="Oval 28"/>
            <p:cNvSpPr>
              <a:spLocks noChangeArrowheads="1"/>
            </p:cNvSpPr>
            <p:nvPr/>
          </p:nvSpPr>
          <p:spPr bwMode="auto">
            <a:xfrm>
              <a:off x="1392" y="230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5" name="Oval 29"/>
            <p:cNvSpPr>
              <a:spLocks noChangeArrowheads="1"/>
            </p:cNvSpPr>
            <p:nvPr/>
          </p:nvSpPr>
          <p:spPr bwMode="auto">
            <a:xfrm>
              <a:off x="1536" y="230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6" name="Oval 30"/>
            <p:cNvSpPr>
              <a:spLocks noChangeArrowheads="1"/>
            </p:cNvSpPr>
            <p:nvPr/>
          </p:nvSpPr>
          <p:spPr bwMode="auto">
            <a:xfrm>
              <a:off x="1440" y="240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7" name="Oval 31"/>
            <p:cNvSpPr>
              <a:spLocks noChangeArrowheads="1"/>
            </p:cNvSpPr>
            <p:nvPr/>
          </p:nvSpPr>
          <p:spPr bwMode="auto">
            <a:xfrm>
              <a:off x="1488" y="2496"/>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8" name="Oval 32"/>
            <p:cNvSpPr>
              <a:spLocks noChangeArrowheads="1"/>
            </p:cNvSpPr>
            <p:nvPr/>
          </p:nvSpPr>
          <p:spPr bwMode="auto">
            <a:xfrm>
              <a:off x="1344" y="2496"/>
              <a:ext cx="96" cy="96"/>
            </a:xfrm>
            <a:prstGeom prst="ellipse">
              <a:avLst/>
            </a:prstGeom>
            <a:solidFill>
              <a:schemeClr val="accent2"/>
            </a:solidFill>
            <a:ln w="50800">
              <a:noFill/>
              <a:round/>
              <a:headEnd/>
              <a:tailEnd/>
            </a:ln>
            <a:effectLst/>
          </p:spPr>
          <p:txBody>
            <a:bodyPr wrap="none" anchor="ctr"/>
            <a:lstStyle/>
            <a:p>
              <a:endParaRPr lang="en-US"/>
            </a:p>
          </p:txBody>
        </p:sp>
        <p:sp>
          <p:nvSpPr>
            <p:cNvPr id="193569" name="Oval 33"/>
            <p:cNvSpPr>
              <a:spLocks noChangeArrowheads="1"/>
            </p:cNvSpPr>
            <p:nvPr/>
          </p:nvSpPr>
          <p:spPr bwMode="auto">
            <a:xfrm>
              <a:off x="1296" y="2592"/>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0" name="Oval 34"/>
            <p:cNvSpPr>
              <a:spLocks noChangeArrowheads="1"/>
            </p:cNvSpPr>
            <p:nvPr/>
          </p:nvSpPr>
          <p:spPr bwMode="auto">
            <a:xfrm>
              <a:off x="1440" y="2614"/>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1" name="Oval 35"/>
            <p:cNvSpPr>
              <a:spLocks noChangeArrowheads="1"/>
            </p:cNvSpPr>
            <p:nvPr/>
          </p:nvSpPr>
          <p:spPr bwMode="auto">
            <a:xfrm>
              <a:off x="1584" y="2592"/>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2" name="Oval 36"/>
            <p:cNvSpPr>
              <a:spLocks noChangeArrowheads="1"/>
            </p:cNvSpPr>
            <p:nvPr/>
          </p:nvSpPr>
          <p:spPr bwMode="auto">
            <a:xfrm>
              <a:off x="1728" y="2592"/>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3" name="Oval 37"/>
            <p:cNvSpPr>
              <a:spLocks noChangeArrowheads="1"/>
            </p:cNvSpPr>
            <p:nvPr/>
          </p:nvSpPr>
          <p:spPr bwMode="auto">
            <a:xfrm>
              <a:off x="1536" y="220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4" name="Oval 38"/>
            <p:cNvSpPr>
              <a:spLocks noChangeArrowheads="1"/>
            </p:cNvSpPr>
            <p:nvPr/>
          </p:nvSpPr>
          <p:spPr bwMode="auto">
            <a:xfrm>
              <a:off x="1632" y="2400"/>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5" name="Oval 39"/>
            <p:cNvSpPr>
              <a:spLocks noChangeArrowheads="1"/>
            </p:cNvSpPr>
            <p:nvPr/>
          </p:nvSpPr>
          <p:spPr bwMode="auto">
            <a:xfrm>
              <a:off x="1680" y="220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6" name="Oval 40"/>
            <p:cNvSpPr>
              <a:spLocks noChangeArrowheads="1"/>
            </p:cNvSpPr>
            <p:nvPr/>
          </p:nvSpPr>
          <p:spPr bwMode="auto">
            <a:xfrm>
              <a:off x="1680" y="2496"/>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7" name="Oval 41"/>
            <p:cNvSpPr>
              <a:spLocks noChangeArrowheads="1"/>
            </p:cNvSpPr>
            <p:nvPr/>
          </p:nvSpPr>
          <p:spPr bwMode="auto">
            <a:xfrm>
              <a:off x="1344" y="268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8" name="Oval 42"/>
            <p:cNvSpPr>
              <a:spLocks noChangeArrowheads="1"/>
            </p:cNvSpPr>
            <p:nvPr/>
          </p:nvSpPr>
          <p:spPr bwMode="auto">
            <a:xfrm>
              <a:off x="1536" y="2688"/>
              <a:ext cx="96" cy="96"/>
            </a:xfrm>
            <a:prstGeom prst="ellipse">
              <a:avLst/>
            </a:prstGeom>
            <a:solidFill>
              <a:schemeClr val="accent2"/>
            </a:solidFill>
            <a:ln w="50800">
              <a:noFill/>
              <a:round/>
              <a:headEnd/>
              <a:tailEnd/>
            </a:ln>
            <a:effectLst/>
          </p:spPr>
          <p:txBody>
            <a:bodyPr wrap="none" anchor="ctr"/>
            <a:lstStyle/>
            <a:p>
              <a:endParaRPr lang="en-US"/>
            </a:p>
          </p:txBody>
        </p:sp>
        <p:sp>
          <p:nvSpPr>
            <p:cNvPr id="193579" name="Oval 43"/>
            <p:cNvSpPr>
              <a:spLocks noChangeArrowheads="1"/>
            </p:cNvSpPr>
            <p:nvPr/>
          </p:nvSpPr>
          <p:spPr bwMode="auto">
            <a:xfrm>
              <a:off x="1680" y="2304"/>
              <a:ext cx="96" cy="96"/>
            </a:xfrm>
            <a:prstGeom prst="ellipse">
              <a:avLst/>
            </a:prstGeom>
            <a:solidFill>
              <a:schemeClr val="accent2"/>
            </a:solidFill>
            <a:ln w="50800">
              <a:noFill/>
              <a:round/>
              <a:headEnd/>
              <a:tailEnd/>
            </a:ln>
            <a:effectLst/>
          </p:spPr>
          <p:txBody>
            <a:bodyPr wrap="none" anchor="ctr"/>
            <a:lstStyle/>
            <a:p>
              <a:endParaRPr lang="en-US"/>
            </a:p>
          </p:txBody>
        </p:sp>
      </p:grpSp>
      <p:sp>
        <p:nvSpPr>
          <p:cNvPr id="193580" name="Freeform 44"/>
          <p:cNvSpPr>
            <a:spLocks/>
          </p:cNvSpPr>
          <p:nvPr/>
        </p:nvSpPr>
        <p:spPr bwMode="auto">
          <a:xfrm>
            <a:off x="1524000" y="3048000"/>
            <a:ext cx="304800" cy="381000"/>
          </a:xfrm>
          <a:custGeom>
            <a:avLst/>
            <a:gdLst/>
            <a:ahLst/>
            <a:cxnLst>
              <a:cxn ang="0">
                <a:pos x="0" y="240"/>
              </a:cxn>
              <a:cxn ang="0">
                <a:pos x="96" y="0"/>
              </a:cxn>
              <a:cxn ang="0">
                <a:pos x="192" y="240"/>
              </a:cxn>
            </a:cxnLst>
            <a:rect l="0" t="0" r="r" b="b"/>
            <a:pathLst>
              <a:path w="192" h="240">
                <a:moveTo>
                  <a:pt x="0" y="240"/>
                </a:moveTo>
                <a:cubicBezTo>
                  <a:pt x="32" y="120"/>
                  <a:pt x="64" y="0"/>
                  <a:pt x="96" y="0"/>
                </a:cubicBezTo>
                <a:cubicBezTo>
                  <a:pt x="128" y="0"/>
                  <a:pt x="160" y="120"/>
                  <a:pt x="192" y="240"/>
                </a:cubicBezTo>
              </a:path>
            </a:pathLst>
          </a:custGeom>
          <a:noFill/>
          <a:ln w="50800" cap="flat" cmpd="sng">
            <a:solidFill>
              <a:schemeClr val="tx1"/>
            </a:solidFill>
            <a:prstDash val="solid"/>
            <a:round/>
            <a:headEnd type="none" w="med" len="med"/>
            <a:tailEnd type="triangle" w="med" len="med"/>
          </a:ln>
          <a:effectLst/>
        </p:spPr>
        <p:txBody>
          <a:bodyPr/>
          <a:lstStyle/>
          <a:p>
            <a:endParaRPr lang="en-US"/>
          </a:p>
        </p:txBody>
      </p:sp>
      <p:sp>
        <p:nvSpPr>
          <p:cNvPr id="193581" name="Freeform 45"/>
          <p:cNvSpPr>
            <a:spLocks/>
          </p:cNvSpPr>
          <p:nvPr/>
        </p:nvSpPr>
        <p:spPr bwMode="auto">
          <a:xfrm>
            <a:off x="1981200" y="2806700"/>
            <a:ext cx="457200" cy="698500"/>
          </a:xfrm>
          <a:custGeom>
            <a:avLst/>
            <a:gdLst/>
            <a:ahLst/>
            <a:cxnLst>
              <a:cxn ang="0">
                <a:pos x="0" y="440"/>
              </a:cxn>
              <a:cxn ang="0">
                <a:pos x="96" y="8"/>
              </a:cxn>
              <a:cxn ang="0">
                <a:pos x="288" y="392"/>
              </a:cxn>
            </a:cxnLst>
            <a:rect l="0" t="0" r="r" b="b"/>
            <a:pathLst>
              <a:path w="288" h="440">
                <a:moveTo>
                  <a:pt x="0" y="440"/>
                </a:moveTo>
                <a:cubicBezTo>
                  <a:pt x="24" y="228"/>
                  <a:pt x="48" y="16"/>
                  <a:pt x="96" y="8"/>
                </a:cubicBezTo>
                <a:cubicBezTo>
                  <a:pt x="144" y="0"/>
                  <a:pt x="216" y="196"/>
                  <a:pt x="288" y="392"/>
                </a:cubicBezTo>
              </a:path>
            </a:pathLst>
          </a:custGeom>
          <a:noFill/>
          <a:ln w="50800" cap="flat" cmpd="sng">
            <a:solidFill>
              <a:schemeClr val="tx1"/>
            </a:solidFill>
            <a:prstDash val="solid"/>
            <a:round/>
            <a:headEnd type="triangle" w="med" len="med"/>
            <a:tailEnd type="none" w="med" len="med"/>
          </a:ln>
          <a:effectLst/>
        </p:spPr>
        <p:txBody>
          <a:bodyPr/>
          <a:lstStyle/>
          <a:p>
            <a:endParaRPr lang="en-US"/>
          </a:p>
        </p:txBody>
      </p:sp>
      <p:grpSp>
        <p:nvGrpSpPr>
          <p:cNvPr id="193582" name="Group 46"/>
          <p:cNvGrpSpPr>
            <a:grpSpLocks/>
          </p:cNvGrpSpPr>
          <p:nvPr/>
        </p:nvGrpSpPr>
        <p:grpSpPr bwMode="auto">
          <a:xfrm>
            <a:off x="2540000" y="1438275"/>
            <a:ext cx="3375025" cy="1990725"/>
            <a:chOff x="1600" y="906"/>
            <a:chExt cx="2126" cy="1254"/>
          </a:xfrm>
        </p:grpSpPr>
        <p:sp>
          <p:nvSpPr>
            <p:cNvPr id="193583" name="Freeform 47"/>
            <p:cNvSpPr>
              <a:spLocks/>
            </p:cNvSpPr>
            <p:nvPr/>
          </p:nvSpPr>
          <p:spPr bwMode="auto">
            <a:xfrm>
              <a:off x="1600" y="1008"/>
              <a:ext cx="1376" cy="1152"/>
            </a:xfrm>
            <a:custGeom>
              <a:avLst/>
              <a:gdLst/>
              <a:ahLst/>
              <a:cxnLst>
                <a:cxn ang="0">
                  <a:pos x="32" y="1152"/>
                </a:cxn>
                <a:cxn ang="0">
                  <a:pos x="224" y="672"/>
                </a:cxn>
                <a:cxn ang="0">
                  <a:pos x="1376" y="0"/>
                </a:cxn>
              </a:cxnLst>
              <a:rect l="0" t="0" r="r" b="b"/>
              <a:pathLst>
                <a:path w="1376" h="1152">
                  <a:moveTo>
                    <a:pt x="32" y="1152"/>
                  </a:moveTo>
                  <a:cubicBezTo>
                    <a:pt x="16" y="1008"/>
                    <a:pt x="0" y="864"/>
                    <a:pt x="224" y="672"/>
                  </a:cubicBezTo>
                  <a:cubicBezTo>
                    <a:pt x="448" y="480"/>
                    <a:pt x="1184" y="112"/>
                    <a:pt x="1376" y="0"/>
                  </a:cubicBezTo>
                </a:path>
              </a:pathLst>
            </a:custGeom>
            <a:noFill/>
            <a:ln w="50800" cap="flat" cmpd="sng">
              <a:solidFill>
                <a:schemeClr val="tx1"/>
              </a:solidFill>
              <a:prstDash val="solid"/>
              <a:round/>
              <a:headEnd type="none" w="med" len="med"/>
              <a:tailEnd type="triangle" w="med" len="med"/>
            </a:ln>
            <a:effectLst/>
          </p:spPr>
          <p:txBody>
            <a:bodyPr/>
            <a:lstStyle/>
            <a:p>
              <a:endParaRPr lang="en-US"/>
            </a:p>
          </p:txBody>
        </p:sp>
        <p:sp>
          <p:nvSpPr>
            <p:cNvPr id="193584" name="Text Box 48"/>
            <p:cNvSpPr txBox="1">
              <a:spLocks noChangeArrowheads="1"/>
            </p:cNvSpPr>
            <p:nvPr/>
          </p:nvSpPr>
          <p:spPr bwMode="auto">
            <a:xfrm>
              <a:off x="3014" y="906"/>
              <a:ext cx="712" cy="327"/>
            </a:xfrm>
            <a:prstGeom prst="rect">
              <a:avLst/>
            </a:prstGeom>
            <a:noFill/>
            <a:ln w="50800">
              <a:noFill/>
              <a:miter lim="800000"/>
              <a:headEnd/>
              <a:tailEnd/>
            </a:ln>
            <a:effectLst/>
          </p:spPr>
          <p:txBody>
            <a:bodyPr wrap="none">
              <a:spAutoFit/>
            </a:bodyPr>
            <a:lstStyle/>
            <a:p>
              <a:r>
                <a:rPr lang="en-US"/>
                <a:t>Whee!</a:t>
              </a:r>
            </a:p>
          </p:txBody>
        </p:sp>
      </p:grpSp>
      <p:sp>
        <p:nvSpPr>
          <p:cNvPr id="193585" name="Text Box 49"/>
          <p:cNvSpPr txBox="1">
            <a:spLocks noChangeArrowheads="1"/>
          </p:cNvSpPr>
          <p:nvPr/>
        </p:nvSpPr>
        <p:spPr bwMode="auto">
          <a:xfrm>
            <a:off x="533400" y="5272088"/>
            <a:ext cx="5334000" cy="519112"/>
          </a:xfrm>
          <a:prstGeom prst="rect">
            <a:avLst/>
          </a:prstGeom>
          <a:noFill/>
          <a:ln w="25400">
            <a:noFill/>
            <a:miter lim="800000"/>
            <a:headEnd/>
            <a:tailEnd/>
          </a:ln>
          <a:effectLst/>
        </p:spPr>
        <p:txBody>
          <a:bodyPr>
            <a:spAutoFit/>
          </a:bodyPr>
          <a:lstStyle/>
          <a:p>
            <a:r>
              <a:rPr lang="en-US"/>
              <a:t>If you always lose the fastest…</a:t>
            </a:r>
          </a:p>
        </p:txBody>
      </p:sp>
      <p:sp>
        <p:nvSpPr>
          <p:cNvPr id="193586" name="Text Box 50"/>
          <p:cNvSpPr txBox="1">
            <a:spLocks noChangeArrowheads="1"/>
          </p:cNvSpPr>
          <p:nvPr/>
        </p:nvSpPr>
        <p:spPr bwMode="auto">
          <a:xfrm>
            <a:off x="3962400" y="2362200"/>
            <a:ext cx="5029200" cy="2654300"/>
          </a:xfrm>
          <a:prstGeom prst="rect">
            <a:avLst/>
          </a:prstGeom>
          <a:noFill/>
          <a:ln w="25400">
            <a:noFill/>
            <a:miter lim="800000"/>
            <a:headEnd/>
            <a:tailEnd/>
          </a:ln>
          <a:effectLst/>
        </p:spPr>
        <p:txBody>
          <a:bodyPr>
            <a:spAutoFit/>
          </a:bodyPr>
          <a:lstStyle/>
          <a:p>
            <a:r>
              <a:rPr lang="en-US"/>
              <a:t>Examples</a:t>
            </a:r>
          </a:p>
          <a:p>
            <a:r>
              <a:rPr lang="en-US"/>
              <a:t>Cooling towers @ PSU</a:t>
            </a:r>
          </a:p>
          <a:p>
            <a:r>
              <a:rPr lang="en-US"/>
              <a:t>Sweat</a:t>
            </a:r>
          </a:p>
          <a:p>
            <a:endParaRPr lang="en-US"/>
          </a:p>
          <a:p>
            <a:r>
              <a:rPr lang="en-US"/>
              <a:t>Poly layers keep skin dry</a:t>
            </a:r>
          </a:p>
          <a:p>
            <a:r>
              <a:rPr lang="en-US"/>
              <a:t>Cotton =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40">
                                            <p:txEl>
                                              <p:pRg st="0" end="0"/>
                                            </p:txEl>
                                          </p:spTgt>
                                        </p:tgtEl>
                                        <p:attrNameLst>
                                          <p:attrName>style.visibility</p:attrName>
                                        </p:attrNameLst>
                                      </p:cBhvr>
                                      <p:to>
                                        <p:strVal val="visible"/>
                                      </p:to>
                                    </p:set>
                                    <p:animEffect transition="in" filter="wipe(left)">
                                      <p:cBhvr>
                                        <p:cTn id="7" dur="500"/>
                                        <p:tgtEl>
                                          <p:spTgt spid="1935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3540">
                                            <p:txEl>
                                              <p:pRg st="1" end="1"/>
                                            </p:txEl>
                                          </p:spTgt>
                                        </p:tgtEl>
                                        <p:attrNameLst>
                                          <p:attrName>style.visibility</p:attrName>
                                        </p:attrNameLst>
                                      </p:cBhvr>
                                      <p:to>
                                        <p:strVal val="visible"/>
                                      </p:to>
                                    </p:set>
                                    <p:animEffect transition="in" filter="wipe(left)">
                                      <p:cBhvr>
                                        <p:cTn id="12" dur="500"/>
                                        <p:tgtEl>
                                          <p:spTgt spid="1935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3541"/>
                                        </p:tgtEl>
                                        <p:attrNameLst>
                                          <p:attrName>style.visibility</p:attrName>
                                        </p:attrNameLst>
                                      </p:cBhvr>
                                      <p:to>
                                        <p:strVal val="visible"/>
                                      </p:to>
                                    </p:set>
                                    <p:animEffect transition="in" filter="dissolve">
                                      <p:cBhvr>
                                        <p:cTn id="17" dur="500"/>
                                        <p:tgtEl>
                                          <p:spTgt spid="19354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3580"/>
                                        </p:tgtEl>
                                        <p:attrNameLst>
                                          <p:attrName>style.visibility</p:attrName>
                                        </p:attrNameLst>
                                      </p:cBhvr>
                                      <p:to>
                                        <p:strVal val="visible"/>
                                      </p:to>
                                    </p:set>
                                    <p:animEffect transition="in" filter="dissolve">
                                      <p:cBhvr>
                                        <p:cTn id="22" dur="500"/>
                                        <p:tgtEl>
                                          <p:spTgt spid="19358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3581"/>
                                        </p:tgtEl>
                                        <p:attrNameLst>
                                          <p:attrName>style.visibility</p:attrName>
                                        </p:attrNameLst>
                                      </p:cBhvr>
                                      <p:to>
                                        <p:strVal val="visible"/>
                                      </p:to>
                                    </p:set>
                                    <p:animEffect transition="in" filter="dissolve">
                                      <p:cBhvr>
                                        <p:cTn id="27" dur="500"/>
                                        <p:tgtEl>
                                          <p:spTgt spid="19358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93582"/>
                                        </p:tgtEl>
                                        <p:attrNameLst>
                                          <p:attrName>style.visibility</p:attrName>
                                        </p:attrNameLst>
                                      </p:cBhvr>
                                      <p:to>
                                        <p:strVal val="visible"/>
                                      </p:to>
                                    </p:set>
                                    <p:animEffect transition="in" filter="dissolve">
                                      <p:cBhvr>
                                        <p:cTn id="32" dur="500"/>
                                        <p:tgtEl>
                                          <p:spTgt spid="19358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3585">
                                            <p:txEl>
                                              <p:pRg st="0" end="0"/>
                                            </p:txEl>
                                          </p:spTgt>
                                        </p:tgtEl>
                                        <p:attrNameLst>
                                          <p:attrName>style.visibility</p:attrName>
                                        </p:attrNameLst>
                                      </p:cBhvr>
                                      <p:to>
                                        <p:strVal val="visible"/>
                                      </p:to>
                                    </p:set>
                                    <p:animEffect transition="in" filter="wipe(left)">
                                      <p:cBhvr>
                                        <p:cTn id="37" dur="500"/>
                                        <p:tgtEl>
                                          <p:spTgt spid="19358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3586">
                                            <p:txEl>
                                              <p:pRg st="0" end="0"/>
                                            </p:txEl>
                                          </p:spTgt>
                                        </p:tgtEl>
                                        <p:attrNameLst>
                                          <p:attrName>style.visibility</p:attrName>
                                        </p:attrNameLst>
                                      </p:cBhvr>
                                      <p:to>
                                        <p:strVal val="visible"/>
                                      </p:to>
                                    </p:set>
                                    <p:animEffect transition="in" filter="wipe(left)">
                                      <p:cBhvr>
                                        <p:cTn id="42" dur="500"/>
                                        <p:tgtEl>
                                          <p:spTgt spid="19358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93586">
                                            <p:txEl>
                                              <p:pRg st="1" end="1"/>
                                            </p:txEl>
                                          </p:spTgt>
                                        </p:tgtEl>
                                        <p:attrNameLst>
                                          <p:attrName>style.visibility</p:attrName>
                                        </p:attrNameLst>
                                      </p:cBhvr>
                                      <p:to>
                                        <p:strVal val="visible"/>
                                      </p:to>
                                    </p:set>
                                    <p:animEffect transition="in" filter="wipe(left)">
                                      <p:cBhvr>
                                        <p:cTn id="47" dur="500"/>
                                        <p:tgtEl>
                                          <p:spTgt spid="19358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3586">
                                            <p:txEl>
                                              <p:pRg st="2" end="2"/>
                                            </p:txEl>
                                          </p:spTgt>
                                        </p:tgtEl>
                                        <p:attrNameLst>
                                          <p:attrName>style.visibility</p:attrName>
                                        </p:attrNameLst>
                                      </p:cBhvr>
                                      <p:to>
                                        <p:strVal val="visible"/>
                                      </p:to>
                                    </p:set>
                                    <p:animEffect transition="in" filter="wipe(left)">
                                      <p:cBhvr>
                                        <p:cTn id="52" dur="500"/>
                                        <p:tgtEl>
                                          <p:spTgt spid="19358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93586">
                                            <p:txEl>
                                              <p:pRg st="4" end="4"/>
                                            </p:txEl>
                                          </p:spTgt>
                                        </p:tgtEl>
                                        <p:attrNameLst>
                                          <p:attrName>style.visibility</p:attrName>
                                        </p:attrNameLst>
                                      </p:cBhvr>
                                      <p:to>
                                        <p:strVal val="visible"/>
                                      </p:to>
                                    </p:set>
                                    <p:animEffect transition="in" filter="wipe(left)">
                                      <p:cBhvr>
                                        <p:cTn id="57" dur="500"/>
                                        <p:tgtEl>
                                          <p:spTgt spid="193586">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93586">
                                            <p:txEl>
                                              <p:pRg st="5" end="5"/>
                                            </p:txEl>
                                          </p:spTgt>
                                        </p:tgtEl>
                                        <p:attrNameLst>
                                          <p:attrName>style.visibility</p:attrName>
                                        </p:attrNameLst>
                                      </p:cBhvr>
                                      <p:to>
                                        <p:strVal val="visible"/>
                                      </p:to>
                                    </p:set>
                                    <p:animEffect transition="in" filter="wipe(left)">
                                      <p:cBhvr>
                                        <p:cTn id="62" dur="500"/>
                                        <p:tgtEl>
                                          <p:spTgt spid="1935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0" grpId="0" build="p" autoUpdateAnimBg="0"/>
      <p:bldP spid="193580" grpId="0" animBg="1"/>
      <p:bldP spid="193581" grpId="0" animBg="1"/>
      <p:bldP spid="193585" grpId="0" build="p" autoUpdateAnimBg="0"/>
      <p:bldP spid="193586"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ext Box 2"/>
          <p:cNvSpPr txBox="1">
            <a:spLocks noChangeArrowheads="1"/>
          </p:cNvSpPr>
          <p:nvPr/>
        </p:nvSpPr>
        <p:spPr bwMode="auto">
          <a:xfrm>
            <a:off x="0" y="147638"/>
            <a:ext cx="1898650" cy="579437"/>
          </a:xfrm>
          <a:prstGeom prst="rect">
            <a:avLst/>
          </a:prstGeom>
          <a:noFill/>
          <a:ln w="9525">
            <a:noFill/>
            <a:miter lim="800000"/>
            <a:headEnd/>
            <a:tailEnd/>
          </a:ln>
          <a:effectLst/>
        </p:spPr>
        <p:txBody>
          <a:bodyPr wrap="none">
            <a:spAutoFit/>
          </a:bodyPr>
          <a:lstStyle/>
          <a:p>
            <a:r>
              <a:rPr lang="en-US" sz="3200" b="1" u="sng"/>
              <a:t>Radiation</a:t>
            </a:r>
          </a:p>
        </p:txBody>
      </p:sp>
      <p:sp>
        <p:nvSpPr>
          <p:cNvPr id="194563"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94564" name="Text Box 4"/>
          <p:cNvSpPr txBox="1">
            <a:spLocks noChangeArrowheads="1"/>
          </p:cNvSpPr>
          <p:nvPr/>
        </p:nvSpPr>
        <p:spPr bwMode="auto">
          <a:xfrm>
            <a:off x="152400" y="762000"/>
            <a:ext cx="5181600" cy="3935413"/>
          </a:xfrm>
          <a:prstGeom prst="rect">
            <a:avLst/>
          </a:prstGeom>
          <a:noFill/>
          <a:ln w="25400">
            <a:noFill/>
            <a:miter lim="800000"/>
            <a:headEnd/>
            <a:tailEnd/>
          </a:ln>
          <a:effectLst/>
        </p:spPr>
        <p:txBody>
          <a:bodyPr>
            <a:spAutoFit/>
          </a:bodyPr>
          <a:lstStyle/>
          <a:p>
            <a:r>
              <a:rPr lang="en-US"/>
              <a:t>Hot objects radiate photons (black body radiation)</a:t>
            </a:r>
          </a:p>
          <a:p>
            <a:r>
              <a:rPr lang="en-US"/>
              <a:t>Heating up a poker</a:t>
            </a:r>
          </a:p>
          <a:p>
            <a:r>
              <a:rPr lang="en-US"/>
              <a:t>Bonfire/barn fire/stoves</a:t>
            </a:r>
          </a:p>
          <a:p>
            <a:r>
              <a:rPr lang="en-US"/>
              <a:t>The sun</a:t>
            </a:r>
          </a:p>
          <a:p>
            <a:r>
              <a:rPr lang="en-US"/>
              <a:t>Frost</a:t>
            </a:r>
          </a:p>
          <a:p>
            <a:endParaRPr lang="en-US"/>
          </a:p>
          <a:p>
            <a:r>
              <a:rPr lang="en-US"/>
              <a:t>Silver lined blankets/bags reflect radiation back to you</a:t>
            </a:r>
          </a:p>
        </p:txBody>
      </p:sp>
      <p:sp>
        <p:nvSpPr>
          <p:cNvPr id="194565" name="Freeform 5"/>
          <p:cNvSpPr>
            <a:spLocks/>
          </p:cNvSpPr>
          <p:nvPr/>
        </p:nvSpPr>
        <p:spPr bwMode="auto">
          <a:xfrm rot="8493726">
            <a:off x="5715000" y="4102100"/>
            <a:ext cx="1524000" cy="317500"/>
          </a:xfrm>
          <a:custGeom>
            <a:avLst/>
            <a:gdLst/>
            <a:ahLst/>
            <a:cxnLst>
              <a:cxn ang="0">
                <a:pos x="0" y="200"/>
              </a:cxn>
              <a:cxn ang="0">
                <a:pos x="96" y="8"/>
              </a:cxn>
              <a:cxn ang="0">
                <a:pos x="240" y="200"/>
              </a:cxn>
              <a:cxn ang="0">
                <a:pos x="336" y="8"/>
              </a:cxn>
              <a:cxn ang="0">
                <a:pos x="432" y="200"/>
              </a:cxn>
              <a:cxn ang="0">
                <a:pos x="528" y="8"/>
              </a:cxn>
              <a:cxn ang="0">
                <a:pos x="624" y="200"/>
              </a:cxn>
              <a:cxn ang="0">
                <a:pos x="720" y="8"/>
              </a:cxn>
              <a:cxn ang="0">
                <a:pos x="816" y="152"/>
              </a:cxn>
              <a:cxn ang="0">
                <a:pos x="864" y="104"/>
              </a:cxn>
              <a:cxn ang="0">
                <a:pos x="960" y="104"/>
              </a:cxn>
            </a:cxnLst>
            <a:rect l="0" t="0" r="r" b="b"/>
            <a:pathLst>
              <a:path w="960" h="200">
                <a:moveTo>
                  <a:pt x="0" y="200"/>
                </a:moveTo>
                <a:cubicBezTo>
                  <a:pt x="28" y="104"/>
                  <a:pt x="56" y="8"/>
                  <a:pt x="96" y="8"/>
                </a:cubicBezTo>
                <a:cubicBezTo>
                  <a:pt x="136" y="8"/>
                  <a:pt x="200" y="200"/>
                  <a:pt x="240" y="200"/>
                </a:cubicBezTo>
                <a:cubicBezTo>
                  <a:pt x="280" y="200"/>
                  <a:pt x="304" y="8"/>
                  <a:pt x="336" y="8"/>
                </a:cubicBezTo>
                <a:cubicBezTo>
                  <a:pt x="368" y="8"/>
                  <a:pt x="400" y="200"/>
                  <a:pt x="432" y="200"/>
                </a:cubicBezTo>
                <a:cubicBezTo>
                  <a:pt x="464" y="200"/>
                  <a:pt x="496" y="8"/>
                  <a:pt x="528" y="8"/>
                </a:cubicBezTo>
                <a:cubicBezTo>
                  <a:pt x="560" y="8"/>
                  <a:pt x="592" y="200"/>
                  <a:pt x="624" y="200"/>
                </a:cubicBezTo>
                <a:cubicBezTo>
                  <a:pt x="656" y="200"/>
                  <a:pt x="688" y="16"/>
                  <a:pt x="720" y="8"/>
                </a:cubicBezTo>
                <a:cubicBezTo>
                  <a:pt x="752" y="0"/>
                  <a:pt x="792" y="136"/>
                  <a:pt x="816" y="152"/>
                </a:cubicBezTo>
                <a:cubicBezTo>
                  <a:pt x="840" y="168"/>
                  <a:pt x="840" y="112"/>
                  <a:pt x="864" y="104"/>
                </a:cubicBezTo>
                <a:cubicBezTo>
                  <a:pt x="888" y="96"/>
                  <a:pt x="924" y="100"/>
                  <a:pt x="960" y="104"/>
                </a:cubicBezTo>
              </a:path>
            </a:pathLst>
          </a:custGeom>
          <a:noFill/>
          <a:ln w="25400" cap="flat" cmpd="sng">
            <a:solidFill>
              <a:schemeClr val="tx1"/>
            </a:solidFill>
            <a:prstDash val="solid"/>
            <a:round/>
            <a:headEnd type="none" w="med" len="med"/>
            <a:tailEnd type="triangle" w="med" len="med"/>
          </a:ln>
          <a:effectLst/>
        </p:spPr>
        <p:txBody>
          <a:bodyPr/>
          <a:lstStyle/>
          <a:p>
            <a:endParaRPr lang="en-US"/>
          </a:p>
        </p:txBody>
      </p:sp>
      <p:sp>
        <p:nvSpPr>
          <p:cNvPr id="194566" name="Rectangle 6"/>
          <p:cNvSpPr>
            <a:spLocks noChangeArrowheads="1"/>
          </p:cNvSpPr>
          <p:nvPr/>
        </p:nvSpPr>
        <p:spPr bwMode="auto">
          <a:xfrm>
            <a:off x="7162800" y="2209800"/>
            <a:ext cx="1295400" cy="1447800"/>
          </a:xfrm>
          <a:prstGeom prst="rect">
            <a:avLst/>
          </a:prstGeom>
          <a:solidFill>
            <a:srgbClr val="993300"/>
          </a:solidFill>
          <a:ln w="50800">
            <a:noFill/>
            <a:miter lim="800000"/>
            <a:headEnd/>
            <a:tailEnd/>
          </a:ln>
          <a:effectLst/>
        </p:spPr>
        <p:txBody>
          <a:bodyPr wrap="none" anchor="ctr"/>
          <a:lstStyle/>
          <a:p>
            <a:endParaRPr lang="en-US"/>
          </a:p>
        </p:txBody>
      </p:sp>
      <p:sp>
        <p:nvSpPr>
          <p:cNvPr id="194567" name="Freeform 7"/>
          <p:cNvSpPr>
            <a:spLocks/>
          </p:cNvSpPr>
          <p:nvPr/>
        </p:nvSpPr>
        <p:spPr bwMode="auto">
          <a:xfrm rot="5957344">
            <a:off x="6927850" y="4489450"/>
            <a:ext cx="1524000" cy="317500"/>
          </a:xfrm>
          <a:custGeom>
            <a:avLst/>
            <a:gdLst/>
            <a:ahLst/>
            <a:cxnLst>
              <a:cxn ang="0">
                <a:pos x="0" y="200"/>
              </a:cxn>
              <a:cxn ang="0">
                <a:pos x="96" y="8"/>
              </a:cxn>
              <a:cxn ang="0">
                <a:pos x="240" y="200"/>
              </a:cxn>
              <a:cxn ang="0">
                <a:pos x="336" y="8"/>
              </a:cxn>
              <a:cxn ang="0">
                <a:pos x="432" y="200"/>
              </a:cxn>
              <a:cxn ang="0">
                <a:pos x="528" y="8"/>
              </a:cxn>
              <a:cxn ang="0">
                <a:pos x="624" y="200"/>
              </a:cxn>
              <a:cxn ang="0">
                <a:pos x="720" y="8"/>
              </a:cxn>
              <a:cxn ang="0">
                <a:pos x="816" y="152"/>
              </a:cxn>
              <a:cxn ang="0">
                <a:pos x="864" y="104"/>
              </a:cxn>
              <a:cxn ang="0">
                <a:pos x="960" y="104"/>
              </a:cxn>
            </a:cxnLst>
            <a:rect l="0" t="0" r="r" b="b"/>
            <a:pathLst>
              <a:path w="960" h="200">
                <a:moveTo>
                  <a:pt x="0" y="200"/>
                </a:moveTo>
                <a:cubicBezTo>
                  <a:pt x="28" y="104"/>
                  <a:pt x="56" y="8"/>
                  <a:pt x="96" y="8"/>
                </a:cubicBezTo>
                <a:cubicBezTo>
                  <a:pt x="136" y="8"/>
                  <a:pt x="200" y="200"/>
                  <a:pt x="240" y="200"/>
                </a:cubicBezTo>
                <a:cubicBezTo>
                  <a:pt x="280" y="200"/>
                  <a:pt x="304" y="8"/>
                  <a:pt x="336" y="8"/>
                </a:cubicBezTo>
                <a:cubicBezTo>
                  <a:pt x="368" y="8"/>
                  <a:pt x="400" y="200"/>
                  <a:pt x="432" y="200"/>
                </a:cubicBezTo>
                <a:cubicBezTo>
                  <a:pt x="464" y="200"/>
                  <a:pt x="496" y="8"/>
                  <a:pt x="528" y="8"/>
                </a:cubicBezTo>
                <a:cubicBezTo>
                  <a:pt x="560" y="8"/>
                  <a:pt x="592" y="200"/>
                  <a:pt x="624" y="200"/>
                </a:cubicBezTo>
                <a:cubicBezTo>
                  <a:pt x="656" y="200"/>
                  <a:pt x="688" y="16"/>
                  <a:pt x="720" y="8"/>
                </a:cubicBezTo>
                <a:cubicBezTo>
                  <a:pt x="752" y="0"/>
                  <a:pt x="792" y="136"/>
                  <a:pt x="816" y="152"/>
                </a:cubicBezTo>
                <a:cubicBezTo>
                  <a:pt x="840" y="168"/>
                  <a:pt x="840" y="112"/>
                  <a:pt x="864" y="104"/>
                </a:cubicBezTo>
                <a:cubicBezTo>
                  <a:pt x="888" y="96"/>
                  <a:pt x="924" y="100"/>
                  <a:pt x="960" y="104"/>
                </a:cubicBezTo>
              </a:path>
            </a:pathLst>
          </a:custGeom>
          <a:noFill/>
          <a:ln w="25400" cap="flat" cmpd="sng">
            <a:solidFill>
              <a:schemeClr val="tx1"/>
            </a:solidFill>
            <a:prstDash val="solid"/>
            <a:round/>
            <a:headEnd type="none" w="med" len="med"/>
            <a:tailEnd type="triangle" w="med" len="med"/>
          </a:ln>
          <a:effectLst/>
        </p:spPr>
        <p:txBody>
          <a:bodyPr/>
          <a:lstStyle/>
          <a:p>
            <a:endParaRPr lang="en-US"/>
          </a:p>
        </p:txBody>
      </p:sp>
      <p:sp>
        <p:nvSpPr>
          <p:cNvPr id="194568" name="Freeform 8"/>
          <p:cNvSpPr>
            <a:spLocks/>
          </p:cNvSpPr>
          <p:nvPr/>
        </p:nvSpPr>
        <p:spPr bwMode="auto">
          <a:xfrm rot="10780070">
            <a:off x="5562600" y="2889250"/>
            <a:ext cx="1524000" cy="317500"/>
          </a:xfrm>
          <a:custGeom>
            <a:avLst/>
            <a:gdLst/>
            <a:ahLst/>
            <a:cxnLst>
              <a:cxn ang="0">
                <a:pos x="0" y="200"/>
              </a:cxn>
              <a:cxn ang="0">
                <a:pos x="96" y="8"/>
              </a:cxn>
              <a:cxn ang="0">
                <a:pos x="240" y="200"/>
              </a:cxn>
              <a:cxn ang="0">
                <a:pos x="336" y="8"/>
              </a:cxn>
              <a:cxn ang="0">
                <a:pos x="432" y="200"/>
              </a:cxn>
              <a:cxn ang="0">
                <a:pos x="528" y="8"/>
              </a:cxn>
              <a:cxn ang="0">
                <a:pos x="624" y="200"/>
              </a:cxn>
              <a:cxn ang="0">
                <a:pos x="720" y="8"/>
              </a:cxn>
              <a:cxn ang="0">
                <a:pos x="816" y="152"/>
              </a:cxn>
              <a:cxn ang="0">
                <a:pos x="864" y="104"/>
              </a:cxn>
              <a:cxn ang="0">
                <a:pos x="960" y="104"/>
              </a:cxn>
            </a:cxnLst>
            <a:rect l="0" t="0" r="r" b="b"/>
            <a:pathLst>
              <a:path w="960" h="200">
                <a:moveTo>
                  <a:pt x="0" y="200"/>
                </a:moveTo>
                <a:cubicBezTo>
                  <a:pt x="28" y="104"/>
                  <a:pt x="56" y="8"/>
                  <a:pt x="96" y="8"/>
                </a:cubicBezTo>
                <a:cubicBezTo>
                  <a:pt x="136" y="8"/>
                  <a:pt x="200" y="200"/>
                  <a:pt x="240" y="200"/>
                </a:cubicBezTo>
                <a:cubicBezTo>
                  <a:pt x="280" y="200"/>
                  <a:pt x="304" y="8"/>
                  <a:pt x="336" y="8"/>
                </a:cubicBezTo>
                <a:cubicBezTo>
                  <a:pt x="368" y="8"/>
                  <a:pt x="400" y="200"/>
                  <a:pt x="432" y="200"/>
                </a:cubicBezTo>
                <a:cubicBezTo>
                  <a:pt x="464" y="200"/>
                  <a:pt x="496" y="8"/>
                  <a:pt x="528" y="8"/>
                </a:cubicBezTo>
                <a:cubicBezTo>
                  <a:pt x="560" y="8"/>
                  <a:pt x="592" y="200"/>
                  <a:pt x="624" y="200"/>
                </a:cubicBezTo>
                <a:cubicBezTo>
                  <a:pt x="656" y="200"/>
                  <a:pt x="688" y="16"/>
                  <a:pt x="720" y="8"/>
                </a:cubicBezTo>
                <a:cubicBezTo>
                  <a:pt x="752" y="0"/>
                  <a:pt x="792" y="136"/>
                  <a:pt x="816" y="152"/>
                </a:cubicBezTo>
                <a:cubicBezTo>
                  <a:pt x="840" y="168"/>
                  <a:pt x="840" y="112"/>
                  <a:pt x="864" y="104"/>
                </a:cubicBezTo>
                <a:cubicBezTo>
                  <a:pt x="888" y="96"/>
                  <a:pt x="924" y="100"/>
                  <a:pt x="960" y="104"/>
                </a:cubicBezTo>
              </a:path>
            </a:pathLst>
          </a:custGeom>
          <a:noFill/>
          <a:ln w="25400" cap="flat" cmpd="sng">
            <a:solidFill>
              <a:schemeClr val="tx1"/>
            </a:solidFill>
            <a:prstDash val="solid"/>
            <a:round/>
            <a:headEnd type="none" w="med" len="med"/>
            <a:tailEnd type="triangle" w="med" len="med"/>
          </a:ln>
          <a:effectLst/>
        </p:spPr>
        <p:txBody>
          <a:bodyPr/>
          <a:lstStyle/>
          <a:p>
            <a:endParaRPr lang="en-US"/>
          </a:p>
        </p:txBody>
      </p:sp>
      <p:sp>
        <p:nvSpPr>
          <p:cNvPr id="194569" name="Freeform 9"/>
          <p:cNvSpPr>
            <a:spLocks/>
          </p:cNvSpPr>
          <p:nvPr/>
        </p:nvSpPr>
        <p:spPr bwMode="auto">
          <a:xfrm rot="15480989">
            <a:off x="7092950" y="1060450"/>
            <a:ext cx="1524000" cy="317500"/>
          </a:xfrm>
          <a:custGeom>
            <a:avLst/>
            <a:gdLst/>
            <a:ahLst/>
            <a:cxnLst>
              <a:cxn ang="0">
                <a:pos x="0" y="200"/>
              </a:cxn>
              <a:cxn ang="0">
                <a:pos x="96" y="8"/>
              </a:cxn>
              <a:cxn ang="0">
                <a:pos x="240" y="200"/>
              </a:cxn>
              <a:cxn ang="0">
                <a:pos x="336" y="8"/>
              </a:cxn>
              <a:cxn ang="0">
                <a:pos x="432" y="200"/>
              </a:cxn>
              <a:cxn ang="0">
                <a:pos x="528" y="8"/>
              </a:cxn>
              <a:cxn ang="0">
                <a:pos x="624" y="200"/>
              </a:cxn>
              <a:cxn ang="0">
                <a:pos x="720" y="8"/>
              </a:cxn>
              <a:cxn ang="0">
                <a:pos x="816" y="152"/>
              </a:cxn>
              <a:cxn ang="0">
                <a:pos x="864" y="104"/>
              </a:cxn>
              <a:cxn ang="0">
                <a:pos x="960" y="104"/>
              </a:cxn>
            </a:cxnLst>
            <a:rect l="0" t="0" r="r" b="b"/>
            <a:pathLst>
              <a:path w="960" h="200">
                <a:moveTo>
                  <a:pt x="0" y="200"/>
                </a:moveTo>
                <a:cubicBezTo>
                  <a:pt x="28" y="104"/>
                  <a:pt x="56" y="8"/>
                  <a:pt x="96" y="8"/>
                </a:cubicBezTo>
                <a:cubicBezTo>
                  <a:pt x="136" y="8"/>
                  <a:pt x="200" y="200"/>
                  <a:pt x="240" y="200"/>
                </a:cubicBezTo>
                <a:cubicBezTo>
                  <a:pt x="280" y="200"/>
                  <a:pt x="304" y="8"/>
                  <a:pt x="336" y="8"/>
                </a:cubicBezTo>
                <a:cubicBezTo>
                  <a:pt x="368" y="8"/>
                  <a:pt x="400" y="200"/>
                  <a:pt x="432" y="200"/>
                </a:cubicBezTo>
                <a:cubicBezTo>
                  <a:pt x="464" y="200"/>
                  <a:pt x="496" y="8"/>
                  <a:pt x="528" y="8"/>
                </a:cubicBezTo>
                <a:cubicBezTo>
                  <a:pt x="560" y="8"/>
                  <a:pt x="592" y="200"/>
                  <a:pt x="624" y="200"/>
                </a:cubicBezTo>
                <a:cubicBezTo>
                  <a:pt x="656" y="200"/>
                  <a:pt x="688" y="16"/>
                  <a:pt x="720" y="8"/>
                </a:cubicBezTo>
                <a:cubicBezTo>
                  <a:pt x="752" y="0"/>
                  <a:pt x="792" y="136"/>
                  <a:pt x="816" y="152"/>
                </a:cubicBezTo>
                <a:cubicBezTo>
                  <a:pt x="840" y="168"/>
                  <a:pt x="840" y="112"/>
                  <a:pt x="864" y="104"/>
                </a:cubicBezTo>
                <a:cubicBezTo>
                  <a:pt x="888" y="96"/>
                  <a:pt x="924" y="100"/>
                  <a:pt x="960" y="104"/>
                </a:cubicBezTo>
              </a:path>
            </a:pathLst>
          </a:custGeom>
          <a:noFill/>
          <a:ln w="25400" cap="flat" cmpd="sng">
            <a:solidFill>
              <a:schemeClr val="tx1"/>
            </a:solidFill>
            <a:prstDash val="solid"/>
            <a:round/>
            <a:headEnd type="none" w="med" len="med"/>
            <a:tailEnd type="triangle" w="med" len="med"/>
          </a:ln>
          <a:effectLst/>
        </p:spPr>
        <p:txBody>
          <a:bodyPr/>
          <a:lstStyle/>
          <a:p>
            <a:endParaRPr lang="en-US"/>
          </a:p>
        </p:txBody>
      </p:sp>
      <p:sp>
        <p:nvSpPr>
          <p:cNvPr id="194570" name="Freeform 10"/>
          <p:cNvSpPr>
            <a:spLocks/>
          </p:cNvSpPr>
          <p:nvPr/>
        </p:nvSpPr>
        <p:spPr bwMode="auto">
          <a:xfrm rot="-72771">
            <a:off x="8610600" y="2584450"/>
            <a:ext cx="1524000" cy="317500"/>
          </a:xfrm>
          <a:custGeom>
            <a:avLst/>
            <a:gdLst/>
            <a:ahLst/>
            <a:cxnLst>
              <a:cxn ang="0">
                <a:pos x="0" y="200"/>
              </a:cxn>
              <a:cxn ang="0">
                <a:pos x="96" y="8"/>
              </a:cxn>
              <a:cxn ang="0">
                <a:pos x="240" y="200"/>
              </a:cxn>
              <a:cxn ang="0">
                <a:pos x="336" y="8"/>
              </a:cxn>
              <a:cxn ang="0">
                <a:pos x="432" y="200"/>
              </a:cxn>
              <a:cxn ang="0">
                <a:pos x="528" y="8"/>
              </a:cxn>
              <a:cxn ang="0">
                <a:pos x="624" y="200"/>
              </a:cxn>
              <a:cxn ang="0">
                <a:pos x="720" y="8"/>
              </a:cxn>
              <a:cxn ang="0">
                <a:pos x="816" y="152"/>
              </a:cxn>
              <a:cxn ang="0">
                <a:pos x="864" y="104"/>
              </a:cxn>
              <a:cxn ang="0">
                <a:pos x="960" y="104"/>
              </a:cxn>
            </a:cxnLst>
            <a:rect l="0" t="0" r="r" b="b"/>
            <a:pathLst>
              <a:path w="960" h="200">
                <a:moveTo>
                  <a:pt x="0" y="200"/>
                </a:moveTo>
                <a:cubicBezTo>
                  <a:pt x="28" y="104"/>
                  <a:pt x="56" y="8"/>
                  <a:pt x="96" y="8"/>
                </a:cubicBezTo>
                <a:cubicBezTo>
                  <a:pt x="136" y="8"/>
                  <a:pt x="200" y="200"/>
                  <a:pt x="240" y="200"/>
                </a:cubicBezTo>
                <a:cubicBezTo>
                  <a:pt x="280" y="200"/>
                  <a:pt x="304" y="8"/>
                  <a:pt x="336" y="8"/>
                </a:cubicBezTo>
                <a:cubicBezTo>
                  <a:pt x="368" y="8"/>
                  <a:pt x="400" y="200"/>
                  <a:pt x="432" y="200"/>
                </a:cubicBezTo>
                <a:cubicBezTo>
                  <a:pt x="464" y="200"/>
                  <a:pt x="496" y="8"/>
                  <a:pt x="528" y="8"/>
                </a:cubicBezTo>
                <a:cubicBezTo>
                  <a:pt x="560" y="8"/>
                  <a:pt x="592" y="200"/>
                  <a:pt x="624" y="200"/>
                </a:cubicBezTo>
                <a:cubicBezTo>
                  <a:pt x="656" y="200"/>
                  <a:pt x="688" y="16"/>
                  <a:pt x="720" y="8"/>
                </a:cubicBezTo>
                <a:cubicBezTo>
                  <a:pt x="752" y="0"/>
                  <a:pt x="792" y="136"/>
                  <a:pt x="816" y="152"/>
                </a:cubicBezTo>
                <a:cubicBezTo>
                  <a:pt x="840" y="168"/>
                  <a:pt x="840" y="112"/>
                  <a:pt x="864" y="104"/>
                </a:cubicBezTo>
                <a:cubicBezTo>
                  <a:pt x="888" y="96"/>
                  <a:pt x="924" y="100"/>
                  <a:pt x="960" y="104"/>
                </a:cubicBezTo>
              </a:path>
            </a:pathLst>
          </a:custGeom>
          <a:noFill/>
          <a:ln w="25400" cap="flat" cmpd="sng">
            <a:solidFill>
              <a:schemeClr val="tx1"/>
            </a:solidFill>
            <a:prstDash val="solid"/>
            <a:round/>
            <a:headEnd type="none" w="med" len="me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64">
                                            <p:txEl>
                                              <p:pRg st="0" end="0"/>
                                            </p:txEl>
                                          </p:spTgt>
                                        </p:tgtEl>
                                        <p:attrNameLst>
                                          <p:attrName>style.visibility</p:attrName>
                                        </p:attrNameLst>
                                      </p:cBhvr>
                                      <p:to>
                                        <p:strVal val="visible"/>
                                      </p:to>
                                    </p:set>
                                    <p:animEffect transition="in" filter="wipe(left)">
                                      <p:cBhvr>
                                        <p:cTn id="7" dur="500"/>
                                        <p:tgtEl>
                                          <p:spTgt spid="1945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64">
                                            <p:txEl>
                                              <p:pRg st="1" end="1"/>
                                            </p:txEl>
                                          </p:spTgt>
                                        </p:tgtEl>
                                        <p:attrNameLst>
                                          <p:attrName>style.visibility</p:attrName>
                                        </p:attrNameLst>
                                      </p:cBhvr>
                                      <p:to>
                                        <p:strVal val="visible"/>
                                      </p:to>
                                    </p:set>
                                    <p:animEffect transition="in" filter="wipe(left)">
                                      <p:cBhvr>
                                        <p:cTn id="12" dur="500"/>
                                        <p:tgtEl>
                                          <p:spTgt spid="1945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64">
                                            <p:txEl>
                                              <p:pRg st="2" end="2"/>
                                            </p:txEl>
                                          </p:spTgt>
                                        </p:tgtEl>
                                        <p:attrNameLst>
                                          <p:attrName>style.visibility</p:attrName>
                                        </p:attrNameLst>
                                      </p:cBhvr>
                                      <p:to>
                                        <p:strVal val="visible"/>
                                      </p:to>
                                    </p:set>
                                    <p:animEffect transition="in" filter="wipe(left)">
                                      <p:cBhvr>
                                        <p:cTn id="17" dur="500"/>
                                        <p:tgtEl>
                                          <p:spTgt spid="1945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64">
                                            <p:txEl>
                                              <p:pRg st="3" end="3"/>
                                            </p:txEl>
                                          </p:spTgt>
                                        </p:tgtEl>
                                        <p:attrNameLst>
                                          <p:attrName>style.visibility</p:attrName>
                                        </p:attrNameLst>
                                      </p:cBhvr>
                                      <p:to>
                                        <p:strVal val="visible"/>
                                      </p:to>
                                    </p:set>
                                    <p:animEffect transition="in" filter="wipe(left)">
                                      <p:cBhvr>
                                        <p:cTn id="22" dur="500"/>
                                        <p:tgtEl>
                                          <p:spTgt spid="1945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564">
                                            <p:txEl>
                                              <p:pRg st="4" end="4"/>
                                            </p:txEl>
                                          </p:spTgt>
                                        </p:tgtEl>
                                        <p:attrNameLst>
                                          <p:attrName>style.visibility</p:attrName>
                                        </p:attrNameLst>
                                      </p:cBhvr>
                                      <p:to>
                                        <p:strVal val="visible"/>
                                      </p:to>
                                    </p:set>
                                    <p:animEffect transition="in" filter="wipe(left)">
                                      <p:cBhvr>
                                        <p:cTn id="27" dur="500"/>
                                        <p:tgtEl>
                                          <p:spTgt spid="1945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564">
                                            <p:txEl>
                                              <p:pRg st="6" end="6"/>
                                            </p:txEl>
                                          </p:spTgt>
                                        </p:tgtEl>
                                        <p:attrNameLst>
                                          <p:attrName>style.visibility</p:attrName>
                                        </p:attrNameLst>
                                      </p:cBhvr>
                                      <p:to>
                                        <p:strVal val="visible"/>
                                      </p:to>
                                    </p:set>
                                    <p:animEffect transition="in" filter="wipe(left)">
                                      <p:cBhvr>
                                        <p:cTn id="32" dur="500"/>
                                        <p:tgtEl>
                                          <p:spTgt spid="1945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ext Box 2"/>
          <p:cNvSpPr txBox="1">
            <a:spLocks noChangeArrowheads="1"/>
          </p:cNvSpPr>
          <p:nvPr/>
        </p:nvSpPr>
        <p:spPr bwMode="auto">
          <a:xfrm>
            <a:off x="0" y="3609975"/>
            <a:ext cx="9144000" cy="1738313"/>
          </a:xfrm>
          <a:prstGeom prst="rect">
            <a:avLst/>
          </a:prstGeom>
          <a:noFill/>
          <a:ln w="9525">
            <a:noFill/>
            <a:miter lim="800000"/>
            <a:headEnd/>
            <a:tailEnd/>
          </a:ln>
          <a:effectLst/>
        </p:spPr>
        <p:txBody>
          <a:bodyPr>
            <a:spAutoFit/>
          </a:bodyPr>
          <a:lstStyle/>
          <a:p>
            <a:pPr algn="ctr"/>
            <a:r>
              <a:rPr lang="en-US"/>
              <a:t>Heat lost = Heat gained</a:t>
            </a:r>
          </a:p>
          <a:p>
            <a:pPr algn="ctr"/>
            <a:r>
              <a:rPr lang="en-US"/>
              <a:t>m</a:t>
            </a:r>
            <a:r>
              <a:rPr lang="en-US" baseline="-25000"/>
              <a:t>1</a:t>
            </a:r>
            <a:r>
              <a:rPr lang="en-US"/>
              <a:t>c</a:t>
            </a:r>
            <a:r>
              <a:rPr lang="en-US" baseline="-25000"/>
              <a:t>1</a:t>
            </a:r>
            <a:r>
              <a:rPr lang="en-US">
                <a:sym typeface="Symbol" pitchFamily="18" charset="2"/>
              </a:rPr>
              <a:t>T</a:t>
            </a:r>
            <a:r>
              <a:rPr lang="en-US" baseline="-25000"/>
              <a:t>1</a:t>
            </a:r>
            <a:r>
              <a:rPr lang="en-US">
                <a:sym typeface="Symbol" pitchFamily="18" charset="2"/>
              </a:rPr>
              <a:t> = </a:t>
            </a:r>
            <a:r>
              <a:rPr lang="en-US"/>
              <a:t>m</a:t>
            </a:r>
            <a:r>
              <a:rPr lang="en-US" baseline="-25000"/>
              <a:t>2</a:t>
            </a:r>
            <a:r>
              <a:rPr lang="en-US"/>
              <a:t>c</a:t>
            </a:r>
            <a:r>
              <a:rPr lang="en-US" baseline="-25000"/>
              <a:t>2</a:t>
            </a:r>
            <a:r>
              <a:rPr lang="en-US">
                <a:sym typeface="Symbol" pitchFamily="18" charset="2"/>
              </a:rPr>
              <a:t>T</a:t>
            </a:r>
            <a:r>
              <a:rPr lang="en-US" baseline="-25000"/>
              <a:t>2 </a:t>
            </a:r>
            <a:r>
              <a:rPr lang="en-US"/>
              <a:t>+</a:t>
            </a:r>
            <a:r>
              <a:rPr lang="en-US" baseline="-25000"/>
              <a:t> </a:t>
            </a:r>
            <a:r>
              <a:rPr lang="en-US"/>
              <a:t>m</a:t>
            </a:r>
            <a:r>
              <a:rPr lang="en-US" baseline="-25000"/>
              <a:t>3</a:t>
            </a:r>
            <a:r>
              <a:rPr lang="en-US"/>
              <a:t>c</a:t>
            </a:r>
            <a:r>
              <a:rPr lang="en-US" baseline="-25000"/>
              <a:t>3</a:t>
            </a:r>
            <a:r>
              <a:rPr lang="en-US">
                <a:sym typeface="Symbol" pitchFamily="18" charset="2"/>
              </a:rPr>
              <a:t>T</a:t>
            </a:r>
            <a:r>
              <a:rPr lang="en-US" baseline="-25000"/>
              <a:t>3</a:t>
            </a:r>
            <a:endParaRPr lang="en-US"/>
          </a:p>
          <a:p>
            <a:pPr algn="ctr"/>
            <a:r>
              <a:rPr lang="en-US" sz="2400"/>
              <a:t>m(2174)(68.1-25.2) = (.625)(4186)(25.2-21.1) + (.257)(900.)(25.2-21.1)</a:t>
            </a:r>
          </a:p>
          <a:p>
            <a:pPr algn="ctr"/>
            <a:r>
              <a:rPr lang="en-US"/>
              <a:t>m = .125 kg</a:t>
            </a:r>
            <a:endParaRPr lang="en-US" baseline="30000"/>
          </a:p>
        </p:txBody>
      </p:sp>
      <p:sp>
        <p:nvSpPr>
          <p:cNvPr id="195587" name="Text Box 3"/>
          <p:cNvSpPr txBox="1">
            <a:spLocks noChangeArrowheads="1"/>
          </p:cNvSpPr>
          <p:nvPr/>
        </p:nvSpPr>
        <p:spPr bwMode="auto">
          <a:xfrm>
            <a:off x="228600" y="6477000"/>
            <a:ext cx="641350" cy="274638"/>
          </a:xfrm>
          <a:prstGeom prst="rect">
            <a:avLst/>
          </a:prstGeom>
          <a:noFill/>
          <a:ln w="25400">
            <a:noFill/>
            <a:miter lim="800000"/>
            <a:headEnd/>
            <a:tailEnd/>
          </a:ln>
          <a:effectLst/>
        </p:spPr>
        <p:txBody>
          <a:bodyPr wrap="none">
            <a:spAutoFit/>
          </a:bodyPr>
          <a:lstStyle/>
          <a:p>
            <a:r>
              <a:rPr lang="en-US" sz="1200"/>
              <a:t>.125 kg</a:t>
            </a:r>
            <a:endParaRPr lang="en-US" sz="1200" baseline="30000"/>
          </a:p>
        </p:txBody>
      </p:sp>
      <p:sp>
        <p:nvSpPr>
          <p:cNvPr id="19558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95589" name="Text Box 5"/>
          <p:cNvSpPr txBox="1">
            <a:spLocks noChangeArrowheads="1"/>
          </p:cNvSpPr>
          <p:nvPr/>
        </p:nvSpPr>
        <p:spPr bwMode="auto">
          <a:xfrm>
            <a:off x="228600" y="381000"/>
            <a:ext cx="8686800" cy="2894013"/>
          </a:xfrm>
          <a:prstGeom prst="rect">
            <a:avLst/>
          </a:prstGeom>
          <a:noFill/>
          <a:ln w="50800">
            <a:noFill/>
            <a:miter lim="800000"/>
            <a:headEnd/>
            <a:tailEnd/>
          </a:ln>
          <a:effectLst/>
        </p:spPr>
        <p:txBody>
          <a:bodyPr>
            <a:spAutoFit/>
          </a:bodyPr>
          <a:lstStyle/>
          <a:p>
            <a:r>
              <a:rPr lang="en-US" sz="3200"/>
              <a:t>A chunk of Mippsalipsium  at 68.1 </a:t>
            </a:r>
            <a:r>
              <a:rPr lang="en-US" sz="3200" baseline="30000"/>
              <a:t>o</a:t>
            </a:r>
            <a:r>
              <a:rPr lang="en-US" sz="3200"/>
              <a:t>C is dropped into .625 kg of water at 21.1 </a:t>
            </a:r>
            <a:r>
              <a:rPr lang="en-US" sz="3200" baseline="30000"/>
              <a:t>o</a:t>
            </a:r>
            <a:r>
              <a:rPr lang="en-US" sz="3200"/>
              <a:t>C in a .257 kg Aluminum calorimeter.   The water, Aluminum,  and Mippsalipsium come to equilibrium at 25.2 </a:t>
            </a:r>
            <a:r>
              <a:rPr lang="en-US" sz="3200" baseline="30000"/>
              <a:t>o</a:t>
            </a:r>
            <a:r>
              <a:rPr lang="en-US" sz="3200"/>
              <a:t>C.  What is the mass of the Mippsalipsium?</a:t>
            </a:r>
          </a:p>
          <a:p>
            <a:r>
              <a:rPr lang="en-US" sz="2400"/>
              <a:t>(c</a:t>
            </a:r>
            <a:r>
              <a:rPr lang="en-US" sz="2400" baseline="-25000"/>
              <a:t>water</a:t>
            </a:r>
            <a:r>
              <a:rPr lang="en-US" sz="2400"/>
              <a:t> = 4186 J</a:t>
            </a:r>
            <a:r>
              <a:rPr lang="en-US" sz="2400" baseline="30000"/>
              <a:t>o</a:t>
            </a:r>
            <a:r>
              <a:rPr lang="en-US" sz="2400"/>
              <a:t>C</a:t>
            </a:r>
            <a:r>
              <a:rPr lang="en-US" sz="2400" baseline="30000"/>
              <a:t>-1</a:t>
            </a:r>
            <a:r>
              <a:rPr lang="en-US" sz="2400"/>
              <a:t>kg</a:t>
            </a:r>
            <a:r>
              <a:rPr lang="en-US" sz="2400" baseline="30000"/>
              <a:t>-1</a:t>
            </a:r>
            <a:r>
              <a:rPr lang="en-US" sz="2400"/>
              <a:t>, c</a:t>
            </a:r>
            <a:r>
              <a:rPr lang="en-US" sz="2400" baseline="-25000"/>
              <a:t>Al</a:t>
            </a:r>
            <a:r>
              <a:rPr lang="en-US" sz="2400"/>
              <a:t> = 900. J</a:t>
            </a:r>
            <a:r>
              <a:rPr lang="en-US" sz="2400" baseline="30000"/>
              <a:t>o</a:t>
            </a:r>
            <a:r>
              <a:rPr lang="en-US" sz="2400"/>
              <a:t>C</a:t>
            </a:r>
            <a:r>
              <a:rPr lang="en-US" sz="2400" baseline="30000"/>
              <a:t>-1</a:t>
            </a:r>
            <a:r>
              <a:rPr lang="en-US" sz="2400"/>
              <a:t>kg</a:t>
            </a:r>
            <a:r>
              <a:rPr lang="en-US" sz="2400" baseline="30000"/>
              <a:t>-1</a:t>
            </a:r>
            <a:r>
              <a:rPr lang="en-US" sz="2400"/>
              <a:t>, c</a:t>
            </a:r>
            <a:r>
              <a:rPr lang="en-US" sz="2400" baseline="-25000"/>
              <a:t>Mi</a:t>
            </a:r>
            <a:r>
              <a:rPr lang="en-US" sz="2400"/>
              <a:t> = 2174 J</a:t>
            </a:r>
            <a:r>
              <a:rPr lang="en-US" sz="2400" baseline="30000"/>
              <a:t>o</a:t>
            </a:r>
            <a:r>
              <a:rPr lang="en-US" sz="2400"/>
              <a:t>C</a:t>
            </a:r>
            <a:r>
              <a:rPr lang="en-US" sz="2400" baseline="30000"/>
              <a:t>-1</a:t>
            </a:r>
            <a:r>
              <a:rPr lang="en-US" sz="2400"/>
              <a:t>kg</a:t>
            </a:r>
            <a:r>
              <a:rPr lang="en-US" sz="2400" baseline="30000"/>
              <a:t>-1</a:t>
            </a:r>
            <a:r>
              <a:rPr lang="en-US" sz="2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55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55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55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55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0" y="147638"/>
            <a:ext cx="1314450" cy="579437"/>
          </a:xfrm>
          <a:prstGeom prst="rect">
            <a:avLst/>
          </a:prstGeom>
          <a:noFill/>
          <a:ln w="9525">
            <a:noFill/>
            <a:miter lim="800000"/>
            <a:headEnd/>
            <a:tailEnd/>
          </a:ln>
          <a:effectLst/>
        </p:spPr>
        <p:txBody>
          <a:bodyPr wrap="none">
            <a:spAutoFit/>
          </a:bodyPr>
          <a:lstStyle/>
          <a:p>
            <a:r>
              <a:rPr lang="en-US" sz="3200" b="1" u="sng"/>
              <a:t>Tricks</a:t>
            </a:r>
          </a:p>
        </p:txBody>
      </p:sp>
      <p:sp>
        <p:nvSpPr>
          <p:cNvPr id="148483"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48484" name="Text Box 4"/>
          <p:cNvSpPr txBox="1">
            <a:spLocks noChangeArrowheads="1"/>
          </p:cNvSpPr>
          <p:nvPr/>
        </p:nvSpPr>
        <p:spPr bwMode="auto">
          <a:xfrm>
            <a:off x="152400" y="762000"/>
            <a:ext cx="8686800" cy="4727575"/>
          </a:xfrm>
          <a:prstGeom prst="rect">
            <a:avLst/>
          </a:prstGeom>
          <a:noFill/>
          <a:ln w="25400">
            <a:noFill/>
            <a:miter lim="800000"/>
            <a:headEnd/>
            <a:tailEnd/>
          </a:ln>
          <a:effectLst/>
        </p:spPr>
        <p:txBody>
          <a:bodyPr>
            <a:spAutoFit/>
          </a:bodyPr>
          <a:lstStyle/>
          <a:p>
            <a:r>
              <a:rPr lang="en-US"/>
              <a:t>You can re-write the ideal gas law</a:t>
            </a:r>
          </a:p>
          <a:p>
            <a:pPr lvl="1"/>
            <a:r>
              <a:rPr lang="en-US" sz="4000" u="sng"/>
              <a:t>P</a:t>
            </a:r>
            <a:r>
              <a:rPr lang="en-US" sz="4000" baseline="-25000"/>
              <a:t>1</a:t>
            </a:r>
            <a:r>
              <a:rPr lang="en-US" sz="4000" u="sng"/>
              <a:t>V</a:t>
            </a:r>
            <a:r>
              <a:rPr lang="en-US" sz="4000" baseline="-25000"/>
              <a:t>1</a:t>
            </a:r>
            <a:r>
              <a:rPr lang="en-US" sz="4000"/>
              <a:t>  =  </a:t>
            </a:r>
            <a:r>
              <a:rPr lang="en-US" sz="4000" u="sng"/>
              <a:t>P</a:t>
            </a:r>
            <a:r>
              <a:rPr lang="en-US" sz="4000" baseline="-25000"/>
              <a:t>2</a:t>
            </a:r>
            <a:r>
              <a:rPr lang="en-US" sz="4000" u="sng"/>
              <a:t>V</a:t>
            </a:r>
            <a:r>
              <a:rPr lang="en-US" sz="4000" baseline="-25000"/>
              <a:t>2</a:t>
            </a:r>
            <a:r>
              <a:rPr lang="en-US" sz="4000"/>
              <a:t>  </a:t>
            </a:r>
          </a:p>
          <a:p>
            <a:pPr lvl="1"/>
            <a:r>
              <a:rPr lang="en-US" sz="4000"/>
              <a:t> n</a:t>
            </a:r>
            <a:r>
              <a:rPr lang="en-US" sz="4000" baseline="-25000"/>
              <a:t>1</a:t>
            </a:r>
            <a:r>
              <a:rPr lang="en-US" sz="4000"/>
              <a:t> T</a:t>
            </a:r>
            <a:r>
              <a:rPr lang="en-US" sz="4000" baseline="-25000"/>
              <a:t>1</a:t>
            </a:r>
            <a:r>
              <a:rPr lang="en-US" sz="4000"/>
              <a:t>      n</a:t>
            </a:r>
            <a:r>
              <a:rPr lang="en-US" sz="4000" baseline="-25000"/>
              <a:t>2</a:t>
            </a:r>
            <a:r>
              <a:rPr lang="en-US" sz="4000"/>
              <a:t>T</a:t>
            </a:r>
            <a:r>
              <a:rPr lang="en-US" sz="4000" baseline="-25000"/>
              <a:t>2</a:t>
            </a:r>
            <a:endParaRPr lang="en-US" sz="4000"/>
          </a:p>
          <a:p>
            <a:endParaRPr lang="en-US"/>
          </a:p>
          <a:p>
            <a:r>
              <a:rPr lang="en-US"/>
              <a:t>This works if n remains constant</a:t>
            </a:r>
          </a:p>
          <a:p>
            <a:endParaRPr lang="en-US"/>
          </a:p>
          <a:p>
            <a:r>
              <a:rPr lang="en-US"/>
              <a:t>Or set up pV = nRT twice:</a:t>
            </a:r>
          </a:p>
          <a:p>
            <a:endParaRPr lang="en-US"/>
          </a:p>
          <a:p>
            <a:pPr lvl="1"/>
            <a:r>
              <a:rPr lang="en-US" u="sng"/>
              <a:t>PV</a:t>
            </a:r>
            <a:r>
              <a:rPr lang="en-US"/>
              <a:t> = </a:t>
            </a:r>
            <a:r>
              <a:rPr lang="en-US" u="sng"/>
              <a:t>nRT</a:t>
            </a:r>
          </a:p>
          <a:p>
            <a:pPr lvl="1"/>
            <a:r>
              <a:rPr lang="en-US"/>
              <a:t>PV = nRT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4">
                                            <p:txEl>
                                              <p:pRg st="0" end="0"/>
                                            </p:txEl>
                                          </p:spTgt>
                                        </p:tgtEl>
                                        <p:attrNameLst>
                                          <p:attrName>style.visibility</p:attrName>
                                        </p:attrNameLst>
                                      </p:cBhvr>
                                      <p:to>
                                        <p:strVal val="visible"/>
                                      </p:to>
                                    </p:set>
                                    <p:animEffect transition="in" filter="wipe(left)">
                                      <p:cBhvr>
                                        <p:cTn id="7" dur="500"/>
                                        <p:tgtEl>
                                          <p:spTgt spid="14848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8484">
                                            <p:txEl>
                                              <p:pRg st="1" end="1"/>
                                            </p:txEl>
                                          </p:spTgt>
                                        </p:tgtEl>
                                        <p:attrNameLst>
                                          <p:attrName>style.visibility</p:attrName>
                                        </p:attrNameLst>
                                      </p:cBhvr>
                                      <p:to>
                                        <p:strVal val="visible"/>
                                      </p:to>
                                    </p:set>
                                    <p:animEffect transition="in" filter="wipe(left)">
                                      <p:cBhvr>
                                        <p:cTn id="10" dur="500"/>
                                        <p:tgtEl>
                                          <p:spTgt spid="14848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8484">
                                            <p:txEl>
                                              <p:pRg st="2" end="2"/>
                                            </p:txEl>
                                          </p:spTgt>
                                        </p:tgtEl>
                                        <p:attrNameLst>
                                          <p:attrName>style.visibility</p:attrName>
                                        </p:attrNameLst>
                                      </p:cBhvr>
                                      <p:to>
                                        <p:strVal val="visible"/>
                                      </p:to>
                                    </p:set>
                                    <p:animEffect transition="in" filter="wipe(left)">
                                      <p:cBhvr>
                                        <p:cTn id="13" dur="500"/>
                                        <p:tgtEl>
                                          <p:spTgt spid="14848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48484">
                                            <p:txEl>
                                              <p:pRg st="4" end="4"/>
                                            </p:txEl>
                                          </p:spTgt>
                                        </p:tgtEl>
                                        <p:attrNameLst>
                                          <p:attrName>style.visibility</p:attrName>
                                        </p:attrNameLst>
                                      </p:cBhvr>
                                      <p:to>
                                        <p:strVal val="visible"/>
                                      </p:to>
                                    </p:set>
                                    <p:animEffect transition="in" filter="wipe(left)">
                                      <p:cBhvr>
                                        <p:cTn id="18" dur="500"/>
                                        <p:tgtEl>
                                          <p:spTgt spid="14848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8484">
                                            <p:txEl>
                                              <p:pRg st="6" end="6"/>
                                            </p:txEl>
                                          </p:spTgt>
                                        </p:tgtEl>
                                        <p:attrNameLst>
                                          <p:attrName>style.visibility</p:attrName>
                                        </p:attrNameLst>
                                      </p:cBhvr>
                                      <p:to>
                                        <p:strVal val="visible"/>
                                      </p:to>
                                    </p:set>
                                    <p:animEffect transition="in" filter="wipe(left)">
                                      <p:cBhvr>
                                        <p:cTn id="23" dur="500"/>
                                        <p:tgtEl>
                                          <p:spTgt spid="148484">
                                            <p:txEl>
                                              <p:pRg st="6" end="6"/>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48484">
                                            <p:txEl>
                                              <p:pRg st="8" end="8"/>
                                            </p:txEl>
                                          </p:spTgt>
                                        </p:tgtEl>
                                        <p:attrNameLst>
                                          <p:attrName>style.visibility</p:attrName>
                                        </p:attrNameLst>
                                      </p:cBhvr>
                                      <p:to>
                                        <p:strVal val="visible"/>
                                      </p:to>
                                    </p:set>
                                    <p:animEffect transition="in" filter="wipe(left)">
                                      <p:cBhvr>
                                        <p:cTn id="26" dur="500"/>
                                        <p:tgtEl>
                                          <p:spTgt spid="148484">
                                            <p:txEl>
                                              <p:pRg st="8" end="8"/>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48484">
                                            <p:txEl>
                                              <p:pRg st="9" end="9"/>
                                            </p:txEl>
                                          </p:spTgt>
                                        </p:tgtEl>
                                        <p:attrNameLst>
                                          <p:attrName>style.visibility</p:attrName>
                                        </p:attrNameLst>
                                      </p:cBhvr>
                                      <p:to>
                                        <p:strVal val="visible"/>
                                      </p:to>
                                    </p:set>
                                    <p:animEffect transition="in" filter="wipe(left)">
                                      <p:cBhvr>
                                        <p:cTn id="29" dur="500"/>
                                        <p:tgtEl>
                                          <p:spTgt spid="14848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381000" y="2027238"/>
            <a:ext cx="8534400" cy="1554162"/>
          </a:xfrm>
          <a:prstGeom prst="rect">
            <a:avLst/>
          </a:prstGeom>
          <a:noFill/>
          <a:ln w="9525">
            <a:noFill/>
            <a:miter lim="800000"/>
            <a:headEnd/>
            <a:tailEnd/>
          </a:ln>
          <a:effectLst/>
        </p:spPr>
        <p:txBody>
          <a:bodyPr>
            <a:spAutoFit/>
          </a:bodyPr>
          <a:lstStyle/>
          <a:p>
            <a:r>
              <a:rPr lang="en-US" sz="3200"/>
              <a:t>PV = nRT</a:t>
            </a:r>
          </a:p>
          <a:p>
            <a:r>
              <a:rPr lang="en-US" sz="3200"/>
              <a:t>(1.00)V = nR(283)</a:t>
            </a:r>
          </a:p>
          <a:p>
            <a:r>
              <a:rPr lang="en-US" sz="3200"/>
              <a:t>(1.15)V = nR(T??)</a:t>
            </a:r>
            <a:endParaRPr lang="en-US" sz="3200">
              <a:sym typeface="Symbol" pitchFamily="18" charset="2"/>
            </a:endParaRPr>
          </a:p>
        </p:txBody>
      </p:sp>
      <p:sp>
        <p:nvSpPr>
          <p:cNvPr id="139267" name="Text Box 3"/>
          <p:cNvSpPr txBox="1">
            <a:spLocks noChangeArrowheads="1"/>
          </p:cNvSpPr>
          <p:nvPr/>
        </p:nvSpPr>
        <p:spPr bwMode="auto">
          <a:xfrm>
            <a:off x="228600" y="6477000"/>
            <a:ext cx="679450" cy="274638"/>
          </a:xfrm>
          <a:prstGeom prst="rect">
            <a:avLst/>
          </a:prstGeom>
          <a:noFill/>
          <a:ln w="25400">
            <a:noFill/>
            <a:miter lim="800000"/>
            <a:headEnd/>
            <a:tailEnd/>
          </a:ln>
          <a:effectLst/>
        </p:spPr>
        <p:txBody>
          <a:bodyPr wrap="none">
            <a:spAutoFit/>
          </a:bodyPr>
          <a:lstStyle/>
          <a:p>
            <a:r>
              <a:rPr lang="en-US" sz="1200">
                <a:sym typeface="Symbol" pitchFamily="18" charset="2"/>
              </a:rPr>
              <a:t>52.5  </a:t>
            </a:r>
            <a:r>
              <a:rPr lang="en-US" sz="1200" baseline="30000">
                <a:sym typeface="Symbol" pitchFamily="18" charset="2"/>
              </a:rPr>
              <a:t>o</a:t>
            </a:r>
            <a:r>
              <a:rPr lang="en-US" sz="1200">
                <a:sym typeface="Symbol" pitchFamily="18" charset="2"/>
              </a:rPr>
              <a:t>C</a:t>
            </a:r>
          </a:p>
        </p:txBody>
      </p:sp>
      <p:sp>
        <p:nvSpPr>
          <p:cNvPr id="13926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39269" name="Text Box 5"/>
          <p:cNvSpPr txBox="1">
            <a:spLocks noChangeArrowheads="1"/>
          </p:cNvSpPr>
          <p:nvPr/>
        </p:nvSpPr>
        <p:spPr bwMode="auto">
          <a:xfrm>
            <a:off x="457200" y="381000"/>
            <a:ext cx="8458200" cy="1554163"/>
          </a:xfrm>
          <a:prstGeom prst="rect">
            <a:avLst/>
          </a:prstGeom>
          <a:noFill/>
          <a:ln w="50800">
            <a:noFill/>
            <a:miter lim="800000"/>
            <a:headEnd/>
            <a:tailEnd/>
          </a:ln>
          <a:effectLst/>
        </p:spPr>
        <p:txBody>
          <a:bodyPr>
            <a:spAutoFit/>
          </a:bodyPr>
          <a:lstStyle/>
          <a:p>
            <a:r>
              <a:rPr lang="en-US" sz="3200"/>
              <a:t>An airtight drum at 1.00 atm and 10.0 </a:t>
            </a:r>
            <a:r>
              <a:rPr lang="en-US" sz="3200" baseline="30000"/>
              <a:t>o</a:t>
            </a:r>
            <a:r>
              <a:rPr lang="en-US" sz="3200"/>
              <a:t>C is heated until it reaches a pressure of 1.15 atm.  What is the new temperature in </a:t>
            </a:r>
            <a:r>
              <a:rPr lang="en-US" sz="3200" baseline="30000"/>
              <a:t>o</a:t>
            </a:r>
            <a:r>
              <a:rPr lang="en-US" sz="3200"/>
              <a:t>C?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92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9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381000" y="3094038"/>
            <a:ext cx="8534400" cy="1554162"/>
          </a:xfrm>
          <a:prstGeom prst="rect">
            <a:avLst/>
          </a:prstGeom>
          <a:noFill/>
          <a:ln w="9525">
            <a:noFill/>
            <a:miter lim="800000"/>
            <a:headEnd/>
            <a:tailEnd/>
          </a:ln>
          <a:effectLst/>
        </p:spPr>
        <p:txBody>
          <a:bodyPr>
            <a:spAutoFit/>
          </a:bodyPr>
          <a:lstStyle/>
          <a:p>
            <a:r>
              <a:rPr lang="en-US" sz="3200"/>
              <a:t>PV = nRT</a:t>
            </a:r>
          </a:p>
          <a:p>
            <a:r>
              <a:rPr lang="en-US" sz="3200"/>
              <a:t>(162)(14.5) = nRT</a:t>
            </a:r>
          </a:p>
          <a:p>
            <a:r>
              <a:rPr lang="en-US" sz="3200"/>
              <a:t>( p   )(17.2) = nRT</a:t>
            </a:r>
            <a:endParaRPr lang="en-US" sz="3200">
              <a:sym typeface="Symbol" pitchFamily="18" charset="2"/>
            </a:endParaRPr>
          </a:p>
        </p:txBody>
      </p:sp>
      <p:sp>
        <p:nvSpPr>
          <p:cNvPr id="154627" name="Text Box 3"/>
          <p:cNvSpPr txBox="1">
            <a:spLocks noChangeArrowheads="1"/>
          </p:cNvSpPr>
          <p:nvPr/>
        </p:nvSpPr>
        <p:spPr bwMode="auto">
          <a:xfrm>
            <a:off x="228600" y="6477000"/>
            <a:ext cx="976313" cy="274638"/>
          </a:xfrm>
          <a:prstGeom prst="rect">
            <a:avLst/>
          </a:prstGeom>
          <a:noFill/>
          <a:ln w="25400">
            <a:noFill/>
            <a:miter lim="800000"/>
            <a:headEnd/>
            <a:tailEnd/>
          </a:ln>
          <a:effectLst/>
        </p:spPr>
        <p:txBody>
          <a:bodyPr wrap="none">
            <a:spAutoFit/>
          </a:bodyPr>
          <a:lstStyle/>
          <a:p>
            <a:r>
              <a:rPr lang="en-US" sz="1200">
                <a:sym typeface="Symbol" pitchFamily="18" charset="2"/>
              </a:rPr>
              <a:t>137 Jukkalas</a:t>
            </a:r>
          </a:p>
        </p:txBody>
      </p:sp>
      <p:sp>
        <p:nvSpPr>
          <p:cNvPr id="154628"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54629" name="Text Box 5"/>
          <p:cNvSpPr txBox="1">
            <a:spLocks noChangeArrowheads="1"/>
          </p:cNvSpPr>
          <p:nvPr/>
        </p:nvSpPr>
        <p:spPr bwMode="auto">
          <a:xfrm>
            <a:off x="457200" y="381000"/>
            <a:ext cx="8458200" cy="2528888"/>
          </a:xfrm>
          <a:prstGeom prst="rect">
            <a:avLst/>
          </a:prstGeom>
          <a:noFill/>
          <a:ln w="50800">
            <a:noFill/>
            <a:miter lim="800000"/>
            <a:headEnd/>
            <a:tailEnd/>
          </a:ln>
          <a:effectLst/>
        </p:spPr>
        <p:txBody>
          <a:bodyPr>
            <a:spAutoFit/>
          </a:bodyPr>
          <a:lstStyle/>
          <a:p>
            <a:r>
              <a:rPr lang="en-US" sz="3200"/>
              <a:t>An airtight cylinder has a pressure of 162 Jukkalas when the piston is 14.5 cm from the bottom.  What is the pressure if the piston is moved to 17.2 cm from the bottom of the cylinder?  (Assume that the temperature is 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4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0" y="147638"/>
            <a:ext cx="2906713" cy="579437"/>
          </a:xfrm>
          <a:prstGeom prst="rect">
            <a:avLst/>
          </a:prstGeom>
          <a:noFill/>
          <a:ln w="9525">
            <a:noFill/>
            <a:miter lim="800000"/>
            <a:headEnd/>
            <a:tailEnd/>
          </a:ln>
          <a:effectLst/>
        </p:spPr>
        <p:txBody>
          <a:bodyPr wrap="none">
            <a:spAutoFit/>
          </a:bodyPr>
          <a:lstStyle/>
          <a:p>
            <a:r>
              <a:rPr lang="en-US" sz="3200" b="1" u="sng"/>
              <a:t>Gauge pressure</a:t>
            </a:r>
          </a:p>
        </p:txBody>
      </p:sp>
      <p:sp>
        <p:nvSpPr>
          <p:cNvPr id="196611" name="Text Box 3"/>
          <p:cNvSpPr txBox="1">
            <a:spLocks noChangeArrowheads="1"/>
          </p:cNvSpPr>
          <p:nvPr/>
        </p:nvSpPr>
        <p:spPr bwMode="auto">
          <a:xfrm>
            <a:off x="8305800" y="6400800"/>
            <a:ext cx="793750" cy="457200"/>
          </a:xfrm>
          <a:prstGeom prst="rect">
            <a:avLst/>
          </a:prstGeom>
          <a:noFill/>
          <a:ln w="25400">
            <a:noFill/>
            <a:miter lim="800000"/>
            <a:headEnd/>
            <a:tailEnd/>
          </a:ln>
          <a:effectLst/>
        </p:spPr>
        <p:txBody>
          <a:bodyPr wrap="none">
            <a:spAutoFit/>
          </a:bodyPr>
          <a:lstStyle/>
          <a:p>
            <a:r>
              <a:rPr lang="en-US" sz="2400">
                <a:hlinkClick r:id="rId2" action="ppaction://hlinksldjump"/>
              </a:rPr>
              <a:t>TOC</a:t>
            </a:r>
            <a:endParaRPr lang="en-US" sz="2400"/>
          </a:p>
        </p:txBody>
      </p:sp>
      <p:sp>
        <p:nvSpPr>
          <p:cNvPr id="196612" name="Text Box 4"/>
          <p:cNvSpPr txBox="1">
            <a:spLocks noChangeArrowheads="1"/>
          </p:cNvSpPr>
          <p:nvPr/>
        </p:nvSpPr>
        <p:spPr bwMode="auto">
          <a:xfrm>
            <a:off x="457200" y="990600"/>
            <a:ext cx="8305800" cy="3503613"/>
          </a:xfrm>
          <a:prstGeom prst="rect">
            <a:avLst/>
          </a:prstGeom>
          <a:noFill/>
          <a:ln w="25400">
            <a:noFill/>
            <a:miter lim="800000"/>
            <a:headEnd/>
            <a:tailEnd/>
          </a:ln>
          <a:effectLst/>
        </p:spPr>
        <p:txBody>
          <a:bodyPr>
            <a:spAutoFit/>
          </a:bodyPr>
          <a:lstStyle/>
          <a:p>
            <a:r>
              <a:rPr lang="en-US" sz="3200"/>
              <a:t>Most pressure gauges compare to Atmospheric</a:t>
            </a:r>
          </a:p>
          <a:p>
            <a:r>
              <a:rPr lang="en-US" sz="3200"/>
              <a:t>(i.e. this room is at 0 Gauge)</a:t>
            </a:r>
          </a:p>
          <a:p>
            <a:r>
              <a:rPr lang="en-US" sz="3200"/>
              <a:t>Absolute p is 1 atm more</a:t>
            </a:r>
          </a:p>
          <a:p>
            <a:r>
              <a:rPr lang="en-US" sz="3200"/>
              <a:t>P = P</a:t>
            </a:r>
            <a:r>
              <a:rPr lang="en-US" sz="3200" baseline="-25000"/>
              <a:t>gauge</a:t>
            </a:r>
            <a:r>
              <a:rPr lang="en-US" sz="3200"/>
              <a:t> + 1 atm</a:t>
            </a:r>
          </a:p>
          <a:p>
            <a:r>
              <a:rPr lang="en-US" sz="3200"/>
              <a:t>1 atm = 1.013 x 10</a:t>
            </a:r>
            <a:r>
              <a:rPr lang="en-US" sz="3200" baseline="30000"/>
              <a:t>5</a:t>
            </a:r>
            <a:r>
              <a:rPr lang="en-US" sz="3200"/>
              <a:t> Pa = 101.3 kPa</a:t>
            </a:r>
          </a:p>
          <a:p>
            <a:r>
              <a:rPr lang="en-US" sz="3200"/>
              <a:t>Demo - Magdeberg Hemispheres and balloon in vacuum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6612">
                                            <p:txEl>
                                              <p:pRg st="0" end="0"/>
                                            </p:txEl>
                                          </p:spTgt>
                                        </p:tgtEl>
                                        <p:attrNameLst>
                                          <p:attrName>style.visibility</p:attrName>
                                        </p:attrNameLst>
                                      </p:cBhvr>
                                      <p:to>
                                        <p:strVal val="visible"/>
                                      </p:to>
                                    </p:set>
                                    <p:animEffect transition="in" filter="wipe(left)">
                                      <p:cBhvr>
                                        <p:cTn id="7" dur="500"/>
                                        <p:tgtEl>
                                          <p:spTgt spid="1966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6612">
                                            <p:txEl>
                                              <p:pRg st="1" end="1"/>
                                            </p:txEl>
                                          </p:spTgt>
                                        </p:tgtEl>
                                        <p:attrNameLst>
                                          <p:attrName>style.visibility</p:attrName>
                                        </p:attrNameLst>
                                      </p:cBhvr>
                                      <p:to>
                                        <p:strVal val="visible"/>
                                      </p:to>
                                    </p:set>
                                    <p:animEffect transition="in" filter="wipe(left)">
                                      <p:cBhvr>
                                        <p:cTn id="12" dur="500"/>
                                        <p:tgtEl>
                                          <p:spTgt spid="1966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6612">
                                            <p:txEl>
                                              <p:pRg st="2" end="2"/>
                                            </p:txEl>
                                          </p:spTgt>
                                        </p:tgtEl>
                                        <p:attrNameLst>
                                          <p:attrName>style.visibility</p:attrName>
                                        </p:attrNameLst>
                                      </p:cBhvr>
                                      <p:to>
                                        <p:strVal val="visible"/>
                                      </p:to>
                                    </p:set>
                                    <p:animEffect transition="in" filter="wipe(left)">
                                      <p:cBhvr>
                                        <p:cTn id="17" dur="500"/>
                                        <p:tgtEl>
                                          <p:spTgt spid="1966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6612">
                                            <p:txEl>
                                              <p:pRg st="3" end="3"/>
                                            </p:txEl>
                                          </p:spTgt>
                                        </p:tgtEl>
                                        <p:attrNameLst>
                                          <p:attrName>style.visibility</p:attrName>
                                        </p:attrNameLst>
                                      </p:cBhvr>
                                      <p:to>
                                        <p:strVal val="visible"/>
                                      </p:to>
                                    </p:set>
                                    <p:animEffect transition="in" filter="wipe(left)">
                                      <p:cBhvr>
                                        <p:cTn id="22" dur="500"/>
                                        <p:tgtEl>
                                          <p:spTgt spid="1966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6612">
                                            <p:txEl>
                                              <p:pRg st="4" end="4"/>
                                            </p:txEl>
                                          </p:spTgt>
                                        </p:tgtEl>
                                        <p:attrNameLst>
                                          <p:attrName>style.visibility</p:attrName>
                                        </p:attrNameLst>
                                      </p:cBhvr>
                                      <p:to>
                                        <p:strVal val="visible"/>
                                      </p:to>
                                    </p:set>
                                    <p:animEffect transition="in" filter="wipe(left)">
                                      <p:cBhvr>
                                        <p:cTn id="27" dur="500"/>
                                        <p:tgtEl>
                                          <p:spTgt spid="1966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6612">
                                            <p:txEl>
                                              <p:pRg st="5" end="5"/>
                                            </p:txEl>
                                          </p:spTgt>
                                        </p:tgtEl>
                                        <p:attrNameLst>
                                          <p:attrName>style.visibility</p:attrName>
                                        </p:attrNameLst>
                                      </p:cBhvr>
                                      <p:to>
                                        <p:strVal val="visible"/>
                                      </p:to>
                                    </p:set>
                                    <p:animEffect transition="in" filter="wipe(left)">
                                      <p:cBhvr>
                                        <p:cTn id="32" dur="500"/>
                                        <p:tgtEl>
                                          <p:spTgt spid="1966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381000" y="2027238"/>
            <a:ext cx="8763000" cy="1493837"/>
          </a:xfrm>
          <a:prstGeom prst="rect">
            <a:avLst/>
          </a:prstGeom>
          <a:noFill/>
          <a:ln w="9525">
            <a:noFill/>
            <a:miter lim="800000"/>
            <a:headEnd/>
            <a:tailEnd/>
          </a:ln>
          <a:effectLst/>
        </p:spPr>
        <p:txBody>
          <a:bodyPr>
            <a:spAutoFit/>
          </a:bodyPr>
          <a:lstStyle/>
          <a:p>
            <a:r>
              <a:rPr lang="en-US" sz="3200"/>
              <a:t>P = P</a:t>
            </a:r>
            <a:r>
              <a:rPr lang="en-US" sz="3200" baseline="-25000"/>
              <a:t>gauge</a:t>
            </a:r>
            <a:r>
              <a:rPr lang="en-US" sz="3200"/>
              <a:t> + 1 atm</a:t>
            </a:r>
          </a:p>
          <a:p>
            <a:r>
              <a:rPr lang="en-US" sz="3200"/>
              <a:t>812 = </a:t>
            </a:r>
            <a:r>
              <a:rPr lang="en-US"/>
              <a:t>P</a:t>
            </a:r>
            <a:r>
              <a:rPr lang="en-US" baseline="-25000"/>
              <a:t>gauge</a:t>
            </a:r>
            <a:r>
              <a:rPr lang="en-US" sz="3200"/>
              <a:t> + </a:t>
            </a:r>
            <a:r>
              <a:rPr lang="en-US"/>
              <a:t>760 Torr</a:t>
            </a:r>
          </a:p>
          <a:p>
            <a:r>
              <a:rPr lang="en-US"/>
              <a:t>P</a:t>
            </a:r>
            <a:r>
              <a:rPr lang="en-US" baseline="-25000"/>
              <a:t>gauge</a:t>
            </a:r>
            <a:r>
              <a:rPr lang="en-US"/>
              <a:t> = 52 Torr</a:t>
            </a:r>
          </a:p>
        </p:txBody>
      </p:sp>
      <p:sp>
        <p:nvSpPr>
          <p:cNvPr id="198659" name="Text Box 3"/>
          <p:cNvSpPr txBox="1">
            <a:spLocks noChangeArrowheads="1"/>
          </p:cNvSpPr>
          <p:nvPr/>
        </p:nvSpPr>
        <p:spPr bwMode="auto">
          <a:xfrm>
            <a:off x="228600" y="6477000"/>
            <a:ext cx="646113" cy="274638"/>
          </a:xfrm>
          <a:prstGeom prst="rect">
            <a:avLst/>
          </a:prstGeom>
          <a:noFill/>
          <a:ln w="25400">
            <a:noFill/>
            <a:miter lim="800000"/>
            <a:headEnd/>
            <a:tailEnd/>
          </a:ln>
          <a:effectLst/>
        </p:spPr>
        <p:txBody>
          <a:bodyPr wrap="none">
            <a:spAutoFit/>
          </a:bodyPr>
          <a:lstStyle/>
          <a:p>
            <a:r>
              <a:rPr lang="en-US" sz="1200">
                <a:sym typeface="Symbol" pitchFamily="18" charset="2"/>
              </a:rPr>
              <a:t>52 Torr</a:t>
            </a:r>
          </a:p>
        </p:txBody>
      </p:sp>
      <p:sp>
        <p:nvSpPr>
          <p:cNvPr id="198660" name="Text Box 4"/>
          <p:cNvSpPr txBox="1">
            <a:spLocks noChangeArrowheads="1"/>
          </p:cNvSpPr>
          <p:nvPr/>
        </p:nvSpPr>
        <p:spPr bwMode="auto">
          <a:xfrm>
            <a:off x="8366125" y="6162675"/>
            <a:ext cx="519113" cy="519113"/>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98661" name="Text Box 5"/>
          <p:cNvSpPr txBox="1">
            <a:spLocks noChangeArrowheads="1"/>
          </p:cNvSpPr>
          <p:nvPr/>
        </p:nvSpPr>
        <p:spPr bwMode="auto">
          <a:xfrm>
            <a:off x="228600" y="381000"/>
            <a:ext cx="8686800" cy="1493838"/>
          </a:xfrm>
          <a:prstGeom prst="rect">
            <a:avLst/>
          </a:prstGeom>
          <a:noFill/>
          <a:ln w="50800">
            <a:noFill/>
            <a:miter lim="800000"/>
            <a:headEnd/>
            <a:tailEnd/>
          </a:ln>
          <a:effectLst/>
        </p:spPr>
        <p:txBody>
          <a:bodyPr>
            <a:spAutoFit/>
          </a:bodyPr>
          <a:lstStyle/>
          <a:p>
            <a:r>
              <a:rPr lang="en-US" sz="3200"/>
              <a:t>If you have an absolute pressure of 812 Torr, what is the gauge pressure  Answer in Torr  </a:t>
            </a:r>
            <a:r>
              <a:rPr lang="en-US"/>
              <a:t>(1 atm = 760 Torr)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86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86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86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TotalTime>
  <Words>2309</Words>
  <Application>Microsoft Office PowerPoint</Application>
  <PresentationFormat>On-screen Show (4:3)</PresentationFormat>
  <Paragraphs>367</Paragraphs>
  <Slides>45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9" baseType="lpstr">
      <vt:lpstr>Times New Roman</vt:lpstr>
      <vt:lpstr>Symbol</vt:lpstr>
      <vt:lpstr>Default Design</vt:lpstr>
      <vt:lpstr>Microsoft Excel Chart</vt:lpstr>
      <vt:lpstr>Page 1 – Ideal Gas Law</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Page 2 – specific heat and latent heat</vt:lpstr>
      <vt:lpstr>Slide 15</vt:lpstr>
      <vt:lpstr>Slide 16</vt:lpstr>
      <vt:lpstr>Slide 17</vt:lpstr>
      <vt:lpstr>Slide 18</vt:lpstr>
      <vt:lpstr>Slide 19</vt:lpstr>
      <vt:lpstr>Slide 20</vt:lpstr>
      <vt:lpstr>Slide 21</vt:lpstr>
      <vt:lpstr>Slide 22</vt:lpstr>
      <vt:lpstr>Slide 23</vt:lpstr>
      <vt:lpstr>Slide 24</vt:lpstr>
      <vt:lpstr>Page 3 – P-V diagrams and heat engines</vt:lpstr>
      <vt:lpstr>Slide 26</vt:lpstr>
      <vt:lpstr>Slide 27</vt:lpstr>
      <vt:lpstr>Slide 28</vt:lpstr>
      <vt:lpstr>Slide 29</vt:lpstr>
      <vt:lpstr>Slide 30</vt:lpstr>
      <vt:lpstr>Slide 31</vt:lpstr>
      <vt:lpstr>Slide 32</vt:lpstr>
      <vt:lpstr>Slide 33</vt:lpstr>
      <vt:lpstr>Slide 34</vt:lpstr>
      <vt:lpstr>Slide 35</vt:lpstr>
      <vt:lpstr>Slide 36</vt:lpstr>
      <vt:lpstr>Page 4 – First Law of thermodynamics</vt:lpstr>
      <vt:lpstr>Slide 38</vt:lpstr>
      <vt:lpstr>Slide 39</vt:lpstr>
      <vt:lpstr>Slide 40</vt:lpstr>
      <vt:lpstr>Slide 41</vt:lpstr>
      <vt:lpstr>Slide 42</vt:lpstr>
      <vt:lpstr>Slide 43</vt:lpstr>
      <vt:lpstr>Slide 44</vt:lpstr>
      <vt:lpstr>Slide 45</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257</cp:revision>
  <dcterms:created xsi:type="dcterms:W3CDTF">2001-03-01T17:38:38Z</dcterms:created>
  <dcterms:modified xsi:type="dcterms:W3CDTF">2014-03-10T19:22:27Z</dcterms:modified>
</cp:coreProperties>
</file>