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319" r:id="rId4"/>
    <p:sldId id="320" r:id="rId5"/>
    <p:sldId id="321" r:id="rId6"/>
    <p:sldId id="296" r:id="rId7"/>
    <p:sldId id="318" r:id="rId8"/>
    <p:sldId id="322" r:id="rId9"/>
    <p:sldId id="323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112" y="-91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A966735-92B1-463A-9311-4C002ACD0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2F35-FD31-4AB7-8E1E-86CE28A2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6A37-3CB8-4AB1-B094-94F1376F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FBDF-7313-4E3D-AD62-429CB3C9F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9FF2-9D1D-4343-98BC-97B83961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DA0B-9631-4D23-AD7A-ADF11E57F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2813D-6D06-4971-9534-EF54FCA14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4633-668B-4C41-A0C5-186974389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00FE-F096-43AC-A7F6-2FC22C3B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B95F-9B31-47DE-8EA5-7195BE1A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F07E-4ABF-4FF9-AB15-0093880F5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D7E6-69C7-47FD-894D-2C009CBF2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002D825-55F5-4444-A5AD-E6467D1A0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6" y="381000"/>
            <a:ext cx="8093075" cy="280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smtClean="0"/>
              <a:t>Entropy</a:t>
            </a:r>
            <a:endParaRPr lang="en-US" sz="4000" b="1" u="sng" dirty="0"/>
          </a:p>
          <a:p>
            <a:pPr lvl="1"/>
            <a:r>
              <a:rPr lang="en-US" sz="4000" dirty="0"/>
              <a:t>C</a:t>
            </a:r>
            <a:r>
              <a:rPr lang="en-US" sz="3600" dirty="0"/>
              <a:t>ontents:</a:t>
            </a:r>
            <a:endParaRPr lang="en-US" sz="3200" dirty="0"/>
          </a:p>
          <a:p>
            <a:pPr lvl="2">
              <a:buFontTx/>
              <a:buChar char="•"/>
            </a:pPr>
            <a:r>
              <a:rPr lang="en-US" sz="3200" dirty="0"/>
              <a:t>Basic Concept</a:t>
            </a:r>
          </a:p>
          <a:p>
            <a:pPr lvl="2">
              <a:buFontTx/>
              <a:buChar char="•"/>
            </a:pPr>
            <a:r>
              <a:rPr lang="en-US" sz="3200" dirty="0"/>
              <a:t>Example</a:t>
            </a:r>
          </a:p>
          <a:p>
            <a:pPr lvl="2">
              <a:buFontTx/>
              <a:buChar char="•"/>
            </a:pPr>
            <a:r>
              <a:rPr lang="en-US" sz="3200" dirty="0"/>
              <a:t>Whiteboards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23032"/>
            <a:ext cx="544251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Entropy = amount of disorder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698500"/>
            <a:ext cx="784860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Law:</a:t>
            </a:r>
          </a:p>
          <a:p>
            <a:r>
              <a:rPr lang="en-US" dirty="0" smtClean="0"/>
              <a:t>- natural processes tend to cause a net increase of entropy.  (Zero change, or increase)</a:t>
            </a:r>
          </a:p>
          <a:p>
            <a:r>
              <a:rPr lang="en-US" dirty="0" smtClean="0">
                <a:sym typeface="Symbol" pitchFamily="18" charset="2"/>
              </a:rPr>
              <a:t>- Heat flows from hot to cold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413000"/>
            <a:ext cx="25527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19600" y="25400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Q = Heat flow (Q?)</a:t>
            </a:r>
          </a:p>
          <a:p>
            <a:r>
              <a:rPr lang="el-GR" dirty="0" smtClean="0"/>
              <a:t>Δ</a:t>
            </a:r>
            <a:r>
              <a:rPr lang="en-US" dirty="0" smtClean="0"/>
              <a:t>S = Change in entropy</a:t>
            </a:r>
          </a:p>
          <a:p>
            <a:r>
              <a:rPr lang="en-US" dirty="0" smtClean="0"/>
              <a:t>T   = Absolute temperature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0"/>
            <a:ext cx="9144000" cy="2954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Example – A 35.0 gram piece of iron (C = 450. J/kg/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 initially at 35.0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is placed in a cup of water at 30.0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and they come to equilibrium at 31.0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C.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Estimate the change in entropy of the iron. </a:t>
            </a:r>
            <a:r>
              <a:rPr lang="en-US" sz="1800" dirty="0" smtClean="0"/>
              <a:t>(-0.206 J/K)</a:t>
            </a:r>
            <a:endParaRPr lang="en-US" dirty="0" smtClean="0"/>
          </a:p>
          <a:p>
            <a:pPr lvl="1"/>
            <a:r>
              <a:rPr lang="en-US" dirty="0" smtClean="0"/>
              <a:t>Estimate the change in entropy of the water. </a:t>
            </a:r>
            <a:r>
              <a:rPr lang="en-US" sz="1800" dirty="0" smtClean="0"/>
              <a:t>(+0.207 J/K)</a:t>
            </a:r>
            <a:endParaRPr lang="en-US" dirty="0" smtClean="0"/>
          </a:p>
          <a:p>
            <a:pPr lvl="1"/>
            <a:r>
              <a:rPr lang="en-US" dirty="0" smtClean="0">
                <a:sym typeface="Symbol" pitchFamily="18" charset="2"/>
              </a:rPr>
              <a:t>What is the net change in entropy? </a:t>
            </a:r>
            <a:r>
              <a:rPr lang="en-US" sz="1800" dirty="0" smtClean="0">
                <a:sym typeface="Symbol" pitchFamily="18" charset="2"/>
              </a:rPr>
              <a:t>(+0.00169 J/K)</a:t>
            </a:r>
          </a:p>
          <a:p>
            <a:r>
              <a:rPr lang="en-US" sz="1800" dirty="0" smtClean="0">
                <a:sym typeface="Symbol" pitchFamily="18" charset="2"/>
              </a:rPr>
              <a:t>(net increase when from hot to cold, why this is an estimate, how temperature is defined)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0"/>
            <a:ext cx="9144000" cy="20928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Example – A 68.0 gram ice cube (L = 3.33E5 J/kg) at 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is thrown in a swimming pool that is at 18.0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C.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What is the change in entropy of the ice cube? </a:t>
            </a:r>
            <a:r>
              <a:rPr lang="en-US" sz="1800" dirty="0" smtClean="0"/>
              <a:t>(+82.9 J/K)</a:t>
            </a:r>
          </a:p>
          <a:p>
            <a:r>
              <a:rPr lang="en-US" dirty="0" smtClean="0"/>
              <a:t>What is the change in entropy of the pool? </a:t>
            </a:r>
            <a:r>
              <a:rPr lang="en-US" sz="1800" dirty="0" smtClean="0">
                <a:sym typeface="Symbol" pitchFamily="18" charset="2"/>
              </a:rPr>
              <a:t>(-77.8 J/K)</a:t>
            </a:r>
          </a:p>
          <a:p>
            <a:r>
              <a:rPr lang="en-US" sz="1800" dirty="0" smtClean="0">
                <a:sym typeface="Symbol" pitchFamily="18" charset="2"/>
              </a:rPr>
              <a:t>(solid to liquid is an increase of entropy….)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" y="123032"/>
            <a:ext cx="184076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Processes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04800" y="1841500"/>
            <a:ext cx="8610600" cy="31085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Isothermal = constant temperature (occur very slowly)</a:t>
            </a:r>
          </a:p>
          <a:p>
            <a:r>
              <a:rPr lang="en-US" baseline="30000" dirty="0" smtClean="0">
                <a:sym typeface="Symbol" pitchFamily="18" charset="2"/>
              </a:rPr>
              <a:t>ΔQ</a:t>
            </a:r>
            <a:r>
              <a:rPr lang="en-US" dirty="0" smtClean="0">
                <a:sym typeface="Symbol" pitchFamily="18" charset="2"/>
              </a:rPr>
              <a:t>/</a:t>
            </a:r>
            <a:r>
              <a:rPr lang="en-US" baseline="-25000" dirty="0" smtClean="0"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 – </a:t>
            </a:r>
            <a:r>
              <a:rPr lang="el-GR" baseline="30000" dirty="0" smtClean="0">
                <a:sym typeface="Symbol" pitchFamily="18" charset="2"/>
              </a:rPr>
              <a:t>Δ</a:t>
            </a:r>
            <a:r>
              <a:rPr lang="en-US" baseline="30000" dirty="0" smtClean="0">
                <a:sym typeface="Symbol" pitchFamily="18" charset="2"/>
              </a:rPr>
              <a:t>Q</a:t>
            </a:r>
            <a:r>
              <a:rPr lang="en-US" dirty="0" smtClean="0">
                <a:sym typeface="Symbol" pitchFamily="18" charset="2"/>
              </a:rPr>
              <a:t>/</a:t>
            </a:r>
            <a:r>
              <a:rPr lang="en-US" baseline="-25000" dirty="0" smtClean="0"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       if Q = Q, and T = T, then the net </a:t>
            </a:r>
            <a:r>
              <a:rPr lang="el-GR" dirty="0" smtClean="0">
                <a:sym typeface="Symbol" pitchFamily="18" charset="2"/>
              </a:rPr>
              <a:t>Δ</a:t>
            </a:r>
            <a:r>
              <a:rPr lang="en-US" dirty="0" smtClean="0">
                <a:sym typeface="Symbol" pitchFamily="18" charset="2"/>
              </a:rPr>
              <a:t>S = 0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Adiabatic = no heat flow, so </a:t>
            </a:r>
            <a:r>
              <a:rPr lang="el-GR" dirty="0" smtClean="0">
                <a:sym typeface="Symbol" pitchFamily="18" charset="2"/>
              </a:rPr>
              <a:t>Δ</a:t>
            </a:r>
            <a:r>
              <a:rPr lang="en-US" dirty="0" smtClean="0">
                <a:sym typeface="Symbol" pitchFamily="18" charset="2"/>
              </a:rPr>
              <a:t>Q = 0, therefore </a:t>
            </a:r>
            <a:r>
              <a:rPr lang="el-GR" dirty="0" smtClean="0">
                <a:sym typeface="Symbol" pitchFamily="18" charset="2"/>
              </a:rPr>
              <a:t>Δ</a:t>
            </a:r>
            <a:r>
              <a:rPr lang="en-US" dirty="0" smtClean="0">
                <a:sym typeface="Symbol" pitchFamily="18" charset="2"/>
              </a:rPr>
              <a:t>S = 0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So the Carnot cycle </a:t>
            </a:r>
            <a:r>
              <a:rPr lang="en-US" u="sng" dirty="0" err="1" smtClean="0">
                <a:sym typeface="Symbol" pitchFamily="18" charset="2"/>
              </a:rPr>
              <a:t>carnot</a:t>
            </a:r>
            <a:r>
              <a:rPr lang="en-US" dirty="0" smtClean="0">
                <a:sym typeface="Symbol" pitchFamily="18" charset="2"/>
              </a:rPr>
              <a:t> increase the entropy!!!!!!!</a:t>
            </a:r>
          </a:p>
          <a:p>
            <a:r>
              <a:rPr lang="en-US" dirty="0" smtClean="0">
                <a:sym typeface="Symbol" pitchFamily="18" charset="2"/>
              </a:rPr>
              <a:t>(in theory.  real processes do)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7000"/>
            <a:ext cx="25527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610458" y="1886479"/>
            <a:ext cx="2002521" cy="144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u="sng" smtClean="0"/>
              <a:t>Entropy</a:t>
            </a:r>
            <a:endParaRPr lang="en-US" sz="1100" dirty="0"/>
          </a:p>
          <a:p>
            <a:pPr algn="ctr"/>
            <a:r>
              <a:rPr lang="en-US" sz="4400" dirty="0" smtClean="0"/>
              <a:t>1-3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4"/>
            <a:ext cx="8763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ym typeface="Symbol" pitchFamily="18" charset="2"/>
              </a:rPr>
              <a:t>S = Q/T = -(0.0340 kg)(3.33E5</a:t>
            </a:r>
            <a:r>
              <a:rPr lang="en-US" sz="2000" dirty="0" smtClean="0"/>
              <a:t> Jkg</a:t>
            </a:r>
            <a:r>
              <a:rPr lang="en-US" sz="2000" baseline="30000" dirty="0" smtClean="0"/>
              <a:t>-1</a:t>
            </a:r>
            <a:r>
              <a:rPr lang="en-US" sz="2000" dirty="0" smtClean="0">
                <a:sym typeface="Symbol" pitchFamily="18" charset="2"/>
              </a:rPr>
              <a:t>) /(273.15) = -41.4 J/K</a:t>
            </a:r>
          </a:p>
          <a:p>
            <a:r>
              <a:rPr lang="en-US" sz="1400" dirty="0" smtClean="0">
                <a:sym typeface="Symbol" pitchFamily="18" charset="2"/>
              </a:rPr>
              <a:t>(heat flows out of it, so Q is -)</a:t>
            </a:r>
            <a:endParaRPr lang="en-US" sz="1400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90336" y="5397500"/>
            <a:ext cx="75746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-41.4 J/K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the change in entropy when 34.0 grams of water at      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freezes?  (L = 3.33x10</a:t>
            </a:r>
            <a:r>
              <a:rPr lang="en-US" baseline="30000" dirty="0" smtClean="0"/>
              <a:t>5</a:t>
            </a:r>
            <a:r>
              <a:rPr lang="en-US" dirty="0" smtClean="0"/>
              <a:t> J/kg)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3"/>
            <a:ext cx="876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ym typeface="Symbol" pitchFamily="18" charset="2"/>
              </a:rPr>
              <a:t>S = Q/T = (0.150 kg)(390</a:t>
            </a:r>
            <a:r>
              <a:rPr lang="en-US" sz="2000" dirty="0" smtClean="0"/>
              <a:t> Jkg</a:t>
            </a:r>
            <a:r>
              <a:rPr lang="en-US" sz="2000" baseline="30000" dirty="0" smtClean="0"/>
              <a:t>-1o</a:t>
            </a:r>
            <a:r>
              <a:rPr lang="en-US" sz="2000" dirty="0" smtClean="0"/>
              <a:t>C</a:t>
            </a:r>
            <a:r>
              <a:rPr lang="en-US" sz="2000" baseline="30000" dirty="0" smtClean="0"/>
              <a:t>-1</a:t>
            </a:r>
            <a:r>
              <a:rPr lang="en-US" sz="2000" dirty="0" smtClean="0">
                <a:sym typeface="Symbol" pitchFamily="18" charset="2"/>
              </a:rPr>
              <a:t>)(+2.0</a:t>
            </a:r>
            <a:r>
              <a:rPr lang="en-US" sz="2000" baseline="30000" dirty="0" smtClean="0">
                <a:sym typeface="Symbol" pitchFamily="18" charset="2"/>
              </a:rPr>
              <a:t>o</a:t>
            </a:r>
            <a:r>
              <a:rPr lang="en-US" sz="2000" dirty="0" smtClean="0">
                <a:sym typeface="Symbol" pitchFamily="18" charset="2"/>
              </a:rPr>
              <a:t>C)/(273.15+41) = +0.37 J/K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54794" y="5397500"/>
            <a:ext cx="79300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+0.37 J/K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 150 gram piece of copper (c = 390. Jkg</a:t>
            </a:r>
            <a:r>
              <a:rPr lang="en-US" baseline="30000" dirty="0" smtClean="0"/>
              <a:t>-1o</a:t>
            </a:r>
            <a:r>
              <a:rPr lang="en-US" dirty="0" smtClean="0"/>
              <a:t>C</a:t>
            </a:r>
            <a:r>
              <a:rPr lang="en-US" baseline="30000" dirty="0" smtClean="0"/>
              <a:t>-1</a:t>
            </a:r>
            <a:r>
              <a:rPr lang="en-US" dirty="0" smtClean="0"/>
              <a:t>) heats from 40.0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to 42.0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C.</a:t>
            </a:r>
            <a:r>
              <a:rPr lang="en-US" dirty="0" smtClean="0"/>
              <a:t>  Estimate the change in entropy.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4"/>
            <a:ext cx="8763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ym typeface="Symbol" pitchFamily="18" charset="2"/>
              </a:rPr>
              <a:t>|Q| = |(.164)(390)(8)| = 511.68 J</a:t>
            </a:r>
          </a:p>
          <a:p>
            <a:r>
              <a:rPr lang="en-US" sz="2000" dirty="0" smtClean="0">
                <a:sym typeface="Symbol" pitchFamily="18" charset="2"/>
              </a:rPr>
              <a:t>Copper: S = Q/T = (-511.68)/(273.15+28) = -1.6991 J/K ≈ -1.70 J/K	</a:t>
            </a:r>
          </a:p>
          <a:p>
            <a:r>
              <a:rPr lang="en-US" sz="2000" dirty="0" smtClean="0">
                <a:sym typeface="Symbol" pitchFamily="18" charset="2"/>
              </a:rPr>
              <a:t>Water: S = Q/T = (+511.68)/(273.15+22) = +1.7336 J/K ≈ 1.73 J/K </a:t>
            </a:r>
          </a:p>
          <a:p>
            <a:r>
              <a:rPr lang="en-US" sz="2000" dirty="0" smtClean="0">
                <a:sym typeface="Symbol" pitchFamily="18" charset="2"/>
              </a:rPr>
              <a:t>Net: +1.7336 J/K + -1.6991 J/K = 0.0345401 J/K ≈ 0.0345 J/K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9880" y="5397500"/>
            <a:ext cx="228192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-1.70 J/K, +1.73 J/K, +0.0345 J/K 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 164.0 gram piece of copper (c = 390. Jkg</a:t>
            </a:r>
            <a:r>
              <a:rPr lang="en-US" baseline="30000" dirty="0" smtClean="0"/>
              <a:t>-1o</a:t>
            </a:r>
            <a:r>
              <a:rPr lang="en-US" dirty="0" smtClean="0"/>
              <a:t>C</a:t>
            </a:r>
            <a:r>
              <a:rPr lang="en-US" baseline="30000" dirty="0" smtClean="0"/>
              <a:t>-1</a:t>
            </a:r>
            <a:r>
              <a:rPr lang="en-US" dirty="0" smtClean="0"/>
              <a:t>) at 32.0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is placed into water at 20.0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C.</a:t>
            </a:r>
            <a:r>
              <a:rPr lang="en-US" dirty="0" smtClean="0"/>
              <a:t>  If they come into equilibrium at 24.0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r>
              <a:rPr lang="en-US" dirty="0" smtClean="0"/>
              <a:t>a. Estimate the change in entropy of the copper.</a:t>
            </a:r>
          </a:p>
          <a:p>
            <a:r>
              <a:rPr lang="en-US" dirty="0" smtClean="0"/>
              <a:t>b. Estimate the change in entropy of the water.</a:t>
            </a:r>
          </a:p>
          <a:p>
            <a:r>
              <a:rPr lang="en-US" dirty="0" smtClean="0"/>
              <a:t>c. What is the net entropy change?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643</Words>
  <Application>Microsoft Office PowerPoint</Application>
  <PresentationFormat>On-screen Show (16:10)</PresentationFormat>
  <Paragraphs>47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341</cp:revision>
  <dcterms:created xsi:type="dcterms:W3CDTF">2015-10-10T16:57:56Z</dcterms:created>
  <dcterms:modified xsi:type="dcterms:W3CDTF">2015-10-10T19:22:28Z</dcterms:modified>
</cp:coreProperties>
</file>