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embeddings/Microsoft_Equation4.bin" ContentType="application/vnd.openxmlformats-officedocument.oleObject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2.bin" ContentType="application/vnd.openxmlformats-officedocument.oleObject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embeddings/Microsoft_Equation5.bin" ContentType="application/vnd.openxmlformats-officedocument.oleObject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embeddings/Microsoft_Equation3.bin" ContentType="application/vnd.openxmlformats-officedocument.oleObject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0"/>
  </p:notesMasterIdLst>
  <p:sldIdLst>
    <p:sldId id="264" r:id="rId2"/>
    <p:sldId id="265" r:id="rId3"/>
    <p:sldId id="319" r:id="rId4"/>
    <p:sldId id="296" r:id="rId5"/>
    <p:sldId id="321" r:id="rId6"/>
    <p:sldId id="320" r:id="rId7"/>
    <p:sldId id="318" r:id="rId8"/>
    <p:sldId id="322" r:id="rId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 autoAdjust="0"/>
    <p:restoredTop sz="94645" autoAdjust="0"/>
  </p:normalViewPr>
  <p:slideViewPr>
    <p:cSldViewPr>
      <p:cViewPr>
        <p:scale>
          <a:sx n="150" d="100"/>
          <a:sy n="150" d="100"/>
        </p:scale>
        <p:origin x="-88" y="-8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A966735-92B1-463A-9311-4C002ACD0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22F35-FD31-4AB7-8E1E-86CE28A24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86A37-3CB8-4AB1-B094-94F1376FA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2FBDF-7313-4E3D-AD62-429CB3C9F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69FF2-9D1D-4343-98BC-97B839619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5DA0B-9631-4D23-AD7A-ADF11E57F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2813D-6D06-4971-9534-EF54FCA14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74633-668B-4C41-A0C5-186974389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000FE-F096-43AC-A7F6-2FC22C3BD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DB95F-9B31-47DE-8EA5-7195BE1AD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5F07E-4ABF-4FF9-AB15-0093880F5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8D7E6-69C7-47FD-894D-2C009CBF2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002D825-55F5-4444-A5AD-E6467D1A0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5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17526" y="381000"/>
            <a:ext cx="8093075" cy="2800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 dirty="0" smtClean="0"/>
              <a:t>Adiabatic Processes</a:t>
            </a:r>
            <a:endParaRPr lang="en-US" sz="4000" b="1" u="sng" dirty="0"/>
          </a:p>
          <a:p>
            <a:pPr lvl="1"/>
            <a:r>
              <a:rPr lang="en-US" sz="4000" dirty="0"/>
              <a:t>C</a:t>
            </a:r>
            <a:r>
              <a:rPr lang="en-US" sz="3600" dirty="0"/>
              <a:t>ontents:</a:t>
            </a:r>
            <a:endParaRPr lang="en-US" sz="3200" dirty="0"/>
          </a:p>
          <a:p>
            <a:pPr lvl="2">
              <a:buFontTx/>
              <a:buChar char="•"/>
            </a:pPr>
            <a:r>
              <a:rPr lang="en-US" sz="3200" dirty="0"/>
              <a:t>Basic Concept</a:t>
            </a:r>
          </a:p>
          <a:p>
            <a:pPr lvl="2">
              <a:buFontTx/>
              <a:buChar char="•"/>
            </a:pPr>
            <a:r>
              <a:rPr lang="en-US" sz="3200" dirty="0"/>
              <a:t>Example</a:t>
            </a:r>
          </a:p>
          <a:p>
            <a:pPr lvl="2">
              <a:buFontTx/>
              <a:buChar char="•"/>
            </a:pPr>
            <a:r>
              <a:rPr lang="en-US" sz="3200" dirty="0"/>
              <a:t>Whiteboards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0" y="123032"/>
            <a:ext cx="3653364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Adiabatic Processes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28600" y="698500"/>
            <a:ext cx="6324600" cy="42165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For constant temperature, </a:t>
            </a:r>
            <a:r>
              <a:rPr lang="en-US" dirty="0" err="1" smtClean="0"/>
              <a:t>mols</a:t>
            </a:r>
            <a:r>
              <a:rPr lang="en-US" dirty="0" smtClean="0"/>
              <a:t>:</a:t>
            </a:r>
          </a:p>
          <a:p>
            <a:r>
              <a:rPr lang="en-US" dirty="0" smtClean="0">
                <a:sym typeface="Symbol" pitchFamily="18" charset="2"/>
              </a:rPr>
              <a:t>PV = PV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But in an adiabatic process, the work changes the temperature</a:t>
            </a:r>
          </a:p>
          <a:p>
            <a:r>
              <a:rPr lang="en-US" dirty="0" smtClean="0">
                <a:sym typeface="Symbol" pitchFamily="18" charset="2"/>
              </a:rPr>
              <a:t>so we say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PV</a:t>
            </a:r>
            <a:r>
              <a:rPr lang="en-US" baseline="75000" dirty="0" smtClean="0">
                <a:sym typeface="Symbol"/>
              </a:rPr>
              <a:t></a:t>
            </a:r>
            <a:r>
              <a:rPr lang="en-US" dirty="0" smtClean="0">
                <a:sym typeface="Symbol"/>
              </a:rPr>
              <a:t> = constant.   = (d+2)/d, for a monatomic gas, d = 3, so  = 5/3.  </a:t>
            </a:r>
          </a:p>
          <a:p>
            <a:r>
              <a:rPr lang="en-US" sz="1600" dirty="0" smtClean="0">
                <a:sym typeface="Symbol"/>
              </a:rPr>
              <a:t>(Diatomic gasses have d = 5, so for air,  = 7/5)</a:t>
            </a:r>
            <a:endParaRPr lang="en-US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0" y="-38100"/>
            <a:ext cx="173497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Example</a:t>
            </a:r>
            <a:endParaRPr lang="en-US" sz="3200" b="1" u="sng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33600" y="29368"/>
          <a:ext cx="3371850" cy="857250"/>
        </p:xfrm>
        <a:graphic>
          <a:graphicData uri="http://schemas.openxmlformats.org/presentationml/2006/ole">
            <p:oleObj spid="_x0000_s1026" name="Equation" r:id="rId3" imgW="749160" imgH="228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918368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Gas in a piston has a volume of 1.200 liters and a pressure of 1.00x10</a:t>
            </a:r>
            <a:r>
              <a:rPr lang="en-US" baseline="30000" dirty="0" smtClean="0"/>
              <a:t>5</a:t>
            </a:r>
            <a:r>
              <a:rPr lang="en-US" dirty="0" smtClean="0"/>
              <a:t> Pa.  </a:t>
            </a:r>
          </a:p>
          <a:p>
            <a:r>
              <a:rPr lang="en-US" dirty="0" smtClean="0"/>
              <a:t>a. If it is compressed isothermally (constant temperature) to a volume of 0.800 liters, what is the new pressure? </a:t>
            </a:r>
            <a:r>
              <a:rPr lang="en-US" sz="1400" dirty="0" smtClean="0"/>
              <a:t>(1.50x10</a:t>
            </a:r>
            <a:r>
              <a:rPr lang="en-US" sz="1400" baseline="30000" dirty="0" smtClean="0"/>
              <a:t>5</a:t>
            </a:r>
            <a:r>
              <a:rPr lang="en-US" sz="1400" dirty="0" smtClean="0"/>
              <a:t> Pa)</a:t>
            </a:r>
            <a:endParaRPr lang="en-US" dirty="0" smtClean="0"/>
          </a:p>
          <a:p>
            <a:r>
              <a:rPr lang="en-US" dirty="0" smtClean="0"/>
              <a:t>b. If it is compressed adiabatically (no heat flow – Quickly?) to 0.800 liters, what is the new pressure? </a:t>
            </a:r>
            <a:r>
              <a:rPr lang="en-US" sz="1400" dirty="0" smtClean="0"/>
              <a:t>(1.97x10</a:t>
            </a:r>
            <a:r>
              <a:rPr lang="en-US" sz="1400" baseline="30000" dirty="0" smtClean="0"/>
              <a:t>5</a:t>
            </a:r>
            <a:r>
              <a:rPr lang="en-US" sz="1400" dirty="0" smtClean="0"/>
              <a:t> Pa)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255927" y="1886479"/>
            <a:ext cx="4713049" cy="144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u="sng" dirty="0" smtClean="0"/>
              <a:t>Adiabatic Processes</a:t>
            </a:r>
            <a:endParaRPr lang="en-US" sz="1100" dirty="0"/>
          </a:p>
          <a:p>
            <a:pPr algn="ctr"/>
            <a:r>
              <a:rPr lang="en-US" sz="4400" dirty="0" smtClean="0"/>
              <a:t>1-4</a:t>
            </a:r>
            <a:endParaRPr lang="en-US" sz="4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152400" y="3810001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(1.013E5)(0.150)^</a:t>
            </a:r>
            <a:r>
              <a:rPr lang="en-US" baseline="30000" dirty="0" smtClean="0">
                <a:sym typeface="Symbol" pitchFamily="18" charset="2"/>
              </a:rPr>
              <a:t>(5/3)</a:t>
            </a:r>
            <a:r>
              <a:rPr lang="en-US" dirty="0" smtClean="0">
                <a:sym typeface="Symbol" pitchFamily="18" charset="2"/>
              </a:rPr>
              <a:t> = P(0.810)^</a:t>
            </a:r>
            <a:r>
              <a:rPr lang="en-US" baseline="30000" dirty="0" smtClean="0">
                <a:sym typeface="Symbol" pitchFamily="18" charset="2"/>
              </a:rPr>
              <a:t>(5/3)</a:t>
            </a:r>
          </a:p>
          <a:p>
            <a:endParaRPr lang="en-US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68480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6090 Pa</a:t>
            </a:r>
            <a:endParaRPr lang="en-US" sz="1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Gas in a cylinder at a pressure of 1.013x10</a:t>
            </a:r>
            <a:r>
              <a:rPr lang="en-US" baseline="30000" dirty="0" smtClean="0"/>
              <a:t>5</a:t>
            </a:r>
            <a:r>
              <a:rPr lang="en-US" dirty="0" smtClean="0"/>
              <a:t> Pa and a volume of 0.150 m</a:t>
            </a:r>
            <a:r>
              <a:rPr lang="en-US" baseline="30000" dirty="0" smtClean="0"/>
              <a:t>3</a:t>
            </a:r>
            <a:r>
              <a:rPr lang="en-US" dirty="0" smtClean="0"/>
              <a:t> is expanded quickly (adiabatically) to a volume of 0.810 m</a:t>
            </a:r>
            <a:r>
              <a:rPr lang="en-US" baseline="30000" dirty="0" smtClean="0"/>
              <a:t>3</a:t>
            </a:r>
            <a:r>
              <a:rPr lang="en-US" dirty="0" smtClean="0"/>
              <a:t>.  What is the new pressure?</a:t>
            </a:r>
            <a:endParaRPr lang="en-US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09800" y="2159000"/>
          <a:ext cx="3371850" cy="857250"/>
        </p:xfrm>
        <a:graphic>
          <a:graphicData uri="http://schemas.openxmlformats.org/presentationml/2006/ole">
            <p:oleObj spid="_x0000_s4098" name="Equation" r:id="rId3" imgW="749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152400" y="3810001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(9820)(0.0450)^</a:t>
            </a:r>
            <a:r>
              <a:rPr lang="en-US" baseline="30000" dirty="0" smtClean="0">
                <a:sym typeface="Symbol" pitchFamily="18" charset="2"/>
              </a:rPr>
              <a:t>(5/3)</a:t>
            </a:r>
            <a:r>
              <a:rPr lang="en-US" dirty="0" smtClean="0">
                <a:sym typeface="Symbol" pitchFamily="18" charset="2"/>
              </a:rPr>
              <a:t> = (7510)(x)^</a:t>
            </a:r>
            <a:r>
              <a:rPr lang="en-US" baseline="30000" dirty="0" smtClean="0">
                <a:sym typeface="Symbol" pitchFamily="18" charset="2"/>
              </a:rPr>
              <a:t>(5/3)</a:t>
            </a:r>
          </a:p>
          <a:p>
            <a:endParaRPr lang="en-US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81732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0.0529 m</a:t>
            </a:r>
            <a:r>
              <a:rPr lang="en-US" sz="1200" baseline="30000" dirty="0" smtClean="0"/>
              <a:t>3</a:t>
            </a:r>
            <a:endParaRPr lang="en-US" sz="1200" baseline="300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Gas in a cylinder at a pressure of 9820 Pa and a volume of 0.0450 m</a:t>
            </a:r>
            <a:r>
              <a:rPr lang="en-US" baseline="30000" dirty="0" smtClean="0"/>
              <a:t>3</a:t>
            </a:r>
            <a:r>
              <a:rPr lang="en-US" dirty="0" smtClean="0"/>
              <a:t> is expanded quickly (adiabatically) so the pressure drops to  7510 Pa.  What is the new volume? </a:t>
            </a:r>
            <a:endParaRPr lang="en-US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09800" y="1333500"/>
          <a:ext cx="3371850" cy="857250"/>
        </p:xfrm>
        <a:graphic>
          <a:graphicData uri="http://schemas.openxmlformats.org/presentationml/2006/ole">
            <p:oleObj spid="_x0000_s3074" name="Equation" r:id="rId3" imgW="749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152400" y="3810001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(12.0)(10.00)^</a:t>
            </a:r>
            <a:r>
              <a:rPr lang="en-US" baseline="30000" dirty="0" smtClean="0">
                <a:sym typeface="Symbol" pitchFamily="18" charset="2"/>
              </a:rPr>
              <a:t>(5/3)</a:t>
            </a:r>
            <a:r>
              <a:rPr lang="en-US" dirty="0" smtClean="0">
                <a:sym typeface="Symbol" pitchFamily="18" charset="2"/>
              </a:rPr>
              <a:t> = P(5.00)^</a:t>
            </a:r>
            <a:r>
              <a:rPr lang="en-US" baseline="30000" dirty="0" smtClean="0">
                <a:sym typeface="Symbol" pitchFamily="18" charset="2"/>
              </a:rPr>
              <a:t>(5/3)</a:t>
            </a:r>
          </a:p>
          <a:p>
            <a:endParaRPr lang="en-US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67202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38.1 psi</a:t>
            </a:r>
            <a:endParaRPr lang="en-US" sz="1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Gas in a cylinder is at 12.0 psi when the piston is 10.00 cm from the bottom.  If it is quickly (adiabatically) compressed to a height of 5.00 cm, what is the new pressure?</a:t>
            </a:r>
            <a:endParaRPr lang="en-US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09800" y="2159000"/>
          <a:ext cx="3371850" cy="857250"/>
        </p:xfrm>
        <a:graphic>
          <a:graphicData uri="http://schemas.openxmlformats.org/presentationml/2006/ole">
            <p:oleObj spid="_x0000_s2050" name="Equation" r:id="rId3" imgW="749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152400" y="3810001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(760)(8.00)^</a:t>
            </a:r>
            <a:r>
              <a:rPr lang="en-US" baseline="30000" dirty="0" smtClean="0">
                <a:sym typeface="Symbol" pitchFamily="18" charset="2"/>
              </a:rPr>
              <a:t>(5/3)</a:t>
            </a:r>
            <a:r>
              <a:rPr lang="en-US" dirty="0" smtClean="0">
                <a:sym typeface="Symbol" pitchFamily="18" charset="2"/>
              </a:rPr>
              <a:t> = (380)(x)^</a:t>
            </a:r>
            <a:r>
              <a:rPr lang="en-US" baseline="30000" dirty="0" smtClean="0">
                <a:sym typeface="Symbol" pitchFamily="18" charset="2"/>
              </a:rPr>
              <a:t>(5/3)</a:t>
            </a:r>
          </a:p>
          <a:p>
            <a:endParaRPr lang="en-US" dirty="0">
              <a:sym typeface="Symbol" pitchFamily="18" charset="2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88557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12.1 inches</a:t>
            </a:r>
            <a:endParaRPr lang="en-US" sz="1200" dirty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81588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Gas in a cylinder is at 760. </a:t>
            </a:r>
            <a:r>
              <a:rPr lang="en-US" dirty="0" err="1" smtClean="0"/>
              <a:t>Torr</a:t>
            </a:r>
            <a:r>
              <a:rPr lang="en-US" dirty="0" smtClean="0"/>
              <a:t> when the piston is 8.00 inches from the bottom.  If you quickly move the piston out to make the pressure 380. </a:t>
            </a:r>
            <a:r>
              <a:rPr lang="en-US" dirty="0" err="1" smtClean="0"/>
              <a:t>Torr</a:t>
            </a:r>
            <a:r>
              <a:rPr lang="en-US" dirty="0" smtClean="0"/>
              <a:t>, how high is the piston?  (Cut the pressure in half)</a:t>
            </a:r>
            <a:endParaRPr lang="en-US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09800" y="2159000"/>
          <a:ext cx="3371850" cy="857250"/>
        </p:xfrm>
        <a:graphic>
          <a:graphicData uri="http://schemas.openxmlformats.org/presentationml/2006/ole">
            <p:oleObj spid="_x0000_s5122" name="Equation" r:id="rId3" imgW="7491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3202</TotalTime>
  <Words>423</Words>
  <Application>Microsoft Office PowerPoint</Application>
  <PresentationFormat>On-screen Show (16:10)</PresentationFormat>
  <Paragraphs>32</Paragraphs>
  <Slides>8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337</cp:revision>
  <dcterms:created xsi:type="dcterms:W3CDTF">2015-10-10T16:57:55Z</dcterms:created>
  <dcterms:modified xsi:type="dcterms:W3CDTF">2015-10-10T18:10:47Z</dcterms:modified>
</cp:coreProperties>
</file>