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5" r:id="rId8"/>
    <p:sldId id="271" r:id="rId9"/>
    <p:sldId id="276" r:id="rId10"/>
    <p:sldId id="277" r:id="rId11"/>
    <p:sldId id="278" r:id="rId12"/>
    <p:sldId id="279" r:id="rId13"/>
    <p:sldId id="280" r:id="rId14"/>
    <p:sldId id="281" r:id="rId15"/>
    <p:sldId id="282" r:id="rId16"/>
    <p:sldId id="283" r:id="rId17"/>
    <p:sldId id="294" r:id="rId18"/>
    <p:sldId id="284" r:id="rId19"/>
    <p:sldId id="285" r:id="rId20"/>
    <p:sldId id="286" r:id="rId21"/>
    <p:sldId id="287" r:id="rId22"/>
    <p:sldId id="288" r:id="rId23"/>
    <p:sldId id="289" r:id="rId24"/>
    <p:sldId id="290" r:id="rId25"/>
    <p:sldId id="291" r:id="rId26"/>
    <p:sldId id="292" r:id="rId27"/>
    <p:sldId id="293" r:id="rId28"/>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486"/>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147F0C-0DE2-452C-A0A4-5514F10991F2}" type="datetimeFigureOut">
              <a:rPr lang="en-US" smtClean="0"/>
              <a:t>2018-09-08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47F0C-0DE2-452C-A0A4-5514F10991F2}" type="datetimeFigureOut">
              <a:rPr lang="en-US" smtClean="0"/>
              <a:t>2018-09-08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47F0C-0DE2-452C-A0A4-5514F10991F2}" type="datetimeFigureOut">
              <a:rPr lang="en-US" smtClean="0"/>
              <a:t>2018-09-08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47F0C-0DE2-452C-A0A4-5514F10991F2}" type="datetimeFigureOut">
              <a:rPr lang="en-US" smtClean="0"/>
              <a:t>2018-09-08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147F0C-0DE2-452C-A0A4-5514F10991F2}" type="datetimeFigureOut">
              <a:rPr lang="en-US" smtClean="0"/>
              <a:t>2018-09-08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147F0C-0DE2-452C-A0A4-5514F10991F2}" type="datetimeFigureOut">
              <a:rPr lang="en-US" smtClean="0"/>
              <a:t>2018-09-08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147F0C-0DE2-452C-A0A4-5514F10991F2}" type="datetimeFigureOut">
              <a:rPr lang="en-US" smtClean="0"/>
              <a:t>2018-09-08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147F0C-0DE2-452C-A0A4-5514F10991F2}" type="datetimeFigureOut">
              <a:rPr lang="en-US" smtClean="0"/>
              <a:t>2018-09-08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47F0C-0DE2-452C-A0A4-5514F10991F2}" type="datetimeFigureOut">
              <a:rPr lang="en-US" smtClean="0"/>
              <a:t>2018-09-08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47F0C-0DE2-452C-A0A4-5514F10991F2}" type="datetimeFigureOut">
              <a:rPr lang="en-US" smtClean="0"/>
              <a:t>2018-09-08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47F0C-0DE2-452C-A0A4-5514F10991F2}" type="datetimeFigureOut">
              <a:rPr lang="en-US" smtClean="0"/>
              <a:t>2018-09-08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8798D-DDDF-46EE-87AC-0BE3BE2D1D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6147F0C-0DE2-452C-A0A4-5514F10991F2}" type="datetimeFigureOut">
              <a:rPr lang="en-US" smtClean="0"/>
              <a:t>2018-09-08</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41E8798D-DDDF-46EE-87AC-0BE3BE2D1D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323439"/>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Convert 1340. Torr absolute to gauge pressure psi.   </a:t>
            </a:r>
            <a:r>
              <a:rPr lang="en-US" sz="1200" dirty="0">
                <a:latin typeface="Times New Roman" pitchFamily="18" charset="0"/>
                <a:cs typeface="Times New Roman" pitchFamily="18" charset="0"/>
              </a:rPr>
              <a:t>(11.2 psi gauge )</a:t>
            </a:r>
            <a:endParaRPr lang="en-US"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3. </a:t>
            </a:r>
            <a:r>
              <a:rPr lang="en-US" sz="2000" dirty="0"/>
              <a:t>Hugh </a:t>
            </a:r>
            <a:r>
              <a:rPr lang="en-US" sz="2000" dirty="0" err="1"/>
              <a:t>Jass</a:t>
            </a:r>
            <a:r>
              <a:rPr lang="en-US" sz="2000" dirty="0"/>
              <a:t> has a volume of 143 liters and 2.56 mols of Xenon gas at a pressure of 67,120 Pa.  What must be the </a:t>
            </a:r>
            <a:r>
              <a:rPr lang="en-US" sz="2000" b="1" dirty="0"/>
              <a:t>temperature</a:t>
            </a:r>
            <a:r>
              <a:rPr lang="en-US" sz="2000" dirty="0"/>
              <a:t> in </a:t>
            </a:r>
            <a:r>
              <a:rPr lang="en-US" sz="2000" dirty="0" err="1"/>
              <a:t>Kelvins</a:t>
            </a:r>
            <a:r>
              <a:rPr lang="en-US" sz="2000" dirty="0"/>
              <a:t>?  What is the temperature in </a:t>
            </a:r>
            <a:r>
              <a:rPr lang="en-US" sz="2000" baseline="30000" dirty="0"/>
              <a:t>o</a:t>
            </a:r>
            <a:r>
              <a:rPr lang="en-US" sz="2000" dirty="0"/>
              <a:t>C (451 K, 178 </a:t>
            </a:r>
            <a:r>
              <a:rPr lang="en-US" sz="2000" baseline="30000" dirty="0"/>
              <a:t>o</a:t>
            </a:r>
            <a:r>
              <a:rPr lang="en-US" sz="2000" dirty="0"/>
              <a:t>C)</a:t>
            </a:r>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554545"/>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4. </a:t>
            </a:r>
            <a:r>
              <a:rPr lang="en-US" sz="2000" dirty="0"/>
              <a:t>Anita </a:t>
            </a:r>
            <a:r>
              <a:rPr lang="en-US" sz="2000" dirty="0" err="1"/>
              <a:t>Breke</a:t>
            </a:r>
            <a:r>
              <a:rPr lang="en-US" sz="2000" dirty="0"/>
              <a:t> fills a large helium balloon with 2.18 grams of Helium gas.  How many mols of He is this?  What is the pressure in the balloon if the gas occupies a volume of 12.05 liters (1000 liters = 1 m</a:t>
            </a:r>
            <a:r>
              <a:rPr lang="en-US" sz="2000" baseline="30000" dirty="0"/>
              <a:t>3</a:t>
            </a:r>
            <a:r>
              <a:rPr lang="en-US" sz="2000" dirty="0"/>
              <a:t>) at a temperature of 18.0 </a:t>
            </a:r>
            <a:r>
              <a:rPr lang="en-US" sz="2000" baseline="30000" dirty="0"/>
              <a:t>o</a:t>
            </a:r>
            <a:r>
              <a:rPr lang="en-US" sz="2000" dirty="0"/>
              <a:t>C? (Beware the ides of Celsius!)  What is that pressure in atmospheres?  What is the gauge pressure in Pa and Atmospheres?  (0.545 mols,1.09 x 10</a:t>
            </a:r>
            <a:r>
              <a:rPr lang="en-US" sz="2000" baseline="30000" dirty="0"/>
              <a:t>5 </a:t>
            </a:r>
            <a:r>
              <a:rPr lang="en-US" sz="2000" dirty="0"/>
              <a:t>Pa, 1.08 </a:t>
            </a:r>
            <a:r>
              <a:rPr lang="en-US" sz="2000" dirty="0" err="1"/>
              <a:t>atm</a:t>
            </a:r>
            <a:r>
              <a:rPr lang="en-US" sz="2000" dirty="0"/>
              <a:t>, 8 x10</a:t>
            </a:r>
            <a:r>
              <a:rPr lang="en-US" sz="2000" baseline="30000" dirty="0"/>
              <a:t>3</a:t>
            </a:r>
            <a:r>
              <a:rPr lang="en-US" sz="2000" dirty="0"/>
              <a:t> Pa, .08 </a:t>
            </a:r>
            <a:r>
              <a:rPr lang="en-US" sz="2000" dirty="0" err="1"/>
              <a:t>atm</a:t>
            </a:r>
            <a:r>
              <a:rPr lang="en-US" sz="2000" dirty="0"/>
              <a:t>)</a:t>
            </a:r>
            <a:endParaRPr lang="en-US"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554545"/>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5. </a:t>
            </a:r>
            <a:r>
              <a:rPr lang="en-US" sz="2000" dirty="0"/>
              <a:t>A reaction vessel operates at 3.14 atmospheres.  What is that pressure in Pa?  If the vessel has a volume of  0.113 m</a:t>
            </a:r>
            <a:r>
              <a:rPr lang="en-US" sz="2000" baseline="30000" dirty="0"/>
              <a:t>3</a:t>
            </a:r>
            <a:r>
              <a:rPr lang="en-US" sz="2000" dirty="0"/>
              <a:t>, is at a temperature of 145 </a:t>
            </a:r>
            <a:r>
              <a:rPr lang="en-US" sz="2000" baseline="30000" dirty="0"/>
              <a:t>o</a:t>
            </a:r>
            <a:r>
              <a:rPr lang="en-US" sz="2000" dirty="0"/>
              <a:t>C, and contains pure Nitrogen gas, how many mols of nitrogen gas does it contain?  How many grams of Nitrogen does it contain?  (None Of Fred’s Clients Bring Iron Hats – Nitrogen is a diatomic gas) (3.18x10</a:t>
            </a:r>
            <a:r>
              <a:rPr lang="en-US" sz="2000" baseline="30000" dirty="0"/>
              <a:t>5</a:t>
            </a:r>
            <a:r>
              <a:rPr lang="en-US" sz="2000" dirty="0"/>
              <a:t> Pa, 10.3 mols, 290. g)</a:t>
            </a:r>
            <a:endParaRPr lang="en-US"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554545"/>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6. </a:t>
            </a:r>
            <a:r>
              <a:rPr lang="en-US" sz="2000" dirty="0"/>
              <a:t>A container has a volume of 216 liters.  (1000 liters = 1 m</a:t>
            </a:r>
            <a:r>
              <a:rPr lang="en-US" sz="2000" baseline="30000" dirty="0"/>
              <a:t>3</a:t>
            </a:r>
            <a:r>
              <a:rPr lang="en-US" sz="2000" dirty="0"/>
              <a:t>)   If it can sustain a pressure of 13.5 atmospheres before bursting, and contains 89.1 grams of Hydrogen gas, a) what is its bursting pressure in Pa?  b) how many mols of Hydrogen does it contain?  and c) what is its maximum operating temperature in K and </a:t>
            </a:r>
            <a:r>
              <a:rPr lang="en-US" sz="2000" baseline="30000" dirty="0"/>
              <a:t>o</a:t>
            </a:r>
            <a:r>
              <a:rPr lang="en-US" sz="2000" dirty="0"/>
              <a:t>C? (1.37x10</a:t>
            </a:r>
            <a:r>
              <a:rPr lang="en-US" sz="2000" baseline="30000" dirty="0"/>
              <a:t>6</a:t>
            </a:r>
            <a:r>
              <a:rPr lang="en-US" sz="2000" dirty="0"/>
              <a:t> Pa, 44.2 mols, 804 K, 531 </a:t>
            </a:r>
            <a:r>
              <a:rPr lang="en-US" sz="2000" baseline="30000" dirty="0"/>
              <a:t>o</a:t>
            </a:r>
            <a:r>
              <a:rPr lang="en-US" sz="2000" dirty="0"/>
              <a:t>C)</a:t>
            </a:r>
            <a:endParaRPr lang="en-US"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7. </a:t>
            </a:r>
            <a:r>
              <a:rPr lang="en-US" sz="2000" dirty="0"/>
              <a:t>A 2.00 liter bottle contains 18.15 grams of Bromine gas and is at a gauge pressure of 0.153 atm.  What is its temperature in Celsius?  (-26 </a:t>
            </a:r>
            <a:r>
              <a:rPr lang="en-US" sz="2000" baseline="30000" dirty="0"/>
              <a:t>o</a:t>
            </a:r>
            <a:r>
              <a:rPr lang="en-US" sz="2000" dirty="0"/>
              <a:t>C)</a:t>
            </a:r>
            <a:endParaRPr lang="en-US"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8. </a:t>
            </a:r>
            <a:r>
              <a:rPr lang="en-US" sz="2000" dirty="0"/>
              <a:t>George has 205 grams of Hydrogen gas at 1275 Torr Gauge pressure and 127.0 </a:t>
            </a:r>
            <a:r>
              <a:rPr lang="en-US" sz="2000" baseline="30000" dirty="0"/>
              <a:t>o</a:t>
            </a:r>
            <a:r>
              <a:rPr lang="en-US" sz="2000" dirty="0"/>
              <a:t>C.  What must be the </a:t>
            </a:r>
            <a:r>
              <a:rPr lang="en-US" sz="2000" b="1" dirty="0"/>
              <a:t>volume</a:t>
            </a:r>
            <a:r>
              <a:rPr lang="en-US" sz="2000" dirty="0"/>
              <a:t> of the container? (1.25 m</a:t>
            </a:r>
            <a:r>
              <a:rPr lang="en-US" sz="2000" baseline="30000" dirty="0"/>
              <a:t>3</a:t>
            </a:r>
            <a:r>
              <a:rPr lang="en-US" sz="2000" dirty="0"/>
              <a:t>)</a:t>
            </a:r>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9. </a:t>
            </a:r>
            <a:r>
              <a:rPr lang="en-US" sz="2000" dirty="0"/>
              <a:t>Jeanne has 1,529 grams of Xenon gas in 127 liters at a temperature of –16.0 </a:t>
            </a:r>
            <a:r>
              <a:rPr lang="en-US" sz="2000" baseline="30000" dirty="0"/>
              <a:t>o</a:t>
            </a:r>
            <a:r>
              <a:rPr lang="en-US" sz="2000" dirty="0"/>
              <a:t>C.  What must be the </a:t>
            </a:r>
            <a:r>
              <a:rPr lang="en-US" sz="2000" b="1" dirty="0"/>
              <a:t>gauge pressure in psi</a:t>
            </a:r>
            <a:r>
              <a:rPr lang="en-US" sz="2000" dirty="0"/>
              <a:t>? (13.7 psi gauge)</a:t>
            </a:r>
            <a:endParaRPr lang="en-US"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246769"/>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10. </a:t>
            </a:r>
            <a:r>
              <a:rPr lang="en-US" sz="2000" dirty="0"/>
              <a:t>An aerosol can is at an absolute pressure of 603 </a:t>
            </a:r>
            <a:r>
              <a:rPr lang="en-US" sz="2000" dirty="0" err="1"/>
              <a:t>Boogalas</a:t>
            </a:r>
            <a:r>
              <a:rPr lang="en-US" sz="2000" dirty="0"/>
              <a:t> when it is at 312 K.  If I put it in liquid nitrogen and lower its temperature to 77.0 K, what is the new </a:t>
            </a:r>
            <a:r>
              <a:rPr lang="en-US" sz="2000" b="1" dirty="0"/>
              <a:t>pressure</a:t>
            </a:r>
            <a:r>
              <a:rPr lang="en-US" sz="2000" dirty="0"/>
              <a:t> in </a:t>
            </a:r>
            <a:r>
              <a:rPr lang="en-US" sz="2000" dirty="0" err="1"/>
              <a:t>Boogalas</a:t>
            </a:r>
            <a:r>
              <a:rPr lang="en-US" sz="2000" dirty="0"/>
              <a:t>?  (1000 </a:t>
            </a:r>
            <a:r>
              <a:rPr lang="en-US" sz="2000" dirty="0" err="1"/>
              <a:t>milli</a:t>
            </a:r>
            <a:r>
              <a:rPr lang="en-US" sz="2000" dirty="0"/>
              <a:t> </a:t>
            </a:r>
            <a:r>
              <a:rPr lang="en-US" sz="2000" dirty="0" err="1"/>
              <a:t>Boogalas</a:t>
            </a:r>
            <a:r>
              <a:rPr lang="en-US" sz="2000" dirty="0"/>
              <a:t> = 1 </a:t>
            </a:r>
            <a:r>
              <a:rPr lang="en-US" sz="2000" dirty="0" err="1"/>
              <a:t>Boogala</a:t>
            </a:r>
            <a:r>
              <a:rPr lang="en-US" sz="2000" dirty="0"/>
              <a:t>)  (Assume it does not leak, and the volume remains constant) (149 </a:t>
            </a:r>
            <a:r>
              <a:rPr lang="en-US" sz="2000" dirty="0" err="1"/>
              <a:t>Boogalas</a:t>
            </a:r>
            <a:r>
              <a:rPr lang="en-US" sz="2000" dirty="0"/>
              <a:t>)</a:t>
            </a:r>
            <a:endParaRPr lang="en-US"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11. </a:t>
            </a:r>
            <a:r>
              <a:rPr lang="en-US" sz="2000" dirty="0"/>
              <a:t>Air trapped in an airtight cylinder when the piston is 34.1 inches high is at 57.0 </a:t>
            </a:r>
            <a:r>
              <a:rPr lang="en-US" sz="2000" dirty="0" err="1"/>
              <a:t>Jukkulas</a:t>
            </a:r>
            <a:r>
              <a:rPr lang="en-US" sz="2000" dirty="0"/>
              <a:t>.  How </a:t>
            </a:r>
            <a:r>
              <a:rPr lang="en-US" sz="2000" b="1" dirty="0"/>
              <a:t>high</a:t>
            </a:r>
            <a:r>
              <a:rPr lang="en-US" sz="2000" dirty="0"/>
              <a:t> must the piston be if the pressure is later at a pressure of 115 </a:t>
            </a:r>
            <a:r>
              <a:rPr lang="en-US" sz="2000" dirty="0" err="1"/>
              <a:t>Jukkulas</a:t>
            </a:r>
            <a:r>
              <a:rPr lang="en-US" sz="2000" dirty="0"/>
              <a:t>?  Assume temperature remains constant. (16.9 inches)</a:t>
            </a: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323439"/>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Convert 87.3 </a:t>
            </a:r>
            <a:r>
              <a:rPr lang="en-US" sz="2000" dirty="0" err="1">
                <a:latin typeface="Times New Roman" pitchFamily="18" charset="0"/>
                <a:cs typeface="Times New Roman" pitchFamily="18" charset="0"/>
              </a:rPr>
              <a:t>kpa</a:t>
            </a:r>
            <a:r>
              <a:rPr lang="en-US" sz="2000" dirty="0">
                <a:latin typeface="Times New Roman" pitchFamily="18" charset="0"/>
                <a:cs typeface="Times New Roman" pitchFamily="18" charset="0"/>
              </a:rPr>
              <a:t> gauge to Torr absolute </a:t>
            </a:r>
            <a:r>
              <a:rPr lang="en-US" sz="1200" dirty="0">
                <a:latin typeface="Times New Roman" pitchFamily="18" charset="0"/>
                <a:cs typeface="Times New Roman" pitchFamily="18" charset="0"/>
              </a:rPr>
              <a:t>(1415 Torr absolute)</a:t>
            </a:r>
            <a:endParaRPr lang="en-US"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12. </a:t>
            </a:r>
            <a:r>
              <a:rPr lang="en-US" sz="2000" dirty="0"/>
              <a:t>A Tupperware container is at 1.00 </a:t>
            </a:r>
            <a:r>
              <a:rPr lang="en-US" sz="2000" dirty="0" err="1"/>
              <a:t>atm</a:t>
            </a:r>
            <a:r>
              <a:rPr lang="en-US" sz="2000" dirty="0"/>
              <a:t> at 21.0 </a:t>
            </a:r>
            <a:r>
              <a:rPr lang="en-US" sz="2000" baseline="30000" dirty="0"/>
              <a:t>o</a:t>
            </a:r>
            <a:r>
              <a:rPr lang="en-US" sz="2000" dirty="0"/>
              <a:t>C.  (Convert to K)  It is heated in a microwave to 99.5 </a:t>
            </a:r>
            <a:r>
              <a:rPr lang="en-US" sz="2000" baseline="30000" dirty="0"/>
              <a:t>o</a:t>
            </a:r>
            <a:r>
              <a:rPr lang="en-US" sz="2000" dirty="0"/>
              <a:t>C with the lid on.  Assuming no gas escapes, what is the pressure inside in </a:t>
            </a:r>
            <a:r>
              <a:rPr lang="en-US" sz="2000" dirty="0" err="1"/>
              <a:t>atm</a:t>
            </a:r>
            <a:r>
              <a:rPr lang="en-US" sz="2000" dirty="0"/>
              <a:t>? (1.27 </a:t>
            </a:r>
            <a:r>
              <a:rPr lang="en-US" sz="2000" dirty="0" err="1"/>
              <a:t>atm</a:t>
            </a:r>
            <a:r>
              <a:rPr lang="en-US" sz="2000" dirty="0"/>
              <a:t>) </a:t>
            </a:r>
            <a:endParaRPr lang="en-US"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13. </a:t>
            </a:r>
            <a:r>
              <a:rPr lang="en-US" sz="2000" dirty="0"/>
              <a:t>A quantity of ideal gas is compressed at constant temperature from 34.5 liters to 12.4 liters.  What was the </a:t>
            </a:r>
            <a:r>
              <a:rPr lang="en-US" sz="2000" u="sng" dirty="0"/>
              <a:t>initial</a:t>
            </a:r>
            <a:r>
              <a:rPr lang="en-US" sz="2000" dirty="0"/>
              <a:t> pressure if the final pressure was 2.45x10</a:t>
            </a:r>
            <a:r>
              <a:rPr lang="en-US" sz="2000" baseline="30000" dirty="0"/>
              <a:t>5</a:t>
            </a:r>
            <a:r>
              <a:rPr lang="en-US" sz="2000" dirty="0"/>
              <a:t> Pa? (8.81x10</a:t>
            </a:r>
            <a:r>
              <a:rPr lang="en-US" sz="2000" baseline="30000" dirty="0"/>
              <a:t>4</a:t>
            </a:r>
            <a:r>
              <a:rPr lang="en-US" sz="2000" dirty="0"/>
              <a:t> Pa)</a:t>
            </a:r>
            <a:endParaRPr lang="en-US"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14. </a:t>
            </a:r>
            <a:r>
              <a:rPr lang="en-US" sz="2000" dirty="0"/>
              <a:t>A balloon has a volume of 1.25 liters at 20.5 </a:t>
            </a:r>
            <a:r>
              <a:rPr lang="en-US" sz="2000" baseline="30000" dirty="0"/>
              <a:t>o</a:t>
            </a:r>
            <a:r>
              <a:rPr lang="en-US" sz="2000" dirty="0"/>
              <a:t>C.  At what temperature does it have a volume of 1.02 liters, assuming the pressure and mols remain constant?  (-33.5 </a:t>
            </a:r>
            <a:r>
              <a:rPr lang="en-US" sz="2000" baseline="30000" dirty="0"/>
              <a:t>o</a:t>
            </a:r>
            <a:r>
              <a:rPr lang="en-US" sz="2000" dirty="0"/>
              <a:t>C</a:t>
            </a:r>
            <a:r>
              <a:rPr lang="en-US" sz="2000"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15. </a:t>
            </a:r>
            <a:r>
              <a:rPr lang="en-US" sz="2000" dirty="0"/>
              <a:t>One mol of an ideal gas occupies 22.4 liters at STP.  (P = 1.000 </a:t>
            </a:r>
            <a:r>
              <a:rPr lang="en-US" sz="2000" dirty="0" err="1"/>
              <a:t>atm</a:t>
            </a:r>
            <a:r>
              <a:rPr lang="en-US" sz="2000" dirty="0"/>
              <a:t>  T = 0.00</a:t>
            </a:r>
            <a:r>
              <a:rPr lang="en-US" sz="2000" baseline="30000" dirty="0"/>
              <a:t>o</a:t>
            </a:r>
            <a:r>
              <a:rPr lang="en-US" sz="2000" dirty="0"/>
              <a:t>C)  What volume does it occupy at 97.0 </a:t>
            </a:r>
            <a:r>
              <a:rPr lang="en-US" sz="2000" baseline="30000" dirty="0"/>
              <a:t>o</a:t>
            </a:r>
            <a:r>
              <a:rPr lang="en-US" sz="2000" dirty="0"/>
              <a:t>C and 1.29 </a:t>
            </a:r>
            <a:r>
              <a:rPr lang="en-US" sz="2000" dirty="0" err="1"/>
              <a:t>atm</a:t>
            </a:r>
            <a:r>
              <a:rPr lang="en-US" sz="2000" dirty="0"/>
              <a:t>? (23.5 liters)</a:t>
            </a:r>
            <a:endParaRPr lang="en-US"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16. </a:t>
            </a:r>
            <a:r>
              <a:rPr lang="en-US" sz="2000" dirty="0"/>
              <a:t>My car tire has a gauge pressure of 32.0 PSI when the temperature is 23.0 </a:t>
            </a:r>
            <a:r>
              <a:rPr lang="en-US" sz="2000" baseline="30000" dirty="0"/>
              <a:t>o</a:t>
            </a:r>
            <a:r>
              <a:rPr lang="en-US" sz="2000" dirty="0"/>
              <a:t>C, what is the temperature in Celsius if the gauge pressure is later 48.0 PSI? (Assume that the tire does not leak, and that the volume remains constant) (124 </a:t>
            </a:r>
            <a:r>
              <a:rPr lang="en-US" sz="2000" baseline="30000" dirty="0"/>
              <a:t>o</a:t>
            </a:r>
            <a:r>
              <a:rPr lang="en-US" sz="2000" dirty="0"/>
              <a:t>C)</a:t>
            </a:r>
            <a:endParaRPr lang="en-US"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17. </a:t>
            </a:r>
            <a:r>
              <a:rPr lang="en-US" sz="2000" dirty="0"/>
              <a:t>A container with a volume of 3.7 bushels is at a </a:t>
            </a:r>
            <a:r>
              <a:rPr lang="en-US" sz="2000" b="1" dirty="0"/>
              <a:t>gauge</a:t>
            </a:r>
            <a:r>
              <a:rPr lang="en-US" sz="2000" dirty="0"/>
              <a:t> pressure of 274 kPa and 57.0 </a:t>
            </a:r>
            <a:r>
              <a:rPr lang="en-US" sz="2000" baseline="30000" dirty="0"/>
              <a:t>o</a:t>
            </a:r>
            <a:r>
              <a:rPr lang="en-US" sz="2000" dirty="0"/>
              <a:t>C.   If it does not leak,  and later the </a:t>
            </a:r>
            <a:r>
              <a:rPr lang="en-US" sz="2000" b="1" dirty="0"/>
              <a:t>gauge</a:t>
            </a:r>
            <a:r>
              <a:rPr lang="en-US" sz="2000" dirty="0"/>
              <a:t> pressure is 117 kPa at 145 </a:t>
            </a:r>
            <a:r>
              <a:rPr lang="en-US" sz="2000" baseline="30000" dirty="0"/>
              <a:t>o</a:t>
            </a:r>
            <a:r>
              <a:rPr lang="en-US" sz="2000" dirty="0"/>
              <a:t>C, what is the new </a:t>
            </a:r>
            <a:r>
              <a:rPr lang="en-US" sz="2000" b="1" dirty="0"/>
              <a:t>volume</a:t>
            </a:r>
            <a:r>
              <a:rPr lang="en-US" sz="2000" dirty="0"/>
              <a:t> of the container? (8.06 bushels)</a:t>
            </a:r>
            <a:endParaRPr lang="en-US"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246769"/>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18. </a:t>
            </a:r>
            <a:r>
              <a:rPr lang="en-US" sz="2000" dirty="0"/>
              <a:t>An airtight container has a sliding wall, so its volume can change.  When the volume is 13.7 cc, the </a:t>
            </a:r>
            <a:r>
              <a:rPr lang="en-US" sz="2000" b="1" dirty="0"/>
              <a:t>gauge</a:t>
            </a:r>
            <a:r>
              <a:rPr lang="en-US" sz="2000" dirty="0"/>
              <a:t> pressure is 0.150 ATM and the temperature is 25.0 </a:t>
            </a:r>
            <a:r>
              <a:rPr lang="en-US" sz="2000" baseline="30000" dirty="0" err="1"/>
              <a:t>o</a:t>
            </a:r>
            <a:r>
              <a:rPr lang="en-US" sz="2000" dirty="0" err="1"/>
              <a:t>F</a:t>
            </a:r>
            <a:r>
              <a:rPr lang="en-US" sz="2000" dirty="0"/>
              <a:t>.  What must be the new </a:t>
            </a:r>
            <a:r>
              <a:rPr lang="en-US" sz="2000" b="1" dirty="0"/>
              <a:t>gauge pressure</a:t>
            </a:r>
            <a:r>
              <a:rPr lang="en-US" sz="2000" dirty="0"/>
              <a:t> if the container has a volume of 42.1 cc at 450. </a:t>
            </a:r>
            <a:r>
              <a:rPr lang="en-US" sz="2000" baseline="30000" dirty="0" err="1"/>
              <a:t>o</a:t>
            </a:r>
            <a:r>
              <a:rPr lang="en-US" sz="2000" dirty="0" err="1"/>
              <a:t>F</a:t>
            </a:r>
            <a:r>
              <a:rPr lang="en-US" sz="2000" dirty="0"/>
              <a:t>?  (Absolute zero is -459.67 </a:t>
            </a:r>
            <a:r>
              <a:rPr lang="en-US" sz="2000" baseline="30000" dirty="0" err="1"/>
              <a:t>o</a:t>
            </a:r>
            <a:r>
              <a:rPr lang="en-US" sz="2000" dirty="0" err="1"/>
              <a:t>F</a:t>
            </a:r>
            <a:r>
              <a:rPr lang="en-US" sz="2000" dirty="0"/>
              <a:t>) (-0.298 </a:t>
            </a:r>
            <a:r>
              <a:rPr lang="en-US" sz="2000" dirty="0" err="1"/>
              <a:t>atm</a:t>
            </a:r>
            <a:r>
              <a:rPr lang="en-US" sz="2000" dirty="0"/>
              <a:t>)</a:t>
            </a:r>
            <a:endParaRPr lang="en-US" sz="2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246769"/>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19. </a:t>
            </a:r>
            <a:r>
              <a:rPr lang="en-US" sz="2000" dirty="0"/>
              <a:t>A steel nitrogen tank has a mass of 5.36 kg.  When it is at 68.0 </a:t>
            </a:r>
            <a:r>
              <a:rPr lang="en-US" sz="2000" baseline="30000" dirty="0" err="1"/>
              <a:t>o</a:t>
            </a:r>
            <a:r>
              <a:rPr lang="en-US" sz="2000" dirty="0" err="1"/>
              <a:t>F</a:t>
            </a:r>
            <a:r>
              <a:rPr lang="en-US" sz="2000" dirty="0"/>
              <a:t>, and 742 psi gauge, it has a mass of 9.83 kg because of the added nitrogen gas.  If the gauge pressure is 347 psi, and the mass of the tank is 7.15 kg because some nitrogen was released, what must be the temperature? (170. </a:t>
            </a:r>
            <a:r>
              <a:rPr lang="en-US" sz="2000" baseline="30000" dirty="0" err="1"/>
              <a:t>o</a:t>
            </a:r>
            <a:r>
              <a:rPr lang="en-US" sz="2000" dirty="0" err="1"/>
              <a:t>F</a:t>
            </a:r>
            <a:r>
              <a:rPr lang="en-US" sz="2000" dirty="0"/>
              <a:t>)</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2. Fred has 1.65 mols of methane gas at 87.2 </a:t>
            </a:r>
            <a:r>
              <a:rPr lang="en-US" sz="2000" baseline="30000" dirty="0" smtClean="0">
                <a:latin typeface="Times New Roman" pitchFamily="18" charset="0"/>
                <a:cs typeface="Times New Roman" pitchFamily="18" charset="0"/>
              </a:rPr>
              <a:t>o</a:t>
            </a:r>
            <a:r>
              <a:rPr lang="en-US" sz="2000" dirty="0" smtClean="0">
                <a:latin typeface="Times New Roman" pitchFamily="18" charset="0"/>
                <a:cs typeface="Times New Roman" pitchFamily="18" charset="0"/>
              </a:rPr>
              <a:t>C at 56.3 kPa (1 kPa = 1000 Pa).  What is the volume it occupies? </a:t>
            </a:r>
            <a:r>
              <a:rPr lang="en-US" sz="1200" dirty="0" smtClean="0">
                <a:latin typeface="Times New Roman" pitchFamily="18" charset="0"/>
                <a:cs typeface="Times New Roman" pitchFamily="18" charset="0"/>
              </a:rPr>
              <a:t>(0.0878 m</a:t>
            </a:r>
            <a:r>
              <a:rPr lang="en-US" sz="1200" baseline="30000" dirty="0" smtClean="0">
                <a:latin typeface="Times New Roman" pitchFamily="18" charset="0"/>
                <a:cs typeface="Times New Roman" pitchFamily="18" charset="0"/>
              </a:rPr>
              <a:t>3</a:t>
            </a:r>
            <a:r>
              <a:rPr lang="en-US" sz="12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3.  Maryland has 217 grams of Neon (molar mass 20.1797 g/mol) gas in 519 liters at gauge pressure of 6.97x10</a:t>
            </a:r>
            <a:r>
              <a:rPr lang="en-US" sz="2000" baseline="30000" dirty="0" smtClean="0">
                <a:latin typeface="Times New Roman" pitchFamily="18" charset="0"/>
                <a:cs typeface="Times New Roman" pitchFamily="18" charset="0"/>
              </a:rPr>
              <a:t>4</a:t>
            </a:r>
            <a:r>
              <a:rPr lang="en-US" sz="2000" dirty="0" smtClean="0">
                <a:latin typeface="Times New Roman" pitchFamily="18" charset="0"/>
                <a:cs typeface="Times New Roman" pitchFamily="18" charset="0"/>
              </a:rPr>
              <a:t> Pa.  What must the temperature be in Celsius?  (1000 liters = 1 m</a:t>
            </a:r>
            <a:r>
              <a:rPr lang="en-US" sz="2000" baseline="30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(720. </a:t>
            </a:r>
            <a:r>
              <a:rPr lang="en-US" sz="1200" baseline="30000" dirty="0" smtClean="0">
                <a:latin typeface="Times New Roman" pitchFamily="18" charset="0"/>
                <a:cs typeface="Times New Roman" pitchFamily="18" charset="0"/>
              </a:rPr>
              <a:t>o</a:t>
            </a:r>
            <a:r>
              <a:rPr lang="en-US" sz="1200" dirty="0" smtClean="0">
                <a:latin typeface="Times New Roman" pitchFamily="18" charset="0"/>
                <a:cs typeface="Times New Roman" pitchFamily="18" charset="0"/>
              </a:rPr>
              <a:t>C)</a:t>
            </a: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246769"/>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4.  An aerosol can is at an absolute pressure of 381 </a:t>
            </a:r>
            <a:r>
              <a:rPr lang="en-US" sz="2000" dirty="0" err="1" smtClean="0">
                <a:latin typeface="Times New Roman" pitchFamily="18" charset="0"/>
                <a:cs typeface="Times New Roman" pitchFamily="18" charset="0"/>
              </a:rPr>
              <a:t>Boogalas</a:t>
            </a:r>
            <a:r>
              <a:rPr lang="en-US" sz="2000" dirty="0" smtClean="0">
                <a:latin typeface="Times New Roman" pitchFamily="18" charset="0"/>
                <a:cs typeface="Times New Roman" pitchFamily="18" charset="0"/>
              </a:rPr>
              <a:t> when it is at 293 K.  If I put it in liquid nitrogen and lower its temperature to 77.0 K, what is the new pressure in </a:t>
            </a:r>
            <a:r>
              <a:rPr lang="en-US" sz="2000" dirty="0" err="1" smtClean="0">
                <a:latin typeface="Times New Roman" pitchFamily="18" charset="0"/>
                <a:cs typeface="Times New Roman" pitchFamily="18" charset="0"/>
              </a:rPr>
              <a:t>Boogalas</a:t>
            </a:r>
            <a:r>
              <a:rPr lang="en-US" sz="2000" dirty="0" smtClean="0">
                <a:latin typeface="Times New Roman" pitchFamily="18" charset="0"/>
                <a:cs typeface="Times New Roman" pitchFamily="18" charset="0"/>
              </a:rPr>
              <a:t>?  (1000 </a:t>
            </a:r>
            <a:r>
              <a:rPr lang="en-US" sz="2000" dirty="0" err="1" smtClean="0">
                <a:latin typeface="Times New Roman" pitchFamily="18" charset="0"/>
                <a:cs typeface="Times New Roman" pitchFamily="18" charset="0"/>
              </a:rPr>
              <a:t>milli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Boogalas</a:t>
            </a:r>
            <a:r>
              <a:rPr lang="en-US" sz="2000" dirty="0" smtClean="0">
                <a:latin typeface="Times New Roman" pitchFamily="18" charset="0"/>
                <a:cs typeface="Times New Roman" pitchFamily="18" charset="0"/>
              </a:rPr>
              <a:t> = 1 </a:t>
            </a:r>
            <a:r>
              <a:rPr lang="en-US" sz="2000" dirty="0" err="1" smtClean="0">
                <a:latin typeface="Times New Roman" pitchFamily="18" charset="0"/>
                <a:cs typeface="Times New Roman" pitchFamily="18" charset="0"/>
              </a:rPr>
              <a:t>Boogala</a:t>
            </a:r>
            <a:r>
              <a:rPr lang="en-US" sz="2000" dirty="0" smtClean="0">
                <a:latin typeface="Times New Roman" pitchFamily="18" charset="0"/>
                <a:cs typeface="Times New Roman" pitchFamily="18" charset="0"/>
              </a:rPr>
              <a:t>)  (Assume it does not leak, and the volume remains constant) </a:t>
            </a:r>
            <a:r>
              <a:rPr lang="en-US" sz="1200" dirty="0" smtClean="0">
                <a:latin typeface="Times New Roman" pitchFamily="18" charset="0"/>
                <a:cs typeface="Times New Roman" pitchFamily="18" charset="0"/>
              </a:rPr>
              <a:t>(100. </a:t>
            </a:r>
            <a:r>
              <a:rPr lang="en-US" sz="1200" dirty="0" err="1" smtClean="0">
                <a:latin typeface="Times New Roman" pitchFamily="18" charset="0"/>
                <a:cs typeface="Times New Roman" pitchFamily="18" charset="0"/>
              </a:rPr>
              <a:t>Boogalas</a:t>
            </a:r>
            <a:r>
              <a:rPr lang="en-US" sz="12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81588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5.  A Helium tank contains 3.42 kg of helium and is at a gauge pressure of 145 psi.  What will be the gauge pressure when you have released 1.13 kg of helium? </a:t>
            </a:r>
          </a:p>
          <a:p>
            <a:r>
              <a:rPr lang="en-US" sz="1200" dirty="0" smtClean="0">
                <a:latin typeface="Times New Roman" pitchFamily="18" charset="0"/>
                <a:cs typeface="Times New Roman" pitchFamily="18" charset="0"/>
              </a:rPr>
              <a:t>(92.2 psi) (Hint - don't use 1.13, that's not how much you have left....  Think about it)</a:t>
            </a:r>
            <a:endParaRPr lang="en-US" sz="1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1. </a:t>
            </a:r>
            <a:r>
              <a:rPr lang="en-US" sz="2000" dirty="0"/>
              <a:t>What is the volume of one mol of an ideal gas at standard temperature and pressure (STP)?  (P = 1.000 </a:t>
            </a:r>
            <a:r>
              <a:rPr lang="en-US" sz="2000" dirty="0" err="1"/>
              <a:t>atm</a:t>
            </a:r>
            <a:r>
              <a:rPr lang="en-US" sz="2000" dirty="0"/>
              <a:t> = 1.013x10</a:t>
            </a:r>
            <a:r>
              <a:rPr lang="en-US" sz="2000" baseline="30000" dirty="0"/>
              <a:t>5</a:t>
            </a:r>
            <a:r>
              <a:rPr lang="en-US" sz="2000" dirty="0"/>
              <a:t> Pa, T = 0</a:t>
            </a:r>
            <a:r>
              <a:rPr lang="en-US" sz="2000" baseline="30000" dirty="0"/>
              <a:t>o</a:t>
            </a:r>
            <a:r>
              <a:rPr lang="en-US" sz="2000" dirty="0"/>
              <a:t>C = 273.15 K)  What is the volume in liters? (1 m</a:t>
            </a:r>
            <a:r>
              <a:rPr lang="en-US" sz="2000" baseline="30000" dirty="0"/>
              <a:t>3</a:t>
            </a:r>
            <a:r>
              <a:rPr lang="en-US" sz="2000" dirty="0"/>
              <a:t> = 1000 liters) (22.4 liters)</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2. </a:t>
            </a:r>
            <a:r>
              <a:rPr lang="en-US" sz="2000" dirty="0"/>
              <a:t>George </a:t>
            </a:r>
            <a:r>
              <a:rPr lang="en-US" sz="2000" dirty="0" err="1"/>
              <a:t>Uss</a:t>
            </a:r>
            <a:r>
              <a:rPr lang="en-US" sz="2000" dirty="0"/>
              <a:t> has 0.34 mols of Xenon </a:t>
            </a:r>
            <a:r>
              <a:rPr lang="en-US" sz="2000" dirty="0" err="1"/>
              <a:t>tetrafluoride</a:t>
            </a:r>
            <a:r>
              <a:rPr lang="en-US" sz="2000" dirty="0"/>
              <a:t> in a container with a volume of 0.159 m</a:t>
            </a:r>
            <a:r>
              <a:rPr lang="en-US" sz="2000" baseline="30000" dirty="0"/>
              <a:t>3</a:t>
            </a:r>
            <a:r>
              <a:rPr lang="en-US" sz="2000" dirty="0"/>
              <a:t> at 78.0 </a:t>
            </a:r>
            <a:r>
              <a:rPr lang="en-US" sz="2000" baseline="30000" dirty="0"/>
              <a:t>o</a:t>
            </a:r>
            <a:r>
              <a:rPr lang="en-US" sz="2000" dirty="0"/>
              <a:t>C.  What is the </a:t>
            </a:r>
            <a:r>
              <a:rPr lang="en-US" sz="2000" b="1" dirty="0"/>
              <a:t>pressure</a:t>
            </a:r>
            <a:r>
              <a:rPr lang="en-US" sz="2000" dirty="0"/>
              <a:t>? (6.2E3 Pa)</a:t>
            </a:r>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urra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2005</Words>
  <Application>Microsoft Office PowerPoint</Application>
  <PresentationFormat>On-screen Show (16:10)</PresentationFormat>
  <Paragraphs>76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Murray</dc:creator>
  <cp:lastModifiedBy>Chris Murray</cp:lastModifiedBy>
  <cp:revision>7</cp:revision>
  <dcterms:created xsi:type="dcterms:W3CDTF">2018-09-08T17:19:06Z</dcterms:created>
  <dcterms:modified xsi:type="dcterms:W3CDTF">2018-09-08T17:38:34Z</dcterms:modified>
</cp:coreProperties>
</file>