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319" r:id="rId4"/>
    <p:sldId id="324" r:id="rId5"/>
    <p:sldId id="325" r:id="rId6"/>
    <p:sldId id="296" r:id="rId7"/>
    <p:sldId id="318" r:id="rId8"/>
    <p:sldId id="320" r:id="rId9"/>
    <p:sldId id="321" r:id="rId10"/>
    <p:sldId id="322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294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966735-92B1-463A-9311-4C002ACD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F35-FD31-4AB7-8E1E-86CE28A2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6A37-3CB8-4AB1-B094-94F1376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FBDF-7313-4E3D-AD62-429CB3C9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9FF2-9D1D-4343-98BC-97B83961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A0B-9631-4D23-AD7A-ADF11E57F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3D-6D06-4971-9534-EF54FCA1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4633-668B-4C41-A0C5-18697438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00FE-F096-43AC-A7F6-2FC22C3B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B95F-9B31-47DE-8EA5-7195BE1A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F07E-4ABF-4FF9-AB15-0093880F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D7E6-69C7-47FD-894D-2C009CBF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002D825-55F5-4444-A5AD-E6467D1A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The kinetic model of an ideal gas</a:t>
            </a:r>
            <a:endParaRPr lang="en-US" sz="4000" b="1" u="sng" dirty="0"/>
          </a:p>
          <a:p>
            <a:pPr lvl="1"/>
            <a:r>
              <a:rPr lang="en-US" sz="4000" dirty="0"/>
              <a:t>C</a:t>
            </a:r>
            <a:r>
              <a:rPr lang="en-US" sz="3600" dirty="0"/>
              <a:t>ontents: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/>
              <a:t>Basic Concept</a:t>
            </a:r>
          </a:p>
          <a:p>
            <a:pPr lvl="2">
              <a:buFontTx/>
              <a:buChar char="•"/>
            </a:pPr>
            <a:r>
              <a:rPr lang="en-US" sz="3200" dirty="0"/>
              <a:t>Example</a:t>
            </a:r>
          </a:p>
          <a:p>
            <a:pPr lvl="2">
              <a:buFontTx/>
              <a:buChar char="•"/>
            </a:pPr>
            <a:r>
              <a:rPr lang="en-US" sz="3200" dirty="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7574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0.0175 K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At what temperature is the RMS velocity of Helium the same as </a:t>
            </a:r>
            <a:r>
              <a:rPr lang="en-US" dirty="0" err="1" smtClean="0"/>
              <a:t>Usain</a:t>
            </a:r>
            <a:r>
              <a:rPr lang="en-US" dirty="0" smtClean="0"/>
              <a:t> Bolt’s PR average in the 100 m? (100 m in 9.58 s) </a:t>
            </a:r>
          </a:p>
          <a:p>
            <a:r>
              <a:rPr lang="en-US" dirty="0" smtClean="0"/>
              <a:t>(He =4.00 u, 1 u= 1.661x10</a:t>
            </a:r>
            <a:r>
              <a:rPr lang="en-US" baseline="30000" dirty="0" smtClean="0"/>
              <a:t>-27</a:t>
            </a:r>
            <a:r>
              <a:rPr lang="en-US" dirty="0" smtClean="0"/>
              <a:t> kg)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" y="123032"/>
            <a:ext cx="861300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Kinetics – </a:t>
            </a:r>
            <a:r>
              <a:rPr lang="en-US" sz="2400" b="1" u="sng" dirty="0" smtClean="0"/>
              <a:t>The average kinetic energy of an ideal gas particle</a:t>
            </a:r>
            <a:endParaRPr lang="en-US" sz="3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89000"/>
            <a:ext cx="51054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2222500"/>
            <a:ext cx="76200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– Average KE of an ideal gas particle (J)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– Boltzmann’s Constant (1.38x10</a:t>
            </a:r>
            <a:r>
              <a:rPr lang="en-US" baseline="30000" dirty="0" smtClean="0"/>
              <a:t>-23</a:t>
            </a:r>
            <a:r>
              <a:rPr lang="en-US" dirty="0" smtClean="0"/>
              <a:t> JK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 – absolute temperature in Kelvins</a:t>
            </a:r>
          </a:p>
          <a:p>
            <a:r>
              <a:rPr lang="en-US" dirty="0" smtClean="0"/>
              <a:t>R – the gas constant (8.31 JK</a:t>
            </a:r>
            <a:r>
              <a:rPr lang="en-US" baseline="30000" dirty="0" smtClean="0"/>
              <a:t>-1</a:t>
            </a:r>
            <a:r>
              <a:rPr lang="en-US" dirty="0" smtClean="0"/>
              <a:t>mol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A</a:t>
            </a:r>
            <a:r>
              <a:rPr lang="en-US" dirty="0" smtClean="0"/>
              <a:t> – Avocado's number (6.02x10</a:t>
            </a:r>
            <a:r>
              <a:rPr lang="en-US" baseline="30000" dirty="0" smtClean="0"/>
              <a:t>23</a:t>
            </a:r>
            <a:r>
              <a:rPr lang="en-US" dirty="0" smtClean="0"/>
              <a:t> mol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84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84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1"/>
            <a:ext cx="379828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445000"/>
            <a:ext cx="27622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86601" y="698500"/>
            <a:ext cx="1111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temp and T</a:t>
            </a:r>
          </a:p>
          <a:p>
            <a:r>
              <a:rPr lang="en-US" sz="1600" dirty="0" smtClean="0"/>
              <a:t>monatomic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" y="0"/>
            <a:ext cx="16207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Kinetics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1790700"/>
            <a:ext cx="86106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RMS velocity of a helium molecule  in the thermosphere that is at 1800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(what RMS means, why helium doesn’t stick around) 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1054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000"/>
            <a:ext cx="27622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9382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" y="5432872"/>
            <a:ext cx="942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3590 </a:t>
            </a:r>
            <a:r>
              <a:rPr lang="en-US" sz="1600" dirty="0" smtClean="0"/>
              <a:t>m/s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0" y="123032"/>
            <a:ext cx="813355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err="1" smtClean="0"/>
              <a:t>Maxwellian</a:t>
            </a:r>
            <a:r>
              <a:rPr lang="en-US" sz="3200" b="1" u="sng" dirty="0" smtClean="0"/>
              <a:t> Distribution </a:t>
            </a:r>
            <a:r>
              <a:rPr lang="en-US" sz="3200" b="1" u="sng" dirty="0"/>
              <a:t>of Molecular Speeds</a:t>
            </a:r>
          </a:p>
        </p:txBody>
      </p:sp>
      <p:pic>
        <p:nvPicPr>
          <p:cNvPr id="151559" name="Picture 7" descr="FG13_15"/>
          <p:cNvPicPr>
            <a:picLocks noChangeAspect="1" noChangeArrowheads="1"/>
          </p:cNvPicPr>
          <p:nvPr/>
        </p:nvPicPr>
        <p:blipFill>
          <a:blip r:embed="rId2" cstate="print"/>
          <a:srcRect l="26006" t="27499" r="21983" b="23000"/>
          <a:stretch>
            <a:fillRect/>
          </a:stretch>
        </p:blipFill>
        <p:spPr bwMode="auto">
          <a:xfrm>
            <a:off x="304800" y="1424782"/>
            <a:ext cx="7391400" cy="39092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91400" y="571500"/>
            <a:ext cx="14609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Vp</a:t>
            </a:r>
            <a:r>
              <a:rPr lang="en-US" sz="1600" dirty="0" smtClean="0"/>
              <a:t> and </a:t>
            </a:r>
            <a:r>
              <a:rPr lang="en-US" sz="1600" dirty="0" err="1" smtClean="0"/>
              <a:t>Vrms</a:t>
            </a:r>
            <a:endParaRPr lang="en-US" sz="1600" dirty="0" smtClean="0"/>
          </a:p>
          <a:p>
            <a:r>
              <a:rPr lang="en-US" sz="1600" dirty="0" smtClean="0"/>
              <a:t>example of </a:t>
            </a:r>
            <a:r>
              <a:rPr lang="en-US" sz="1600" dirty="0" err="1" smtClean="0"/>
              <a:t>rms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 descr="FG13_16"/>
          <p:cNvPicPr>
            <a:picLocks noChangeAspect="1" noChangeArrowheads="1"/>
          </p:cNvPicPr>
          <p:nvPr/>
        </p:nvPicPr>
        <p:blipFill>
          <a:blip r:embed="rId2" cstate="print"/>
          <a:srcRect l="24005" t="29001" r="22984" b="25999"/>
          <a:stretch>
            <a:fillRect/>
          </a:stretch>
        </p:blipFill>
        <p:spPr bwMode="auto">
          <a:xfrm>
            <a:off x="457200" y="1283229"/>
            <a:ext cx="8382000" cy="39541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086600" y="190500"/>
            <a:ext cx="17795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asymptotic nature</a:t>
            </a:r>
          </a:p>
          <a:p>
            <a:r>
              <a:rPr lang="en-US" sz="1600" dirty="0" err="1" smtClean="0"/>
              <a:t>Vrms</a:t>
            </a:r>
            <a:r>
              <a:rPr lang="en-US" sz="1600" dirty="0" smtClean="0"/>
              <a:t> He 3,350 m/s</a:t>
            </a:r>
          </a:p>
          <a:p>
            <a:r>
              <a:rPr lang="en-US" sz="1600" dirty="0" err="1" smtClean="0"/>
              <a:t>Vesc</a:t>
            </a:r>
            <a:r>
              <a:rPr lang="en-US" sz="1600" dirty="0" smtClean="0"/>
              <a:t> from t-sphere</a:t>
            </a:r>
          </a:p>
          <a:p>
            <a:r>
              <a:rPr lang="en-US" sz="1600" dirty="0" smtClean="0"/>
              <a:t>10,000 m/s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531913" y="1886479"/>
            <a:ext cx="2159290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 u="sng" dirty="0" smtClean="0"/>
              <a:t>Kinetics</a:t>
            </a:r>
            <a:endParaRPr lang="en-US" sz="1100" dirty="0"/>
          </a:p>
          <a:p>
            <a:pPr algn="ctr"/>
            <a:r>
              <a:rPr lang="en-US" sz="4400" dirty="0" smtClean="0"/>
              <a:t>1-4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270500"/>
            <a:ext cx="116500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6.42x10</a:t>
            </a:r>
            <a:r>
              <a:rPr lang="en-US" sz="1600" baseline="30000" dirty="0" smtClean="0"/>
              <a:t>-21</a:t>
            </a:r>
            <a:r>
              <a:rPr lang="en-US" sz="1600" dirty="0" smtClean="0"/>
              <a:t> J</a:t>
            </a:r>
            <a:endParaRPr lang="en-US" sz="16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average KE  of  an ideal gas molecule at 37.0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0357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580. K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At what temperature is the average KE of an ideal gas molecule 1.20x10</a:t>
            </a:r>
            <a:r>
              <a:rPr lang="en-US" baseline="30000" dirty="0" smtClean="0"/>
              <a:t>-20</a:t>
            </a:r>
            <a:r>
              <a:rPr lang="en-US" dirty="0" smtClean="0"/>
              <a:t> J?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378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605m/s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</a:t>
            </a:r>
            <a:r>
              <a:rPr lang="en-US" dirty="0" smtClean="0"/>
              <a:t>RMS speed </a:t>
            </a:r>
            <a:r>
              <a:rPr lang="en-US" dirty="0" smtClean="0"/>
              <a:t>of an atom of Neon-20 at room temperature?</a:t>
            </a:r>
          </a:p>
          <a:p>
            <a:r>
              <a:rPr lang="en-US" dirty="0" smtClean="0"/>
              <a:t>(Ne-20 = 19.992 u, 1 u= 1.661x10</a:t>
            </a:r>
            <a:r>
              <a:rPr lang="en-US" baseline="30000" dirty="0" smtClean="0"/>
              <a:t>-27</a:t>
            </a:r>
            <a:r>
              <a:rPr lang="en-US" dirty="0" smtClean="0"/>
              <a:t> kg, T = 20.0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239</Words>
  <Application>Microsoft Office PowerPoint</Application>
  <PresentationFormat>On-screen Show (16:10)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341</cp:revision>
  <dcterms:created xsi:type="dcterms:W3CDTF">2016-09-26T21:58:05Z</dcterms:created>
  <dcterms:modified xsi:type="dcterms:W3CDTF">2019-08-22T15:56:03Z</dcterms:modified>
</cp:coreProperties>
</file>