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4" r:id="rId2"/>
    <p:sldId id="265" r:id="rId3"/>
    <p:sldId id="340" r:id="rId4"/>
    <p:sldId id="357" r:id="rId5"/>
    <p:sldId id="361" r:id="rId6"/>
    <p:sldId id="296" r:id="rId7"/>
    <p:sldId id="299" r:id="rId8"/>
    <p:sldId id="341" r:id="rId9"/>
    <p:sldId id="359" r:id="rId10"/>
    <p:sldId id="342" r:id="rId11"/>
    <p:sldId id="360" r:id="rId12"/>
    <p:sldId id="358" r:id="rId13"/>
    <p:sldId id="363" r:id="rId14"/>
    <p:sldId id="347" r:id="rId15"/>
    <p:sldId id="345" r:id="rId16"/>
    <p:sldId id="350" r:id="rId17"/>
    <p:sldId id="348" r:id="rId18"/>
    <p:sldId id="346" r:id="rId19"/>
    <p:sldId id="349" r:id="rId20"/>
    <p:sldId id="352" r:id="rId21"/>
    <p:sldId id="351" r:id="rId22"/>
    <p:sldId id="353" r:id="rId23"/>
    <p:sldId id="354" r:id="rId24"/>
    <p:sldId id="355" r:id="rId25"/>
    <p:sldId id="35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101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467440-B2EE-4418-8A14-6AD6C4533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6EE1F-1DCD-4B20-9F5F-593D401EB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762F0-2A49-4406-8522-28968D26B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E6303-6DD8-47F7-9A32-CD198D7F6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18D35-008C-483A-962E-DAF5678FE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90C4C-0877-402B-8716-52F51C78B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05CF-163C-4A51-ACCF-01AA56CC5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03FC2-C95F-4276-AC62-34095ECEB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6E38B-F826-4CA9-B5E5-285A2477D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130F-8020-4956-85FA-01D174372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D87E-5DAE-4DCD-B857-971252878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28B4-2CB0-47F7-A5AC-A212F50C2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D90F5A-A001-4ED8-B4B4-5B97AFCA75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43434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Heat Engines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Basic Concept</a:t>
            </a:r>
          </a:p>
          <a:p>
            <a:pPr lvl="2">
              <a:buFontTx/>
              <a:buChar char="•"/>
            </a:pPr>
            <a:r>
              <a:rPr lang="en-US" sz="3200"/>
              <a:t>Carnot cycle</a:t>
            </a:r>
          </a:p>
          <a:p>
            <a:pPr lvl="2">
              <a:buFontTx/>
              <a:buChar char="•"/>
            </a:pPr>
            <a:r>
              <a:rPr lang="en-US" sz="3200"/>
              <a:t>Energy flow</a:t>
            </a:r>
          </a:p>
          <a:p>
            <a:pPr lvl="2">
              <a:buFontTx/>
              <a:buChar char="•"/>
            </a:pPr>
            <a:r>
              <a:rPr lang="en-US" sz="3200"/>
              <a:t>Solving problems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  <a:p>
            <a:pPr lvl="2">
              <a:buFontTx/>
              <a:buChar char="•"/>
            </a:pPr>
            <a:r>
              <a:rPr lang="en-US" sz="3200"/>
              <a:t>Heat Pumps</a:t>
            </a:r>
          </a:p>
          <a:p>
            <a:pPr lvl="2">
              <a:buFontTx/>
              <a:buChar char="•"/>
            </a:pPr>
            <a:r>
              <a:rPr lang="en-US" sz="3200"/>
              <a:t>Whiteboard</a:t>
            </a:r>
          </a:p>
        </p:txBody>
      </p:sp>
      <p:pic>
        <p:nvPicPr>
          <p:cNvPr id="10251" name="Picture 11" descr="G:\CHAP15\FIGURES\FG15_10.PCT"/>
          <p:cNvPicPr>
            <a:picLocks noChangeAspect="1" noChangeArrowheads="1"/>
          </p:cNvPicPr>
          <p:nvPr/>
        </p:nvPicPr>
        <p:blipFill>
          <a:blip r:embed="rId2" cstate="print"/>
          <a:srcRect r="36987"/>
          <a:stretch>
            <a:fillRect/>
          </a:stretch>
        </p:blipFill>
        <p:spPr bwMode="auto">
          <a:xfrm>
            <a:off x="4606925" y="609600"/>
            <a:ext cx="453707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1884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smtClean="0"/>
              <a:t>271 </a:t>
            </a:r>
            <a:r>
              <a:rPr lang="en-US" sz="1200" dirty="0" smtClean="0"/>
              <a:t>J, 241 J</a:t>
            </a:r>
            <a:endParaRPr lang="en-US" sz="12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133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Hugh </a:t>
            </a:r>
            <a:r>
              <a:rPr lang="en-US" sz="3200" dirty="0" err="1" smtClean="0"/>
              <a:t>Jass</a:t>
            </a:r>
            <a:r>
              <a:rPr lang="en-US" sz="3200" dirty="0" smtClean="0"/>
              <a:t> has a heat engine that is 53.0 % efficient, and consumes 512 J of heat from the boiler.</a:t>
            </a:r>
          </a:p>
          <a:p>
            <a:r>
              <a:rPr lang="en-US" sz="3200" dirty="0" smtClean="0"/>
              <a:t>A. What work does it do?</a:t>
            </a:r>
          </a:p>
          <a:p>
            <a:r>
              <a:rPr lang="en-US" sz="3200" dirty="0" smtClean="0"/>
              <a:t>B. What heat does it waste?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??? J, Q</a:t>
            </a:r>
            <a:r>
              <a:rPr lang="en-US" baseline="-25000"/>
              <a:t>c</a:t>
            </a:r>
            <a:r>
              <a:rPr lang="en-US"/>
              <a:t> = 23 J, W = 34 J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23623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1927 W, 2040 W</a:t>
            </a:r>
            <a:endParaRPr lang="en-US" sz="12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1"/>
            <a:ext cx="9144000" cy="2057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Mr.</a:t>
            </a:r>
            <a:r>
              <a:rPr lang="en-US" sz="3200" dirty="0" smtClean="0"/>
              <a:t> </a:t>
            </a:r>
            <a:r>
              <a:rPr lang="en-US" sz="3200" dirty="0" err="1" smtClean="0"/>
              <a:t>Fye’s</a:t>
            </a:r>
            <a:r>
              <a:rPr lang="en-US" sz="3200" dirty="0" smtClean="0"/>
              <a:t> heat engine is 5.54 % efficient.  If it does work as a rate of 113 Watts</a:t>
            </a:r>
          </a:p>
          <a:p>
            <a:r>
              <a:rPr lang="en-US" sz="3200" dirty="0" smtClean="0"/>
              <a:t>A. at what rate does it waste heat</a:t>
            </a:r>
          </a:p>
          <a:p>
            <a:r>
              <a:rPr lang="en-US" sz="3200" dirty="0" smtClean="0"/>
              <a:t>B. at what rate does it consume heat from the boiler?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??? J, Q</a:t>
            </a:r>
            <a:r>
              <a:rPr lang="en-US" baseline="-25000"/>
              <a:t>c</a:t>
            </a:r>
            <a:r>
              <a:rPr lang="en-US"/>
              <a:t> = 23 J, W = 34 J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9693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6.38 J, 18.4 J</a:t>
            </a:r>
            <a:endParaRPr lang="en-US" sz="12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133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Mr. </a:t>
            </a:r>
            <a:r>
              <a:rPr lang="en-US" sz="3200" dirty="0" err="1"/>
              <a:t>Meaner’s</a:t>
            </a:r>
            <a:r>
              <a:rPr lang="en-US" sz="3200" dirty="0" smtClean="0"/>
              <a:t> heat engine is 34.7% efficient.  If it wastes 12.0 J of heat, </a:t>
            </a:r>
          </a:p>
          <a:p>
            <a:r>
              <a:rPr lang="en-US" sz="3200" dirty="0" smtClean="0"/>
              <a:t>A. what work does it do, and </a:t>
            </a:r>
          </a:p>
          <a:p>
            <a:r>
              <a:rPr lang="en-US" sz="3200" dirty="0" smtClean="0"/>
              <a:t>B. what heat does it pull from the boiler?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D:\Documents\Gianfigs\CHAP15\FIGURES\FG15_12.P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7240"/>
            <a:ext cx="7747279" cy="51663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" y="0"/>
            <a:ext cx="2521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Carnot Cycle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072896"/>
            <a:ext cx="3475631" cy="1785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Processes:</a:t>
            </a:r>
          </a:p>
          <a:p>
            <a:r>
              <a:rPr lang="en-US" sz="2200" dirty="0" err="1" smtClean="0"/>
              <a:t>ab</a:t>
            </a:r>
            <a:r>
              <a:rPr lang="en-US" sz="2200" dirty="0" smtClean="0"/>
              <a:t>: Isothermal Expansion:</a:t>
            </a:r>
          </a:p>
          <a:p>
            <a:r>
              <a:rPr lang="en-US" sz="2200" dirty="0" err="1" smtClean="0"/>
              <a:t>bc</a:t>
            </a:r>
            <a:r>
              <a:rPr lang="en-US" sz="2200" dirty="0" smtClean="0"/>
              <a:t>: Adiabatic Expansion</a:t>
            </a:r>
          </a:p>
          <a:p>
            <a:r>
              <a:rPr lang="en-US" sz="2200" dirty="0" err="1" smtClean="0"/>
              <a:t>cd</a:t>
            </a:r>
            <a:r>
              <a:rPr lang="en-US" sz="2200" dirty="0" smtClean="0"/>
              <a:t>: Isothermal Compression</a:t>
            </a:r>
          </a:p>
          <a:p>
            <a:r>
              <a:rPr lang="en-US" sz="2200" dirty="0" err="1" smtClean="0"/>
              <a:t>da</a:t>
            </a:r>
            <a:r>
              <a:rPr lang="en-US" sz="2200" dirty="0" smtClean="0"/>
              <a:t>: Adiabatic Compression</a:t>
            </a:r>
            <a:endParaRPr lang="en-US" sz="2200" dirty="0"/>
          </a:p>
        </p:txBody>
      </p:sp>
      <p:pic>
        <p:nvPicPr>
          <p:cNvPr id="5" name="Picture 2" descr="http://scienceworld.wolfram.com/biography/pics/CarnotSa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"/>
            <a:ext cx="1219200" cy="234357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335492" y="2362200"/>
            <a:ext cx="180850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 smtClean="0"/>
              <a:t>Sadi</a:t>
            </a:r>
            <a:r>
              <a:rPr lang="en-US" sz="1050" dirty="0" smtClean="0"/>
              <a:t> Carnot</a:t>
            </a:r>
          </a:p>
          <a:p>
            <a:r>
              <a:rPr lang="en-US" sz="1050" dirty="0" smtClean="0"/>
              <a:t>1 June 1796 - 24 August 1832</a:t>
            </a:r>
            <a:endParaRPr lang="en-US" sz="105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5406" y="5410200"/>
            <a:ext cx="336479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124200" y="0"/>
            <a:ext cx="4191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(Maximum </a:t>
            </a:r>
            <a:r>
              <a:rPr lang="en-US" sz="2400" dirty="0"/>
              <a:t>efficiency </a:t>
            </a:r>
            <a:r>
              <a:rPr lang="en-US" sz="2400" dirty="0" smtClean="0"/>
              <a:t>possible)</a:t>
            </a:r>
            <a:endParaRPr lang="en-US" sz="24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0" y="147638"/>
            <a:ext cx="32960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Carnot Efficiency</a:t>
            </a:r>
            <a:endParaRPr lang="en-US" sz="3200" b="1" u="sng" dirty="0"/>
          </a:p>
        </p:txBody>
      </p:sp>
      <p:grpSp>
        <p:nvGrpSpPr>
          <p:cNvPr id="198661" name="Group 5"/>
          <p:cNvGrpSpPr>
            <a:grpSpLocks/>
          </p:cNvGrpSpPr>
          <p:nvPr/>
        </p:nvGrpSpPr>
        <p:grpSpPr bwMode="auto">
          <a:xfrm>
            <a:off x="5224463" y="0"/>
            <a:ext cx="3919537" cy="4575175"/>
            <a:chOff x="3291" y="0"/>
            <a:chExt cx="2469" cy="2882"/>
          </a:xfrm>
        </p:grpSpPr>
        <p:pic>
          <p:nvPicPr>
            <p:cNvPr id="198662" name="Picture 6" descr="D:\Documents\Gianfigs\CHAP15\FIGURES\FG15_09.PCT"/>
            <p:cNvPicPr>
              <a:picLocks noChangeAspect="1" noChangeArrowheads="1"/>
            </p:cNvPicPr>
            <p:nvPr/>
          </p:nvPicPr>
          <p:blipFill>
            <a:blip r:embed="rId2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</p:spPr>
        </p:pic>
        <p:sp>
          <p:nvSpPr>
            <p:cNvPr id="198663" name="Text Box 7"/>
            <p:cNvSpPr txBox="1">
              <a:spLocks noChangeArrowheads="1"/>
            </p:cNvSpPr>
            <p:nvPr/>
          </p:nvSpPr>
          <p:spPr bwMode="auto">
            <a:xfrm>
              <a:off x="3899" y="2555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98664" name="Text Box 8"/>
            <p:cNvSpPr txBox="1">
              <a:spLocks noChangeArrowheads="1"/>
            </p:cNvSpPr>
            <p:nvPr/>
          </p:nvSpPr>
          <p:spPr bwMode="auto">
            <a:xfrm>
              <a:off x="3925" y="1791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177800" y="4181475"/>
            <a:ext cx="8778875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Example: A heat engine operates</a:t>
            </a:r>
          </a:p>
          <a:p>
            <a:r>
              <a:rPr lang="en-US" dirty="0"/>
              <a:t>at its Carnot efficiency.  (i.e. it Carnot be more efficient) between the temperatures of 415 </a:t>
            </a:r>
            <a:r>
              <a:rPr lang="en-US" baseline="30000" dirty="0"/>
              <a:t>o</a:t>
            </a:r>
            <a:r>
              <a:rPr lang="en-US" dirty="0"/>
              <a:t>C and 303 </a:t>
            </a:r>
            <a:r>
              <a:rPr lang="en-US" baseline="30000" dirty="0"/>
              <a:t>o</a:t>
            </a:r>
            <a:r>
              <a:rPr lang="en-US" dirty="0"/>
              <a:t>C, doing work at a rate of </a:t>
            </a:r>
            <a:r>
              <a:rPr lang="en-US" dirty="0" smtClean="0"/>
              <a:t>320. </a:t>
            </a:r>
            <a:r>
              <a:rPr lang="en-US" dirty="0"/>
              <a:t>W.  What is its efficiency, at what rate does heat flow from the boiler, and at what rate is heat wasted</a:t>
            </a:r>
            <a:r>
              <a:rPr lang="en-US" dirty="0" smtClean="0"/>
              <a:t>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905000"/>
            <a:ext cx="2895600" cy="11582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762000"/>
            <a:ext cx="2971800" cy="9381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581001"/>
            <a:ext cx="12262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1970 W, 1650 W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2925763" y="2482850"/>
            <a:ext cx="33718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Carnot efficiency</a:t>
            </a:r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 | </a:t>
            </a:r>
            <a:r>
              <a:rPr lang="en-US" sz="3600">
                <a:hlinkClick r:id="rId3" action="ppaction://hlinksldjump"/>
              </a:rPr>
              <a:t>2</a:t>
            </a:r>
            <a:r>
              <a:rPr lang="en-US" sz="3600"/>
              <a:t> | 3 | 4</a:t>
            </a:r>
            <a:endParaRPr lang="en-US" sz="36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efficiency =  </a:t>
            </a:r>
            <a:r>
              <a:rPr lang="en-US" u="sng" dirty="0"/>
              <a:t>T</a:t>
            </a:r>
            <a:r>
              <a:rPr lang="en-US" baseline="-25000" dirty="0"/>
              <a:t>h</a:t>
            </a:r>
            <a:r>
              <a:rPr lang="en-US" u="sng" baseline="30000" dirty="0"/>
              <a:t> </a:t>
            </a:r>
            <a:r>
              <a:rPr lang="en-US" u="sng" dirty="0"/>
              <a:t>-</a:t>
            </a:r>
            <a:r>
              <a:rPr lang="en-US" u="sng" baseline="30000" dirty="0"/>
              <a:t> </a:t>
            </a:r>
            <a:r>
              <a:rPr lang="en-US" u="sng" dirty="0"/>
              <a:t>T</a:t>
            </a:r>
            <a:r>
              <a:rPr lang="en-US" baseline="-25000" dirty="0"/>
              <a:t>c</a:t>
            </a:r>
            <a:endParaRPr lang="en-US" dirty="0"/>
          </a:p>
          <a:p>
            <a:pPr lvl="1"/>
            <a:r>
              <a:rPr lang="en-US" dirty="0"/>
              <a:t>		    T</a:t>
            </a:r>
            <a:r>
              <a:rPr lang="en-US" baseline="-25000" dirty="0"/>
              <a:t>h	    (Carnot cycle)</a:t>
            </a:r>
          </a:p>
          <a:p>
            <a:pPr lvl="1"/>
            <a:endParaRPr lang="en-US" dirty="0"/>
          </a:p>
          <a:p>
            <a:pPr eaLnBrk="0" hangingPunct="0"/>
            <a:r>
              <a:rPr lang="en-US" dirty="0"/>
              <a:t>T</a:t>
            </a:r>
            <a:r>
              <a:rPr lang="en-US" baseline="-25000" dirty="0"/>
              <a:t>h</a:t>
            </a:r>
            <a:r>
              <a:rPr lang="en-US" dirty="0"/>
              <a:t> = 35 + 273 K, T</a:t>
            </a:r>
            <a:r>
              <a:rPr lang="en-US" baseline="-25000" dirty="0"/>
              <a:t>c</a:t>
            </a:r>
            <a:r>
              <a:rPr lang="en-US" dirty="0"/>
              <a:t> = 13 + 273 K, efficiency = ???</a:t>
            </a:r>
          </a:p>
          <a:p>
            <a:pPr eaLnBrk="0" hangingPunct="0"/>
            <a:r>
              <a:rPr lang="en-US" dirty="0"/>
              <a:t>efficiency = </a:t>
            </a:r>
            <a:r>
              <a:rPr lang="en-US" dirty="0" smtClean="0"/>
              <a:t>0.0714 </a:t>
            </a:r>
            <a:r>
              <a:rPr lang="en-US" dirty="0"/>
              <a:t>or 7.14%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1239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.0714 or 7.14%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1"/>
            <a:ext cx="9144000" cy="2057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Amanda </a:t>
            </a:r>
            <a:r>
              <a:rPr lang="en-US" sz="3200" dirty="0" err="1" smtClean="0"/>
              <a:t>Huggenkiss</a:t>
            </a:r>
            <a:r>
              <a:rPr lang="en-US" sz="3200" dirty="0" smtClean="0"/>
              <a:t> </a:t>
            </a:r>
            <a:r>
              <a:rPr lang="en-US" sz="3200" dirty="0"/>
              <a:t>operates a Sterling engine between the temperatures of </a:t>
            </a:r>
            <a:r>
              <a:rPr lang="en-US" sz="3200" dirty="0" smtClean="0"/>
              <a:t>35.0 </a:t>
            </a:r>
            <a:r>
              <a:rPr lang="en-US" sz="3200" baseline="30000" dirty="0"/>
              <a:t>o</a:t>
            </a:r>
            <a:r>
              <a:rPr lang="en-US" sz="3200" dirty="0"/>
              <a:t>C and </a:t>
            </a:r>
            <a:r>
              <a:rPr lang="en-US" sz="3200" dirty="0" smtClean="0"/>
              <a:t>13.0 </a:t>
            </a:r>
            <a:r>
              <a:rPr lang="en-US" sz="3200" baseline="30000" dirty="0"/>
              <a:t>o</a:t>
            </a:r>
            <a:r>
              <a:rPr lang="en-US" sz="3200" dirty="0"/>
              <a:t>C.  What is the maximum theoretical efficiency she can achieve? </a:t>
            </a:r>
            <a:r>
              <a:rPr lang="en-US" dirty="0" smtClean="0"/>
              <a:t>(Carnot </a:t>
            </a:r>
            <a:r>
              <a:rPr lang="en-US" dirty="0"/>
              <a:t>efficiency)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0" y="3106738"/>
            <a:ext cx="9144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efficiency =  </a:t>
            </a:r>
            <a:r>
              <a:rPr lang="en-US" u="sng" dirty="0" err="1"/>
              <a:t>Q</a:t>
            </a:r>
            <a:r>
              <a:rPr lang="en-US" baseline="-25000" dirty="0" err="1"/>
              <a:t>h</a:t>
            </a:r>
            <a:r>
              <a:rPr lang="en-US" u="sng" baseline="30000" dirty="0"/>
              <a:t> </a:t>
            </a:r>
            <a:r>
              <a:rPr lang="en-US" u="sng" dirty="0"/>
              <a:t>-</a:t>
            </a:r>
            <a:r>
              <a:rPr lang="en-US" u="sng" baseline="30000" dirty="0"/>
              <a:t> </a:t>
            </a:r>
            <a:r>
              <a:rPr lang="en-US" u="sng" dirty="0"/>
              <a:t>Q</a:t>
            </a:r>
            <a:r>
              <a:rPr lang="en-US" baseline="-25000" dirty="0"/>
              <a:t>c</a:t>
            </a:r>
            <a:endParaRPr lang="en-US" dirty="0"/>
          </a:p>
          <a:p>
            <a:pPr lvl="1"/>
            <a:r>
              <a:rPr lang="en-US" dirty="0"/>
              <a:t>	</a:t>
            </a:r>
            <a:r>
              <a:rPr lang="en-US" baseline="-25000" dirty="0"/>
              <a:t>	      </a:t>
            </a:r>
            <a:r>
              <a:rPr lang="en-US" dirty="0" err="1"/>
              <a:t>Q</a:t>
            </a:r>
            <a:r>
              <a:rPr lang="en-US" baseline="-25000" dirty="0" err="1"/>
              <a:t>h</a:t>
            </a:r>
            <a:endParaRPr lang="en-US" baseline="-25000" dirty="0"/>
          </a:p>
          <a:p>
            <a:pPr lvl="1"/>
            <a:endParaRPr lang="en-US" dirty="0"/>
          </a:p>
          <a:p>
            <a:pPr eaLnBrk="0" hangingPunct="0"/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baseline="30000" dirty="0"/>
              <a:t> </a:t>
            </a:r>
            <a:r>
              <a:rPr lang="en-US" dirty="0"/>
              <a:t>-</a:t>
            </a:r>
            <a:r>
              <a:rPr lang="en-US" baseline="30000" dirty="0"/>
              <a:t> </a:t>
            </a:r>
            <a:r>
              <a:rPr lang="en-US" dirty="0"/>
              <a:t>Q</a:t>
            </a:r>
            <a:r>
              <a:rPr lang="en-US" baseline="-25000" dirty="0"/>
              <a:t>c</a:t>
            </a:r>
            <a:r>
              <a:rPr lang="en-US" dirty="0"/>
              <a:t> = W = 134 J, Q</a:t>
            </a:r>
            <a:r>
              <a:rPr lang="en-US" baseline="-25000" dirty="0"/>
              <a:t>c</a:t>
            </a:r>
            <a:r>
              <a:rPr lang="en-US" dirty="0"/>
              <a:t> = ???, </a:t>
            </a:r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???, efficiency = </a:t>
            </a:r>
            <a:r>
              <a:rPr lang="en-US" dirty="0" smtClean="0"/>
              <a:t>0.071429</a:t>
            </a:r>
            <a:endParaRPr lang="en-US" dirty="0"/>
          </a:p>
          <a:p>
            <a:pPr eaLnBrk="0" hangingPunct="0"/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1876 J, 1876 - 134 = Q</a:t>
            </a:r>
            <a:r>
              <a:rPr lang="en-US" baseline="-25000" dirty="0"/>
              <a:t>c</a:t>
            </a:r>
            <a:r>
              <a:rPr lang="en-US" dirty="0"/>
              <a:t> = 1742 J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8272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1876 J, and 1742 is wasted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590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Amanda </a:t>
            </a:r>
            <a:r>
              <a:rPr lang="en-US" sz="3200" dirty="0" err="1"/>
              <a:t>Huggenkis</a:t>
            </a:r>
            <a:r>
              <a:rPr lang="en-US" sz="3200" dirty="0"/>
              <a:t> operates a Sterling engine between the temperatures of </a:t>
            </a:r>
            <a:r>
              <a:rPr lang="en-US" sz="3200" dirty="0" smtClean="0"/>
              <a:t>35.0 </a:t>
            </a:r>
            <a:r>
              <a:rPr lang="en-US" sz="3200" baseline="30000" dirty="0"/>
              <a:t>o</a:t>
            </a:r>
            <a:r>
              <a:rPr lang="en-US" sz="3200" dirty="0"/>
              <a:t>C and </a:t>
            </a:r>
            <a:r>
              <a:rPr lang="en-US" sz="3200" dirty="0" smtClean="0"/>
              <a:t>13.0 </a:t>
            </a:r>
            <a:r>
              <a:rPr lang="en-US" sz="3200" baseline="30000" dirty="0"/>
              <a:t>o</a:t>
            </a:r>
            <a:r>
              <a:rPr lang="en-US" sz="3200" dirty="0"/>
              <a:t>C.  If the engine is to do 134 J of work, what heat must flow from the high temperature, and what heat is wasted?</a:t>
            </a:r>
          </a:p>
          <a:p>
            <a:r>
              <a:rPr lang="en-US" sz="3200" dirty="0"/>
              <a:t>Hint - we already know that efficiency = </a:t>
            </a:r>
            <a:r>
              <a:rPr lang="en-US" sz="3200" dirty="0" smtClean="0"/>
              <a:t>0.071429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efficiency =  </a:t>
            </a:r>
            <a:r>
              <a:rPr lang="en-US" u="sng" dirty="0"/>
              <a:t>T</a:t>
            </a:r>
            <a:r>
              <a:rPr lang="en-US" baseline="-25000" dirty="0"/>
              <a:t>h</a:t>
            </a:r>
            <a:r>
              <a:rPr lang="en-US" u="sng" baseline="30000" dirty="0"/>
              <a:t> </a:t>
            </a:r>
            <a:r>
              <a:rPr lang="en-US" u="sng" dirty="0"/>
              <a:t>-</a:t>
            </a:r>
            <a:r>
              <a:rPr lang="en-US" u="sng" baseline="30000" dirty="0"/>
              <a:t> </a:t>
            </a:r>
            <a:r>
              <a:rPr lang="en-US" u="sng" dirty="0"/>
              <a:t>T</a:t>
            </a:r>
            <a:r>
              <a:rPr lang="en-US" baseline="-25000" dirty="0"/>
              <a:t>c</a:t>
            </a:r>
            <a:endParaRPr lang="en-US" dirty="0"/>
          </a:p>
          <a:p>
            <a:pPr lvl="1"/>
            <a:r>
              <a:rPr lang="en-US" dirty="0"/>
              <a:t>		    T</a:t>
            </a:r>
            <a:r>
              <a:rPr lang="en-US" baseline="-25000" dirty="0"/>
              <a:t>h	    (Carnot cycle)</a:t>
            </a:r>
          </a:p>
          <a:p>
            <a:pPr lvl="1"/>
            <a:endParaRPr lang="en-US" dirty="0"/>
          </a:p>
          <a:p>
            <a:pPr eaLnBrk="0" hangingPunct="0"/>
            <a:r>
              <a:rPr lang="en-US" dirty="0"/>
              <a:t>T</a:t>
            </a:r>
            <a:r>
              <a:rPr lang="en-US" baseline="-25000" dirty="0"/>
              <a:t>h</a:t>
            </a:r>
            <a:r>
              <a:rPr lang="en-US" dirty="0"/>
              <a:t> = ??, T</a:t>
            </a:r>
            <a:r>
              <a:rPr lang="en-US" baseline="-25000" dirty="0"/>
              <a:t>c</a:t>
            </a:r>
            <a:r>
              <a:rPr lang="en-US" dirty="0"/>
              <a:t> = 285 K, efficiency = </a:t>
            </a:r>
            <a:r>
              <a:rPr lang="en-US" dirty="0" smtClean="0"/>
              <a:t>0.35</a:t>
            </a:r>
            <a:endParaRPr lang="en-US" dirty="0"/>
          </a:p>
          <a:p>
            <a:pPr eaLnBrk="0" hangingPunct="0"/>
            <a:r>
              <a:rPr lang="en-US" dirty="0"/>
              <a:t>T</a:t>
            </a:r>
            <a:r>
              <a:rPr lang="en-US" baseline="-25000" dirty="0"/>
              <a:t>h</a:t>
            </a:r>
            <a:r>
              <a:rPr lang="en-US" dirty="0"/>
              <a:t> = 438 K = 440 K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440 K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Kahn and Stan </a:t>
            </a:r>
            <a:r>
              <a:rPr lang="en-US" sz="3200" dirty="0" err="1"/>
              <a:t>Tinople</a:t>
            </a:r>
            <a:r>
              <a:rPr lang="en-US" sz="3200" dirty="0"/>
              <a:t> have a heat engine with a Carnot efficiency of </a:t>
            </a:r>
            <a:r>
              <a:rPr lang="en-US" sz="3200" dirty="0" smtClean="0"/>
              <a:t>0.35</a:t>
            </a:r>
            <a:r>
              <a:rPr lang="en-US" sz="3200" dirty="0"/>
              <a:t>, if the low temperature is 285 K, what must be the high temperature? </a:t>
            </a:r>
            <a:r>
              <a:rPr lang="en-US" dirty="0"/>
              <a:t>(Assume Carnot efficiency)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u="sng" dirty="0"/>
              <a:t>Q</a:t>
            </a:r>
            <a:r>
              <a:rPr lang="en-US" baseline="-25000" dirty="0"/>
              <a:t>h</a:t>
            </a:r>
            <a:r>
              <a:rPr lang="en-US" dirty="0"/>
              <a:t>  =  </a:t>
            </a:r>
            <a:r>
              <a:rPr lang="en-US" u="sng" dirty="0"/>
              <a:t>Q</a:t>
            </a:r>
            <a:r>
              <a:rPr lang="en-US" baseline="-25000" dirty="0"/>
              <a:t>c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h</a:t>
            </a:r>
            <a:r>
              <a:rPr lang="en-US" dirty="0"/>
              <a:t>  =   T</a:t>
            </a:r>
            <a:r>
              <a:rPr lang="en-US" baseline="-25000" dirty="0"/>
              <a:t>c       (Carnot cycle)</a:t>
            </a:r>
          </a:p>
          <a:p>
            <a:pPr lvl="1"/>
            <a:endParaRPr lang="en-US" dirty="0"/>
          </a:p>
          <a:p>
            <a:pPr eaLnBrk="0" hangingPunct="0"/>
            <a:r>
              <a:rPr lang="en-US" dirty="0"/>
              <a:t>Q</a:t>
            </a:r>
            <a:r>
              <a:rPr lang="en-US" baseline="-25000" dirty="0"/>
              <a:t>h</a:t>
            </a:r>
            <a:r>
              <a:rPr lang="en-US" baseline="30000" dirty="0"/>
              <a:t> </a:t>
            </a:r>
            <a:r>
              <a:rPr lang="en-US" dirty="0"/>
              <a:t> = 25 + 41 J, Q</a:t>
            </a:r>
            <a:r>
              <a:rPr lang="en-US" baseline="-25000" dirty="0"/>
              <a:t>c</a:t>
            </a:r>
            <a:r>
              <a:rPr lang="en-US" dirty="0"/>
              <a:t> = 41 J, T</a:t>
            </a:r>
            <a:r>
              <a:rPr lang="en-US" baseline="-25000" dirty="0"/>
              <a:t>c</a:t>
            </a:r>
            <a:r>
              <a:rPr lang="en-US" dirty="0"/>
              <a:t> = 273 + 20 K, T</a:t>
            </a:r>
            <a:r>
              <a:rPr lang="en-US" baseline="-25000" dirty="0"/>
              <a:t>h</a:t>
            </a:r>
            <a:r>
              <a:rPr lang="en-US" dirty="0"/>
              <a:t>  = ???</a:t>
            </a:r>
          </a:p>
          <a:p>
            <a:pPr eaLnBrk="0" hangingPunct="0"/>
            <a:r>
              <a:rPr lang="en-US" dirty="0"/>
              <a:t>T</a:t>
            </a:r>
            <a:r>
              <a:rPr lang="en-US" baseline="-25000" dirty="0"/>
              <a:t>h</a:t>
            </a:r>
            <a:r>
              <a:rPr lang="en-US" dirty="0"/>
              <a:t>  = 472 K = 199 </a:t>
            </a:r>
            <a:r>
              <a:rPr lang="en-US" baseline="30000" dirty="0"/>
              <a:t>o</a:t>
            </a:r>
            <a:r>
              <a:rPr lang="en-US" dirty="0"/>
              <a:t>C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1826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472 K or 199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Olive </a:t>
            </a:r>
            <a:r>
              <a:rPr lang="en-US" dirty="0" err="1"/>
              <a:t>Hughe</a:t>
            </a:r>
            <a:r>
              <a:rPr lang="en-US" dirty="0"/>
              <a:t> has a heat engine that does </a:t>
            </a:r>
            <a:r>
              <a:rPr lang="en-US" dirty="0" smtClean="0"/>
              <a:t>25.0 </a:t>
            </a:r>
            <a:r>
              <a:rPr lang="en-US" dirty="0"/>
              <a:t>J of work, and wastes </a:t>
            </a:r>
            <a:r>
              <a:rPr lang="en-US" dirty="0" smtClean="0"/>
              <a:t>41.0 </a:t>
            </a:r>
            <a:r>
              <a:rPr lang="en-US" dirty="0"/>
              <a:t>J of heat during a cycle.  If the low temperature is </a:t>
            </a:r>
            <a:r>
              <a:rPr lang="en-US" dirty="0" smtClean="0"/>
              <a:t>20.0 </a:t>
            </a:r>
            <a:r>
              <a:rPr lang="en-US" baseline="30000" dirty="0"/>
              <a:t>o</a:t>
            </a:r>
            <a:r>
              <a:rPr lang="en-US" dirty="0"/>
              <a:t>C, what must be the high </a:t>
            </a:r>
            <a:r>
              <a:rPr lang="en-US" dirty="0" smtClean="0"/>
              <a:t>temperature in Celsius?</a:t>
            </a:r>
          </a:p>
          <a:p>
            <a:r>
              <a:rPr lang="en-US" dirty="0" smtClean="0"/>
              <a:t> </a:t>
            </a:r>
            <a:r>
              <a:rPr lang="en-US" dirty="0"/>
              <a:t>(Assume Carnot efficiency)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240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engines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838200"/>
            <a:ext cx="2819400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Turn heat to work</a:t>
            </a:r>
          </a:p>
          <a:p>
            <a:r>
              <a:rPr lang="en-US" dirty="0"/>
              <a:t>Demo - The little engine that could </a:t>
            </a:r>
            <a:r>
              <a:rPr lang="en-US" sz="1200" dirty="0"/>
              <a:t>(explode)</a:t>
            </a:r>
            <a:endParaRPr lang="en-US" sz="1200" dirty="0">
              <a:sym typeface="Symbol" pitchFamily="18" charset="2"/>
            </a:endParaRPr>
          </a:p>
        </p:txBody>
      </p:sp>
      <p:pic>
        <p:nvPicPr>
          <p:cNvPr id="11347" name="Picture 83" descr="G:\CHAP15\FIGURES\FG15_10.PCT"/>
          <p:cNvPicPr>
            <a:picLocks noChangeAspect="1" noChangeArrowheads="1"/>
          </p:cNvPicPr>
          <p:nvPr/>
        </p:nvPicPr>
        <p:blipFill>
          <a:blip r:embed="rId2" cstate="print"/>
          <a:srcRect r="36987"/>
          <a:stretch>
            <a:fillRect/>
          </a:stretch>
        </p:blipFill>
        <p:spPr bwMode="auto">
          <a:xfrm>
            <a:off x="3022600" y="0"/>
            <a:ext cx="61214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0" y="147638"/>
            <a:ext cx="2316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pic>
        <p:nvPicPr>
          <p:cNvPr id="203780" name="Picture 4" descr="G:\CHAP15\FIGURES\FG15_15.P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89000"/>
            <a:ext cx="7618413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0" y="147638"/>
            <a:ext cx="2316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0" y="3733800"/>
            <a:ext cx="8956675" cy="267765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Example: A refrigerator has a </a:t>
            </a:r>
          </a:p>
          <a:p>
            <a:r>
              <a:rPr lang="en-US" dirty="0"/>
              <a:t>temperature of -</a:t>
            </a:r>
            <a:r>
              <a:rPr lang="en-US" dirty="0" smtClean="0"/>
              <a:t>21.0 </a:t>
            </a:r>
            <a:r>
              <a:rPr lang="en-US" baseline="30000" dirty="0"/>
              <a:t>o</a:t>
            </a:r>
            <a:r>
              <a:rPr lang="en-US" dirty="0"/>
              <a:t>C in its ice box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and operates in a room where the temperature is </a:t>
            </a:r>
            <a:r>
              <a:rPr lang="en-US" dirty="0" smtClean="0"/>
              <a:t>28.0 </a:t>
            </a:r>
            <a:r>
              <a:rPr lang="en-US" baseline="30000" dirty="0"/>
              <a:t>o</a:t>
            </a:r>
            <a:r>
              <a:rPr lang="en-US" dirty="0"/>
              <a:t>C.  What work does the compressor need to do to make 100. J flow from the  ice box to the room? </a:t>
            </a:r>
            <a:r>
              <a:rPr lang="en-US" dirty="0" smtClean="0"/>
              <a:t>What heat is exhausted to the room? (assume </a:t>
            </a:r>
            <a:r>
              <a:rPr lang="en-US" dirty="0"/>
              <a:t>Carnot efficiency)</a:t>
            </a:r>
          </a:p>
        </p:txBody>
      </p:sp>
      <p:pic>
        <p:nvPicPr>
          <p:cNvPr id="202762" name="Picture 10" descr="G:\CHAP15\FIGURES\FG15_14.PCT"/>
          <p:cNvPicPr>
            <a:picLocks noChangeAspect="1" noChangeArrowheads="1"/>
          </p:cNvPicPr>
          <p:nvPr/>
        </p:nvPicPr>
        <p:blipFill>
          <a:blip r:embed="rId2" cstate="print"/>
          <a:srcRect l="32007" t="8000" r="23984" b="8000"/>
          <a:stretch>
            <a:fillRect/>
          </a:stretch>
        </p:blipFill>
        <p:spPr bwMode="auto">
          <a:xfrm>
            <a:off x="5491163" y="0"/>
            <a:ext cx="3652837" cy="46482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905000"/>
            <a:ext cx="2895600" cy="1158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762000"/>
            <a:ext cx="2971800" cy="9381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581001"/>
            <a:ext cx="10670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19.4 J, 119.4 J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0" y="147638"/>
            <a:ext cx="2316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pic>
        <p:nvPicPr>
          <p:cNvPr id="204805" name="Picture 5" descr="G:\CHAP15\FIGURES\FG15_16.PCT"/>
          <p:cNvPicPr>
            <a:picLocks noChangeAspect="1" noChangeArrowheads="1"/>
          </p:cNvPicPr>
          <p:nvPr/>
        </p:nvPicPr>
        <p:blipFill>
          <a:blip r:embed="rId2" cstate="print"/>
          <a:srcRect l="18004" t="12500" r="8981" b="15500"/>
          <a:stretch>
            <a:fillRect/>
          </a:stretch>
        </p:blipFill>
        <p:spPr bwMode="auto">
          <a:xfrm>
            <a:off x="1143000" y="685800"/>
            <a:ext cx="7162800" cy="4708525"/>
          </a:xfrm>
          <a:prstGeom prst="rect">
            <a:avLst/>
          </a:prstGeom>
          <a:noFill/>
        </p:spPr>
      </p:pic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762000" y="5553075"/>
            <a:ext cx="82692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Does a heat pump really have an efficiency more than 1?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3408363" y="2482850"/>
            <a:ext cx="24066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Heat Pumps</a:t>
            </a:r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| 2</a:t>
            </a:r>
            <a:endParaRPr lang="en-US" sz="36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381000" y="3563938"/>
            <a:ext cx="8763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u="sng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 =  </a:t>
            </a:r>
            <a:r>
              <a:rPr lang="en-US" u="sng" dirty="0"/>
              <a:t>Q</a:t>
            </a:r>
            <a:r>
              <a:rPr lang="en-US" baseline="-25000" dirty="0"/>
              <a:t>c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h</a:t>
            </a:r>
            <a:r>
              <a:rPr lang="en-US" dirty="0"/>
              <a:t>  =   T</a:t>
            </a:r>
            <a:r>
              <a:rPr lang="en-US" baseline="-25000" dirty="0"/>
              <a:t>c       (Carnot cycle)</a:t>
            </a:r>
          </a:p>
          <a:p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 = 1200. J, Q</a:t>
            </a:r>
            <a:r>
              <a:rPr lang="en-US" baseline="-25000" dirty="0"/>
              <a:t>c</a:t>
            </a:r>
            <a:r>
              <a:rPr lang="en-US" dirty="0"/>
              <a:t>  = ??, T</a:t>
            </a:r>
            <a:r>
              <a:rPr lang="en-US" baseline="-25000" dirty="0"/>
              <a:t>h</a:t>
            </a:r>
            <a:r>
              <a:rPr lang="en-US" dirty="0"/>
              <a:t>  = 273 + 35 K, T</a:t>
            </a:r>
            <a:r>
              <a:rPr lang="en-US" baseline="-25000" dirty="0"/>
              <a:t>h</a:t>
            </a:r>
            <a:r>
              <a:rPr lang="en-US" dirty="0"/>
              <a:t>  = 273 + 18 K</a:t>
            </a:r>
          </a:p>
          <a:p>
            <a:r>
              <a:rPr lang="en-US" dirty="0"/>
              <a:t>Q</a:t>
            </a:r>
            <a:r>
              <a:rPr lang="en-US" baseline="-25000" dirty="0"/>
              <a:t>c</a:t>
            </a:r>
            <a:r>
              <a:rPr lang="en-US" dirty="0"/>
              <a:t>  = 1133.8 J = 1130 J, W = 1200. - 1133.8 = 66 </a:t>
            </a:r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02855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66.2 </a:t>
            </a:r>
            <a:r>
              <a:rPr lang="en-US" sz="1200" dirty="0"/>
              <a:t>J, </a:t>
            </a:r>
            <a:r>
              <a:rPr lang="en-US" sz="1200" dirty="0" smtClean="0"/>
              <a:t>1130 </a:t>
            </a:r>
            <a:r>
              <a:rPr lang="en-US" sz="1200" dirty="0"/>
              <a:t>J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124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Eliza Lott has an air conditioner that operates between the temperature of </a:t>
            </a:r>
            <a:r>
              <a:rPr lang="en-US" sz="3200" dirty="0" smtClean="0"/>
              <a:t>18.0 </a:t>
            </a:r>
            <a:r>
              <a:rPr lang="en-US" sz="3200" baseline="30000" dirty="0"/>
              <a:t>o</a:t>
            </a:r>
            <a:r>
              <a:rPr lang="en-US" sz="3200" dirty="0"/>
              <a:t>C (inside the house) and </a:t>
            </a:r>
            <a:r>
              <a:rPr lang="en-US" sz="3200" dirty="0" smtClean="0"/>
              <a:t>    35.0 </a:t>
            </a:r>
            <a:r>
              <a:rPr lang="en-US" sz="3200" baseline="30000" dirty="0"/>
              <a:t>o</a:t>
            </a:r>
            <a:r>
              <a:rPr lang="en-US" sz="3200" dirty="0"/>
              <a:t>C (outside the house).  If the air conditioner pumps 1200. J of heat outside, how much work did it do, and how much heat was removed from the house?  (assume Carnot efficiency)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381000" y="3106738"/>
            <a:ext cx="876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Carnot e   =  </a:t>
            </a:r>
            <a:r>
              <a:rPr lang="en-US" u="sng" dirty="0"/>
              <a:t>T</a:t>
            </a:r>
            <a:r>
              <a:rPr lang="en-US" baseline="-25000" dirty="0"/>
              <a:t>h</a:t>
            </a:r>
            <a:r>
              <a:rPr lang="en-US" u="sng" baseline="30000" dirty="0"/>
              <a:t> </a:t>
            </a:r>
            <a:r>
              <a:rPr lang="en-US" u="sng" dirty="0"/>
              <a:t>-</a:t>
            </a:r>
            <a:r>
              <a:rPr lang="en-US" u="sng" baseline="30000" dirty="0"/>
              <a:t> </a:t>
            </a:r>
            <a:r>
              <a:rPr lang="en-US" u="sng" dirty="0"/>
              <a:t>T</a:t>
            </a:r>
            <a:r>
              <a:rPr lang="en-US" baseline="-25000" dirty="0"/>
              <a:t>c   </a:t>
            </a:r>
            <a:r>
              <a:rPr lang="en-US" dirty="0"/>
              <a:t>=  </a:t>
            </a:r>
            <a:r>
              <a:rPr lang="en-US" u="sng" dirty="0"/>
              <a:t>24</a:t>
            </a:r>
            <a:r>
              <a:rPr lang="en-US" u="sng" baseline="30000" dirty="0"/>
              <a:t> </a:t>
            </a:r>
            <a:r>
              <a:rPr lang="en-US" u="sng" dirty="0"/>
              <a:t>-</a:t>
            </a:r>
            <a:r>
              <a:rPr lang="en-US" u="sng" baseline="30000" dirty="0"/>
              <a:t> </a:t>
            </a:r>
            <a:r>
              <a:rPr lang="en-US" u="sng" dirty="0"/>
              <a:t>(-12)</a:t>
            </a:r>
            <a:r>
              <a:rPr lang="en-US" dirty="0"/>
              <a:t> = .12121212</a:t>
            </a:r>
          </a:p>
          <a:p>
            <a:pPr lvl="1"/>
            <a:r>
              <a:rPr lang="en-US" dirty="0"/>
              <a:t>		    T</a:t>
            </a:r>
            <a:r>
              <a:rPr lang="en-US" baseline="-25000" dirty="0"/>
              <a:t>h	          </a:t>
            </a:r>
            <a:r>
              <a:rPr lang="en-US" dirty="0"/>
              <a:t>(273+24)</a:t>
            </a:r>
          </a:p>
          <a:p>
            <a:r>
              <a:rPr lang="en-US" dirty="0"/>
              <a:t>efficiency = .85(.121212) = .10303 = W/</a:t>
            </a:r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W/(1500 J)</a:t>
            </a:r>
            <a:endParaRPr lang="en-US" baseline="-25000" dirty="0"/>
          </a:p>
          <a:p>
            <a:r>
              <a:rPr lang="en-US" dirty="0"/>
              <a:t>W = </a:t>
            </a:r>
            <a:r>
              <a:rPr lang="en-US" dirty="0" smtClean="0"/>
              <a:t>154 </a:t>
            </a:r>
            <a:r>
              <a:rPr lang="en-US" dirty="0"/>
              <a:t>J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1385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154 </a:t>
            </a:r>
            <a:r>
              <a:rPr lang="en-US" sz="1200" dirty="0"/>
              <a:t>J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667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Frank Le </a:t>
            </a:r>
            <a:r>
              <a:rPr lang="en-US" dirty="0" err="1"/>
              <a:t>Spekin</a:t>
            </a:r>
            <a:r>
              <a:rPr lang="en-US" dirty="0"/>
              <a:t> heats his house with a heat pump, the hot side of which is inside his house at </a:t>
            </a:r>
            <a:r>
              <a:rPr lang="en-US" dirty="0" smtClean="0"/>
              <a:t>24.0 </a:t>
            </a:r>
            <a:r>
              <a:rPr lang="en-US" baseline="30000" dirty="0"/>
              <a:t>o</a:t>
            </a:r>
            <a:r>
              <a:rPr lang="en-US" dirty="0"/>
              <a:t>C, and the pump takes heat from outside which is at -</a:t>
            </a:r>
            <a:r>
              <a:rPr lang="en-US" dirty="0" smtClean="0"/>
              <a:t>12.0 </a:t>
            </a:r>
            <a:r>
              <a:rPr lang="en-US" baseline="30000" dirty="0"/>
              <a:t>o</a:t>
            </a:r>
            <a:r>
              <a:rPr lang="en-US" dirty="0"/>
              <a:t>C.  Assuming the pump operates at </a:t>
            </a:r>
            <a:r>
              <a:rPr lang="en-US" dirty="0" smtClean="0"/>
              <a:t>85.0% </a:t>
            </a:r>
            <a:r>
              <a:rPr lang="en-US" dirty="0"/>
              <a:t>Carnot efficiency, what work does the pump do to bring </a:t>
            </a:r>
            <a:r>
              <a:rPr lang="en-US" dirty="0" smtClean="0"/>
              <a:t>1500. </a:t>
            </a:r>
            <a:r>
              <a:rPr lang="en-US" dirty="0"/>
              <a:t>J of heat into the house?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Multiply the Carnot </a:t>
            </a:r>
            <a:r>
              <a:rPr lang="en-US" dirty="0" smtClean="0"/>
              <a:t>efficiency </a:t>
            </a:r>
            <a:r>
              <a:rPr lang="en-US" dirty="0"/>
              <a:t>by </a:t>
            </a:r>
            <a:r>
              <a:rPr lang="en-US" dirty="0" smtClean="0"/>
              <a:t>0.850)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0" y="147638"/>
            <a:ext cx="240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Energy Flow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5562600" cy="3081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h</a:t>
            </a:r>
            <a:r>
              <a:rPr lang="en-US" dirty="0"/>
              <a:t>  - Heat that flows from boiler</a:t>
            </a:r>
          </a:p>
          <a:p>
            <a:r>
              <a:rPr lang="en-US" dirty="0"/>
              <a:t>T</a:t>
            </a:r>
            <a:r>
              <a:rPr lang="en-US" baseline="-25000" dirty="0"/>
              <a:t>h</a:t>
            </a:r>
            <a:r>
              <a:rPr lang="en-US" dirty="0"/>
              <a:t>  - Temperature K of boiler</a:t>
            </a:r>
          </a:p>
          <a:p>
            <a:endParaRPr lang="en-US" dirty="0"/>
          </a:p>
          <a:p>
            <a:r>
              <a:rPr lang="en-US" dirty="0"/>
              <a:t>W - Work done by engine</a:t>
            </a:r>
          </a:p>
          <a:p>
            <a:endParaRPr lang="en-US" dirty="0"/>
          </a:p>
          <a:p>
            <a:r>
              <a:rPr lang="en-US" dirty="0"/>
              <a:t>Q</a:t>
            </a:r>
            <a:r>
              <a:rPr lang="en-US" baseline="-25000" dirty="0"/>
              <a:t>c</a:t>
            </a:r>
            <a:r>
              <a:rPr lang="en-US" dirty="0"/>
              <a:t>  - Heat that flows to condenser</a:t>
            </a:r>
          </a:p>
          <a:p>
            <a:r>
              <a:rPr lang="en-US" dirty="0"/>
              <a:t>T</a:t>
            </a:r>
            <a:r>
              <a:rPr lang="en-US" baseline="-25000" dirty="0"/>
              <a:t>c</a:t>
            </a:r>
            <a:r>
              <a:rPr lang="en-US" dirty="0"/>
              <a:t>  - Temperature K of condenser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5224463" y="0"/>
            <a:ext cx="3919537" cy="4575175"/>
            <a:chOff x="3291" y="0"/>
            <a:chExt cx="2469" cy="2882"/>
          </a:xfrm>
        </p:grpSpPr>
        <p:pic>
          <p:nvPicPr>
            <p:cNvPr id="191494" name="Picture 6" descr="D:\Documents\Gianfigs\CHAP15\FIGURES\FG15_09.PCT"/>
            <p:cNvPicPr>
              <a:picLocks noChangeAspect="1" noChangeArrowheads="1"/>
            </p:cNvPicPr>
            <p:nvPr/>
          </p:nvPicPr>
          <p:blipFill>
            <a:blip r:embed="rId3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</p:spPr>
        </p:pic>
        <p:sp>
          <p:nvSpPr>
            <p:cNvPr id="191496" name="Text Box 8"/>
            <p:cNvSpPr txBox="1">
              <a:spLocks noChangeArrowheads="1"/>
            </p:cNvSpPr>
            <p:nvPr/>
          </p:nvSpPr>
          <p:spPr bwMode="auto">
            <a:xfrm>
              <a:off x="3899" y="2555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91497" name="Text Box 9"/>
            <p:cNvSpPr txBox="1">
              <a:spLocks noChangeArrowheads="1"/>
            </p:cNvSpPr>
            <p:nvPr/>
          </p:nvSpPr>
          <p:spPr bwMode="auto">
            <a:xfrm>
              <a:off x="3925" y="1791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457200" y="4191000"/>
            <a:ext cx="3339376" cy="8309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/>
              <a:t>Q</a:t>
            </a:r>
            <a:r>
              <a:rPr lang="en-US" sz="4800" baseline="-25000" dirty="0"/>
              <a:t>h</a:t>
            </a:r>
            <a:r>
              <a:rPr lang="en-US" sz="4800" dirty="0"/>
              <a:t> = Q</a:t>
            </a:r>
            <a:r>
              <a:rPr lang="en-US" sz="4800" baseline="-25000" dirty="0"/>
              <a:t>c</a:t>
            </a:r>
            <a:r>
              <a:rPr lang="en-US" sz="4800" dirty="0"/>
              <a:t> + 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414765"/>
            <a:ext cx="4572000" cy="1443235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70525" y="5454650"/>
          <a:ext cx="2470150" cy="1044575"/>
        </p:xfrm>
        <a:graphic>
          <a:graphicData uri="http://schemas.openxmlformats.org/presentationml/2006/ole">
            <p:oleObj spid="_x0000_s1027" name="Equation" r:id="rId5" imgW="990360" imgH="419040" progId="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4953000"/>
            <a:ext cx="1399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Explain: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42684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1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1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build="p" autoUpdateAnimBg="0"/>
      <p:bldP spid="1915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61662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48.0 J, 0.331 or 33.1 %</a:t>
            </a:r>
            <a:endParaRPr lang="en-US" sz="1200" dirty="0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Example:  A heat engine consumes 145 J of heat and wastes 97.0 J.  What work does it do, and what is its efficiency?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/>
              <a:t>0.224 = (</a:t>
            </a:r>
            <a:r>
              <a:rPr lang="en-US" dirty="0" err="1" smtClean="0"/>
              <a:t>Qh</a:t>
            </a:r>
            <a:r>
              <a:rPr lang="en-US" dirty="0" smtClean="0"/>
              <a:t> – 615)/</a:t>
            </a:r>
            <a:r>
              <a:rPr lang="en-US" dirty="0" err="1" smtClean="0"/>
              <a:t>Qh</a:t>
            </a:r>
            <a:r>
              <a:rPr lang="en-US" dirty="0" smtClean="0"/>
              <a:t>, OR 615/(1-e) = W/e</a:t>
            </a:r>
            <a:endParaRPr lang="en-US" dirty="0"/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1884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178 J, 793 J</a:t>
            </a:r>
            <a:endParaRPr lang="en-US" sz="12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Example: A heat engine is 22.4% efficient.  If it wastes heat at a rate of 615 W,  </a:t>
            </a:r>
          </a:p>
          <a:p>
            <a:r>
              <a:rPr lang="en-US" sz="3200" dirty="0" smtClean="0"/>
              <a:t>A. At what (Watt?) rate does it do useful work? </a:t>
            </a:r>
          </a:p>
          <a:p>
            <a:r>
              <a:rPr lang="en-US" sz="3200" dirty="0" smtClean="0"/>
              <a:t>B. At what rate does it consume heat from the boiler?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903413" y="2482850"/>
            <a:ext cx="5416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/>
              <a:t>Energy Flow in heat engines</a:t>
            </a:r>
          </a:p>
          <a:p>
            <a:pPr algn="ctr"/>
            <a:r>
              <a:rPr lang="en-US" sz="3600" dirty="0" smtClean="0"/>
              <a:t>1-6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85 J, Q</a:t>
            </a:r>
            <a:r>
              <a:rPr lang="en-US" baseline="-25000"/>
              <a:t>c</a:t>
            </a:r>
            <a:r>
              <a:rPr lang="en-US"/>
              <a:t> = 60. J, W = ???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57815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25.0 J, 0.294 or 29.4%</a:t>
            </a:r>
            <a:endParaRPr lang="en-US" sz="1200" dirty="0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2057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err="1"/>
              <a:t>Gotelit</a:t>
            </a:r>
            <a:r>
              <a:rPr lang="en-US" sz="3200" dirty="0"/>
              <a:t> </a:t>
            </a:r>
            <a:r>
              <a:rPr lang="en-US" sz="3200" dirty="0" err="1"/>
              <a:t>Andamantan</a:t>
            </a:r>
            <a:r>
              <a:rPr lang="en-US" sz="3200" dirty="0"/>
              <a:t> has a heat engine that uses </a:t>
            </a:r>
            <a:r>
              <a:rPr lang="en-US" sz="3200" dirty="0" smtClean="0"/>
              <a:t>85.0 </a:t>
            </a:r>
            <a:r>
              <a:rPr lang="en-US" sz="3200" dirty="0"/>
              <a:t>J of heat from the boiler, and wastes </a:t>
            </a:r>
            <a:r>
              <a:rPr lang="en-US" sz="3200" dirty="0" smtClean="0"/>
              <a:t>60.0 </a:t>
            </a:r>
            <a:r>
              <a:rPr lang="en-US" sz="3200" dirty="0"/>
              <a:t>J of heat. 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A. What </a:t>
            </a:r>
            <a:r>
              <a:rPr lang="en-US" sz="3200" dirty="0"/>
              <a:t>amount of work does the engine do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B. What is the efficiency of the engine?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152400" y="4038600"/>
            <a:ext cx="876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Q</a:t>
            </a:r>
            <a:r>
              <a:rPr lang="en-US" baseline="-25000" dirty="0"/>
              <a:t>c</a:t>
            </a:r>
            <a:r>
              <a:rPr lang="en-US" dirty="0"/>
              <a:t> + W, </a:t>
            </a:r>
          </a:p>
          <a:p>
            <a:pPr eaLnBrk="0" hangingPunct="0"/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995 J, Q</a:t>
            </a:r>
            <a:r>
              <a:rPr lang="en-US" baseline="-25000" dirty="0"/>
              <a:t>c</a:t>
            </a:r>
            <a:r>
              <a:rPr lang="en-US" dirty="0"/>
              <a:t> = ???, W = 742 W</a:t>
            </a:r>
          </a:p>
          <a:p>
            <a:pPr eaLnBrk="0" hangingPunct="0"/>
            <a:r>
              <a:rPr lang="en-US" dirty="0"/>
              <a:t>Treat Watts the same as work, only it is a rate of work (J/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60813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253 </a:t>
            </a:r>
            <a:r>
              <a:rPr lang="en-US" sz="1200" dirty="0" smtClean="0"/>
              <a:t>W, 0.746 or 74.6%</a:t>
            </a:r>
            <a:endParaRPr lang="en-US" sz="1200" dirty="0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048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Ms </a:t>
            </a:r>
            <a:r>
              <a:rPr lang="en-US" sz="3200" dirty="0" err="1"/>
              <a:t>Ribble</a:t>
            </a:r>
            <a:r>
              <a:rPr lang="en-US" sz="3200" dirty="0"/>
              <a:t> has a steam engine that puts out work at a rate of 742 W, and consumes heat from the boiler at a rate of 995 W. 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A. At </a:t>
            </a:r>
            <a:r>
              <a:rPr lang="en-US" sz="3200" dirty="0"/>
              <a:t>what</a:t>
            </a:r>
            <a:r>
              <a:rPr lang="en-US" sz="3200" dirty="0" smtClean="0"/>
              <a:t> (Watt) rate </a:t>
            </a:r>
            <a:r>
              <a:rPr lang="en-US" sz="3200" dirty="0"/>
              <a:t>does heat flow to the condenser?  (Wasted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B. What is the efficiency of the engine?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152400" y="40386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64660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849 W, 0.265 or 26.5 %</a:t>
            </a:r>
            <a:endParaRPr lang="en-US" sz="1200" dirty="0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590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Miss Direction has a heat engine that wastes heat at a rate of 624 W, and does work at a rate of 225 W.  A. At what (Watt?) rate does it consume heat from the boiler?</a:t>
            </a:r>
          </a:p>
          <a:p>
            <a:r>
              <a:rPr lang="en-US" sz="3200" dirty="0" smtClean="0"/>
              <a:t>B. What is the efficiency of the engine?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1239</Words>
  <Application>Microsoft Office PowerPoint</Application>
  <PresentationFormat>On-screen Show (4:3)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389</cp:revision>
  <dcterms:created xsi:type="dcterms:W3CDTF">2015-11-01T23:11:23Z</dcterms:created>
  <dcterms:modified xsi:type="dcterms:W3CDTF">2019-08-22T22:00:05Z</dcterms:modified>
</cp:coreProperties>
</file>