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316" r:id="rId3"/>
    <p:sldId id="331" r:id="rId4"/>
    <p:sldId id="317" r:id="rId5"/>
    <p:sldId id="332" r:id="rId6"/>
    <p:sldId id="318" r:id="rId7"/>
    <p:sldId id="329" r:id="rId8"/>
    <p:sldId id="330" r:id="rId9"/>
    <p:sldId id="321" r:id="rId10"/>
    <p:sldId id="328" r:id="rId11"/>
    <p:sldId id="320" r:id="rId12"/>
    <p:sldId id="319" r:id="rId13"/>
    <p:sldId id="322" r:id="rId14"/>
    <p:sldId id="323" r:id="rId15"/>
    <p:sldId id="324" r:id="rId16"/>
    <p:sldId id="325" r:id="rId17"/>
    <p:sldId id="326" r:id="rId18"/>
    <p:sldId id="32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34C7F8-6CC3-4569-8AE8-EF3107D7F1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8172-304D-4685-8BAC-2D9A1ABD4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9C5F-43F2-4E91-A8CC-5ADAF42E3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0AF89-B5C2-453D-916B-978663358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25A31-F0CD-483F-80A4-EE9023A2C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869BE-3D01-44EE-9AB8-F891A21D5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80297-B380-43E5-8B6E-9A8480120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8C2A2-2F2C-494A-80F1-358E655CC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0032-A0DD-4243-A80B-248BEB1DD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A2388-4103-4124-AE2C-F212D81CD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2FC0-E6D6-4322-8341-49DBFA08F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4F3D-454C-4CFE-B96F-21EEEB68A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172919-22B9-4B30-BD60-D1A20103BD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/>
              <a:t>P-V Diagrams and processes</a:t>
            </a:r>
          </a:p>
          <a:p>
            <a:pPr lvl="1"/>
            <a:r>
              <a:rPr lang="en-US" sz="4000"/>
              <a:t>C</a:t>
            </a:r>
            <a:r>
              <a:rPr lang="en-US" sz="3600"/>
              <a:t>ontents: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/>
              <a:t>Basic Concept</a:t>
            </a:r>
          </a:p>
          <a:p>
            <a:pPr lvl="2">
              <a:buFontTx/>
              <a:buChar char="•"/>
            </a:pPr>
            <a:r>
              <a:rPr lang="en-US" sz="3200"/>
              <a:t>Example</a:t>
            </a:r>
          </a:p>
          <a:p>
            <a:pPr lvl="2">
              <a:buFontTx/>
              <a:buChar char="•"/>
            </a:pPr>
            <a:r>
              <a:rPr lang="en-US" sz="3200"/>
              <a:t>Whiteboards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3213100" cy="252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026"/>
          <p:cNvSpPr txBox="1">
            <a:spLocks noChangeArrowheads="1"/>
          </p:cNvSpPr>
          <p:nvPr/>
        </p:nvSpPr>
        <p:spPr bwMode="auto">
          <a:xfrm>
            <a:off x="0" y="195263"/>
            <a:ext cx="694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Isothermal (constant temperature) processes</a:t>
            </a:r>
          </a:p>
        </p:txBody>
      </p:sp>
      <p:grpSp>
        <p:nvGrpSpPr>
          <p:cNvPr id="168965" name="Group 1029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8966" name="Rectangle 1030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8967" name="Line 1031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1032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Text Box 1033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8970" name="Line 1034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971" name="Group 1035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8972" name="Text Box 1036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8973" name="Line 1037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8974" name="Freeform 1038"/>
          <p:cNvSpPr>
            <a:spLocks/>
          </p:cNvSpPr>
          <p:nvPr/>
        </p:nvSpPr>
        <p:spPr bwMode="auto">
          <a:xfrm>
            <a:off x="1600200" y="1447800"/>
            <a:ext cx="17526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5" name="Text Box 1039"/>
          <p:cNvSpPr txBox="1">
            <a:spLocks noChangeArrowheads="1"/>
          </p:cNvSpPr>
          <p:nvPr/>
        </p:nvSpPr>
        <p:spPr bwMode="auto">
          <a:xfrm>
            <a:off x="593725" y="4495800"/>
            <a:ext cx="5299075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Isothermal expansion: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 = 0)</a:t>
            </a:r>
          </a:p>
          <a:p>
            <a:r>
              <a:rPr lang="en-US"/>
              <a:t>Work is done by the gas  (+</a:t>
            </a:r>
            <a:r>
              <a:rPr lang="en-US">
                <a:sym typeface="Symbol" pitchFamily="18" charset="2"/>
              </a:rPr>
              <a:t>W)</a:t>
            </a:r>
            <a:endParaRPr lang="en-US"/>
          </a:p>
          <a:p>
            <a:r>
              <a:rPr lang="en-US"/>
              <a:t>Internal energy is constant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U = 0)</a:t>
            </a:r>
          </a:p>
          <a:p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 = W </a:t>
            </a:r>
          </a:p>
          <a:p>
            <a:r>
              <a:rPr lang="en-US">
                <a:sym typeface="Symbol" pitchFamily="18" charset="2"/>
              </a:rPr>
              <a:t>Heat turns to work (slowly)</a:t>
            </a:r>
          </a:p>
        </p:txBody>
      </p:sp>
      <p:pic>
        <p:nvPicPr>
          <p:cNvPr id="168976" name="Picture 1040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0" y="195263"/>
            <a:ext cx="694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Isothermal (constant temperature) processes</a:t>
            </a:r>
          </a:p>
        </p:txBody>
      </p:sp>
      <p:pic>
        <p:nvPicPr>
          <p:cNvPr id="167940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67941" name="Group 5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947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7948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7949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7950" name="Freeform 14"/>
          <p:cNvSpPr>
            <a:spLocks/>
          </p:cNvSpPr>
          <p:nvPr/>
        </p:nvSpPr>
        <p:spPr bwMode="auto">
          <a:xfrm>
            <a:off x="1600200" y="1447800"/>
            <a:ext cx="17526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593725" y="4495800"/>
            <a:ext cx="5299075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Isothermal compression: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 = 0)</a:t>
            </a:r>
          </a:p>
          <a:p>
            <a:r>
              <a:rPr lang="en-US"/>
              <a:t>Work is done </a:t>
            </a:r>
            <a:r>
              <a:rPr lang="en-US" u="sng"/>
              <a:t>on</a:t>
            </a:r>
            <a:r>
              <a:rPr lang="en-US"/>
              <a:t> the gas (-</a:t>
            </a:r>
            <a:r>
              <a:rPr lang="en-US">
                <a:sym typeface="Symbol" pitchFamily="18" charset="2"/>
              </a:rPr>
              <a:t>W)</a:t>
            </a:r>
          </a:p>
          <a:p>
            <a:r>
              <a:rPr lang="en-US"/>
              <a:t>Internal energy is constant (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U = 0)</a:t>
            </a:r>
          </a:p>
          <a:p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 = W </a:t>
            </a:r>
          </a:p>
          <a:p>
            <a:r>
              <a:rPr lang="en-US">
                <a:sym typeface="Symbol" pitchFamily="18" charset="2"/>
              </a:rPr>
              <a:t>Work turns to heat (slowly)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0" y="195263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goin’ on here?</a:t>
            </a:r>
          </a:p>
        </p:txBody>
      </p:sp>
      <p:pic>
        <p:nvPicPr>
          <p:cNvPr id="171012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101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19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1020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1021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57912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isobaric expansion</a:t>
            </a:r>
          </a:p>
          <a:p>
            <a:r>
              <a:rPr lang="en-US"/>
              <a:t>heat flows in, temp increases</a:t>
            </a:r>
            <a:endParaRPr lang="en-US">
              <a:sym typeface="Symbol" pitchFamily="18" charset="2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1828800" y="2895600"/>
            <a:ext cx="297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0" y="195263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goin’ on here?</a:t>
            </a:r>
          </a:p>
        </p:txBody>
      </p:sp>
      <p:pic>
        <p:nvPicPr>
          <p:cNvPr id="172036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2037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2038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2039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40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41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2042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2043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2044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2045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57912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isochoric cooling</a:t>
            </a:r>
          </a:p>
          <a:p>
            <a:r>
              <a:rPr lang="en-US"/>
              <a:t>heat flows out, pressure drops</a:t>
            </a:r>
            <a:endParaRPr lang="en-US">
              <a:sym typeface="Symbol" pitchFamily="18" charset="2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2667000" y="26670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0" y="195263"/>
            <a:ext cx="335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What’s goin’ on here?</a:t>
            </a:r>
          </a:p>
        </p:txBody>
      </p:sp>
      <p:pic>
        <p:nvPicPr>
          <p:cNvPr id="173060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3062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3067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3068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3069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5791200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isochoric heating, isobaric expansion</a:t>
            </a:r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V="1">
            <a:off x="1905000" y="28956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>
            <a:off x="1905000" y="2895600"/>
            <a:ext cx="274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195263"/>
            <a:ext cx="709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process is adiabatic, which is isothermal?</a:t>
            </a:r>
          </a:p>
        </p:txBody>
      </p:sp>
      <p:pic>
        <p:nvPicPr>
          <p:cNvPr id="174084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408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091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4092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4093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73914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 which process would the temperature drop?</a:t>
            </a:r>
          </a:p>
          <a:p>
            <a:r>
              <a:rPr lang="en-US"/>
              <a:t>B is adiabatic</a:t>
            </a:r>
          </a:p>
        </p:txBody>
      </p:sp>
      <p:sp>
        <p:nvSpPr>
          <p:cNvPr id="174097" name="Freeform 17"/>
          <p:cNvSpPr>
            <a:spLocks/>
          </p:cNvSpPr>
          <p:nvPr/>
        </p:nvSpPr>
        <p:spPr bwMode="auto">
          <a:xfrm>
            <a:off x="1600200" y="2514600"/>
            <a:ext cx="1752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8" name="Freeform 18"/>
          <p:cNvSpPr>
            <a:spLocks/>
          </p:cNvSpPr>
          <p:nvPr/>
        </p:nvSpPr>
        <p:spPr bwMode="auto">
          <a:xfrm>
            <a:off x="1600200" y="2514600"/>
            <a:ext cx="17526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3352800" y="39624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3352800" y="44958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195263"/>
            <a:ext cx="709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process is adiabatic, which is isothermal?</a:t>
            </a:r>
          </a:p>
        </p:txBody>
      </p:sp>
      <p:pic>
        <p:nvPicPr>
          <p:cNvPr id="175108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5110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11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2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3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15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5116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5117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73914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 which process would the temperature increase?</a:t>
            </a:r>
          </a:p>
          <a:p>
            <a:r>
              <a:rPr lang="en-US"/>
              <a:t>B is adiabatic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1066800" y="32004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1295400" y="19812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5123" name="Freeform 19"/>
          <p:cNvSpPr>
            <a:spLocks/>
          </p:cNvSpPr>
          <p:nvPr/>
        </p:nvSpPr>
        <p:spPr bwMode="auto">
          <a:xfrm>
            <a:off x="1371600" y="3733800"/>
            <a:ext cx="1981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4" name="Freeform 20"/>
          <p:cNvSpPr>
            <a:spLocks/>
          </p:cNvSpPr>
          <p:nvPr/>
        </p:nvSpPr>
        <p:spPr bwMode="auto">
          <a:xfrm>
            <a:off x="1524000" y="2590800"/>
            <a:ext cx="18288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0" y="195263"/>
            <a:ext cx="2765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complete cycle:</a:t>
            </a:r>
          </a:p>
        </p:txBody>
      </p:sp>
      <p:pic>
        <p:nvPicPr>
          <p:cNvPr id="176132" name="Picture 4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  <p:grpSp>
        <p:nvGrpSpPr>
          <p:cNvPr id="176133" name="Group 5"/>
          <p:cNvGrpSpPr>
            <a:grpSpLocks/>
          </p:cNvGrpSpPr>
          <p:nvPr/>
        </p:nvGrpSpPr>
        <p:grpSpPr bwMode="auto">
          <a:xfrm>
            <a:off x="457200" y="1752600"/>
            <a:ext cx="5943600" cy="3657600"/>
            <a:chOff x="288" y="480"/>
            <a:chExt cx="3744" cy="2304"/>
          </a:xfrm>
        </p:grpSpPr>
        <p:sp>
          <p:nvSpPr>
            <p:cNvPr id="17613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613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3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6139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76140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76141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685800" y="5715000"/>
            <a:ext cx="7391400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Complete cycle - where is work done?</a:t>
            </a:r>
          </a:p>
          <a:p>
            <a:r>
              <a:rPr lang="en-US"/>
              <a:t>Is more work done by gas or on the gas?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1295400" y="40386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1295400" y="24384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1752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V="1">
            <a:off x="4419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>
            <a:off x="1752600" y="4038600"/>
            <a:ext cx="266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H="1">
            <a:off x="1752600" y="2936875"/>
            <a:ext cx="266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4419600" y="2362200"/>
            <a:ext cx="420688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4419600" y="4038600"/>
            <a:ext cx="441325" cy="5191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0" y="147638"/>
            <a:ext cx="258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P-V diagrams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6324600" cy="1373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ym typeface="Symbol" pitchFamily="18" charset="2"/>
              </a:rPr>
              <a:t>The axes</a:t>
            </a:r>
          </a:p>
          <a:p>
            <a:r>
              <a:rPr lang="en-US" dirty="0">
                <a:sym typeface="Symbol" pitchFamily="18" charset="2"/>
              </a:rPr>
              <a:t>Change volume?</a:t>
            </a:r>
          </a:p>
          <a:p>
            <a:r>
              <a:rPr lang="en-US" dirty="0">
                <a:sym typeface="Symbol" pitchFamily="18" charset="2"/>
              </a:rPr>
              <a:t>Change pressure?</a:t>
            </a:r>
            <a:endParaRPr lang="en-US" dirty="0"/>
          </a:p>
        </p:txBody>
      </p:sp>
      <p:grpSp>
        <p:nvGrpSpPr>
          <p:cNvPr id="163856" name="Group 16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855" name="Group 15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3852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3854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860" name="Group 20"/>
          <p:cNvGrpSpPr>
            <a:grpSpLocks/>
          </p:cNvGrpSpPr>
          <p:nvPr/>
        </p:nvGrpSpPr>
        <p:grpSpPr bwMode="auto">
          <a:xfrm>
            <a:off x="1981200" y="828675"/>
            <a:ext cx="3916363" cy="542925"/>
            <a:chOff x="1248" y="522"/>
            <a:chExt cx="2467" cy="342"/>
          </a:xfrm>
        </p:grpSpPr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1248" y="86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Text Box 19"/>
            <p:cNvSpPr txBox="1">
              <a:spLocks noChangeArrowheads="1"/>
            </p:cNvSpPr>
            <p:nvPr/>
          </p:nvSpPr>
          <p:spPr bwMode="auto">
            <a:xfrm>
              <a:off x="1334" y="522"/>
              <a:ext cx="2381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Expansion (+</a:t>
              </a:r>
              <a:r>
                <a:rPr lang="en-US">
                  <a:sym typeface="Symbol" pitchFamily="18" charset="2"/>
                </a:rPr>
                <a:t>W)</a:t>
              </a:r>
            </a:p>
          </p:txBody>
        </p:sp>
      </p:grpSp>
      <p:grpSp>
        <p:nvGrpSpPr>
          <p:cNvPr id="163863" name="Group 23"/>
          <p:cNvGrpSpPr>
            <a:grpSpLocks/>
          </p:cNvGrpSpPr>
          <p:nvPr/>
        </p:nvGrpSpPr>
        <p:grpSpPr bwMode="auto">
          <a:xfrm>
            <a:off x="1981200" y="2300288"/>
            <a:ext cx="4073525" cy="595312"/>
            <a:chOff x="1248" y="1449"/>
            <a:chExt cx="2566" cy="375"/>
          </a:xfrm>
        </p:grpSpPr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 flipH="1">
              <a:off x="1248" y="182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Text Box 22"/>
            <p:cNvSpPr txBox="1">
              <a:spLocks noChangeArrowheads="1"/>
            </p:cNvSpPr>
            <p:nvPr/>
          </p:nvSpPr>
          <p:spPr bwMode="auto">
            <a:xfrm>
              <a:off x="1248" y="1449"/>
              <a:ext cx="2566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Compression (-</a:t>
              </a:r>
              <a:r>
                <a:rPr lang="en-US">
                  <a:sym typeface="Symbol" pitchFamily="18" charset="2"/>
                </a:rPr>
                <a:t>W)</a:t>
              </a:r>
              <a:endParaRPr lang="en-US"/>
            </a:p>
          </p:txBody>
        </p:sp>
      </p:grp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5470525" y="4867275"/>
            <a:ext cx="2455863" cy="946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Iso</a:t>
            </a:r>
            <a:r>
              <a:rPr lang="en-US" dirty="0"/>
              <a:t> = same</a:t>
            </a:r>
          </a:p>
          <a:p>
            <a:r>
              <a:rPr lang="en-US" dirty="0"/>
              <a:t>baric = pressure</a:t>
            </a:r>
          </a:p>
        </p:txBody>
      </p:sp>
      <p:pic>
        <p:nvPicPr>
          <p:cNvPr id="163865" name="Picture 2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5240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0" y="147638"/>
            <a:ext cx="258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P-V diagrams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84582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W = P 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V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ΔU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nR</a:t>
            </a:r>
            <a:r>
              <a:rPr lang="el-GR" dirty="0" smtClean="0">
                <a:sym typeface="Symbol" pitchFamily="18" charset="2"/>
              </a:rPr>
              <a:t> Δ </a:t>
            </a:r>
            <a:r>
              <a:rPr lang="en-US" dirty="0" smtClean="0">
                <a:sym typeface="Symbol" pitchFamily="18" charset="2"/>
              </a:rPr>
              <a:t>T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P 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V (not in the packet) </a:t>
            </a:r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3852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3854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81200" y="828675"/>
            <a:ext cx="3916363" cy="542925"/>
            <a:chOff x="1248" y="522"/>
            <a:chExt cx="2467" cy="342"/>
          </a:xfrm>
        </p:grpSpPr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1248" y="86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Text Box 19"/>
            <p:cNvSpPr txBox="1">
              <a:spLocks noChangeArrowheads="1"/>
            </p:cNvSpPr>
            <p:nvPr/>
          </p:nvSpPr>
          <p:spPr bwMode="auto">
            <a:xfrm>
              <a:off x="1334" y="522"/>
              <a:ext cx="2381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Expansion (+</a:t>
              </a:r>
              <a:r>
                <a:rPr lang="en-US">
                  <a:sym typeface="Symbol" pitchFamily="18" charset="2"/>
                </a:rPr>
                <a:t>W)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981200" y="2300288"/>
            <a:ext cx="4073525" cy="595312"/>
            <a:chOff x="1248" y="1449"/>
            <a:chExt cx="2566" cy="375"/>
          </a:xfrm>
        </p:grpSpPr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 flipH="1">
              <a:off x="1248" y="182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Text Box 22"/>
            <p:cNvSpPr txBox="1">
              <a:spLocks noChangeArrowheads="1"/>
            </p:cNvSpPr>
            <p:nvPr/>
          </p:nvSpPr>
          <p:spPr bwMode="auto">
            <a:xfrm>
              <a:off x="1248" y="1449"/>
              <a:ext cx="2566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Compression (-</a:t>
              </a:r>
              <a:r>
                <a:rPr lang="en-US">
                  <a:sym typeface="Symbol" pitchFamily="18" charset="2"/>
                </a:rPr>
                <a:t>W)</a:t>
              </a:r>
              <a:endParaRPr lang="en-US"/>
            </a:p>
          </p:txBody>
        </p:sp>
      </p:grpSp>
      <p:pic>
        <p:nvPicPr>
          <p:cNvPr id="163865" name="Picture 2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5240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147638"/>
            <a:ext cx="258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P-V diagrams</a:t>
            </a:r>
          </a:p>
        </p:txBody>
      </p:sp>
      <p:pic>
        <p:nvPicPr>
          <p:cNvPr id="164869" name="Picture 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52400"/>
            <a:ext cx="1871662" cy="4343400"/>
          </a:xfrm>
          <a:prstGeom prst="rect">
            <a:avLst/>
          </a:prstGeom>
          <a:noFill/>
        </p:spPr>
      </p:pic>
      <p:grpSp>
        <p:nvGrpSpPr>
          <p:cNvPr id="164870" name="Group 6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876" name="Group 12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4877" name="Text Box 13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4878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593725" y="1600200"/>
            <a:ext cx="3767138" cy="4564063"/>
            <a:chOff x="374" y="1008"/>
            <a:chExt cx="2373" cy="2875"/>
          </a:xfrm>
        </p:grpSpPr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12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2112" y="1056"/>
              <a:ext cx="0" cy="12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Text Box 23"/>
            <p:cNvSpPr txBox="1">
              <a:spLocks noChangeArrowheads="1"/>
            </p:cNvSpPr>
            <p:nvPr/>
          </p:nvSpPr>
          <p:spPr bwMode="auto">
            <a:xfrm>
              <a:off x="374" y="3018"/>
              <a:ext cx="2373" cy="86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Isochoric = same volume</a:t>
              </a:r>
            </a:p>
            <a:p>
              <a:r>
                <a:rPr lang="en-US"/>
                <a:t>(closed container)</a:t>
              </a:r>
            </a:p>
            <a:p>
              <a:r>
                <a:rPr lang="en-US"/>
                <a:t>how does it happen?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147638"/>
            <a:ext cx="258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P-V diagrams</a:t>
            </a:r>
          </a:p>
        </p:txBody>
      </p:sp>
      <p:pic>
        <p:nvPicPr>
          <p:cNvPr id="164869" name="Picture 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52400"/>
            <a:ext cx="1871662" cy="43434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4877" name="Text Box 13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4878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885" name="Line 21"/>
          <p:cNvSpPr>
            <a:spLocks noChangeShapeType="1"/>
          </p:cNvSpPr>
          <p:nvPr/>
        </p:nvSpPr>
        <p:spPr bwMode="auto">
          <a:xfrm flipV="1">
            <a:off x="2743200" y="1600200"/>
            <a:ext cx="0" cy="2057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3352800" y="1676400"/>
            <a:ext cx="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84582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W = P 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V = 0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ΔU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nR</a:t>
            </a:r>
            <a:r>
              <a:rPr lang="el-GR" dirty="0" smtClean="0">
                <a:sym typeface="Symbol" pitchFamily="18" charset="2"/>
              </a:rPr>
              <a:t> Δ </a:t>
            </a:r>
            <a:r>
              <a:rPr lang="en-US" dirty="0" smtClean="0">
                <a:sym typeface="Symbol" pitchFamily="18" charset="2"/>
              </a:rPr>
              <a:t>T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PV </a:t>
            </a:r>
            <a:r>
              <a:rPr lang="en-US" dirty="0" smtClean="0">
                <a:sym typeface="Symbol" pitchFamily="18" charset="2"/>
              </a:rPr>
              <a:t>(not in the packet)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0" y="195263"/>
            <a:ext cx="536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Adiabatic (no heat flow) processes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899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5900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5901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5910" name="Freeform 22"/>
          <p:cNvSpPr>
            <a:spLocks/>
          </p:cNvSpPr>
          <p:nvPr/>
        </p:nvSpPr>
        <p:spPr bwMode="auto">
          <a:xfrm>
            <a:off x="1600200" y="1447800"/>
            <a:ext cx="1752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228600" y="4502150"/>
            <a:ext cx="4578350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Adiabatic expansion: (</a:t>
            </a:r>
            <a:r>
              <a:rPr lang="en-US">
                <a:sym typeface="Symbol" pitchFamily="18" charset="2"/>
              </a:rPr>
              <a:t>Q</a:t>
            </a:r>
            <a:r>
              <a:rPr lang="en-US"/>
              <a:t> = 0)</a:t>
            </a:r>
          </a:p>
          <a:p>
            <a:r>
              <a:rPr lang="en-US"/>
              <a:t>Work is done by the gas  (+</a:t>
            </a:r>
            <a:r>
              <a:rPr lang="en-US">
                <a:sym typeface="Symbol" pitchFamily="18" charset="2"/>
              </a:rPr>
              <a:t>W)</a:t>
            </a:r>
            <a:endParaRPr lang="en-US"/>
          </a:p>
          <a:p>
            <a:r>
              <a:rPr lang="en-US"/>
              <a:t>No heat flows in: </a:t>
            </a:r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</a:t>
            </a:r>
            <a:endParaRPr lang="en-US"/>
          </a:p>
          <a:p>
            <a:r>
              <a:rPr lang="en-US">
                <a:sym typeface="Symbol" pitchFamily="18" charset="2"/>
              </a:rPr>
              <a:t>0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W,  </a:t>
            </a:r>
            <a:r>
              <a:rPr lang="en-US"/>
              <a:t>U = -</a:t>
            </a:r>
            <a:r>
              <a:rPr lang="en-US">
                <a:sym typeface="Symbol" pitchFamily="18" charset="2"/>
              </a:rPr>
              <a:t>W</a:t>
            </a:r>
          </a:p>
          <a:p>
            <a:r>
              <a:rPr lang="en-US">
                <a:sym typeface="Symbol" pitchFamily="18" charset="2"/>
              </a:rPr>
              <a:t>Internal energy (T) drops </a:t>
            </a:r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5603875" y="4502150"/>
            <a:ext cx="2859088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Examples</a:t>
            </a:r>
          </a:p>
          <a:p>
            <a:r>
              <a:rPr lang="en-US"/>
              <a:t>Air rockets</a:t>
            </a:r>
          </a:p>
          <a:p>
            <a:r>
              <a:rPr lang="en-US"/>
              <a:t>Cold side of fridge</a:t>
            </a:r>
          </a:p>
          <a:p>
            <a:r>
              <a:rPr lang="en-US"/>
              <a:t>Universe</a:t>
            </a:r>
          </a:p>
          <a:p>
            <a:r>
              <a:rPr lang="en-US"/>
              <a:t>Demo - cloud</a:t>
            </a:r>
            <a:endParaRPr lang="en-US">
              <a:sym typeface="Symbol" pitchFamily="18" charset="2"/>
            </a:endParaRPr>
          </a:p>
        </p:txBody>
      </p:sp>
      <p:pic>
        <p:nvPicPr>
          <p:cNvPr id="165913" name="Picture 2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5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1" grpId="0" build="p" autoUpdateAnimBg="0"/>
      <p:bldP spid="16591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753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350" y="0"/>
            <a:ext cx="4438650" cy="333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930809"/>
            <a:ext cx="4648200" cy="392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0"/>
            <a:ext cx="53149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0" y="195263"/>
            <a:ext cx="536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Adiabatic (no heat flow) processes</a:t>
            </a:r>
          </a:p>
        </p:txBody>
      </p: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457200" y="762000"/>
            <a:ext cx="5943600" cy="3657600"/>
            <a:chOff x="288" y="480"/>
            <a:chExt cx="3744" cy="2304"/>
          </a:xfrm>
        </p:grpSpPr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9991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992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37" cy="32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9995" name="Group 11"/>
            <p:cNvGrpSpPr>
              <a:grpSpLocks/>
            </p:cNvGrpSpPr>
            <p:nvPr/>
          </p:nvGrpSpPr>
          <p:grpSpPr bwMode="auto">
            <a:xfrm rot="-5400000">
              <a:off x="-331" y="1252"/>
              <a:ext cx="1583" cy="327"/>
              <a:chOff x="1958" y="3450"/>
              <a:chExt cx="1583" cy="327"/>
            </a:xfrm>
          </p:grpSpPr>
          <p:sp>
            <p:nvSpPr>
              <p:cNvPr id="169996" name="Text Box 12"/>
              <p:cNvSpPr txBox="1">
                <a:spLocks noChangeArrowheads="1"/>
              </p:cNvSpPr>
              <p:nvPr/>
            </p:nvSpPr>
            <p:spPr bwMode="auto">
              <a:xfrm>
                <a:off x="1958" y="3450"/>
                <a:ext cx="875" cy="327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9997" name="Line 13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9998" name="Freeform 14"/>
          <p:cNvSpPr>
            <a:spLocks/>
          </p:cNvSpPr>
          <p:nvPr/>
        </p:nvSpPr>
        <p:spPr bwMode="auto">
          <a:xfrm>
            <a:off x="1600200" y="1447800"/>
            <a:ext cx="17526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228600" y="4502150"/>
            <a:ext cx="4686300" cy="222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Adiabatic compression: (</a:t>
            </a:r>
            <a:r>
              <a:rPr lang="en-US">
                <a:sym typeface="Symbol" pitchFamily="18" charset="2"/>
              </a:rPr>
              <a:t>Q</a:t>
            </a:r>
            <a:r>
              <a:rPr lang="en-US"/>
              <a:t> = 0)</a:t>
            </a:r>
          </a:p>
          <a:p>
            <a:r>
              <a:rPr lang="en-US"/>
              <a:t>Work is done on the gas  (-</a:t>
            </a:r>
            <a:r>
              <a:rPr lang="en-US">
                <a:sym typeface="Symbol" pitchFamily="18" charset="2"/>
              </a:rPr>
              <a:t>W)</a:t>
            </a:r>
            <a:endParaRPr lang="en-US"/>
          </a:p>
          <a:p>
            <a:r>
              <a:rPr lang="en-US"/>
              <a:t>No heat flows in: </a:t>
            </a:r>
            <a:r>
              <a:rPr lang="en-US">
                <a:sym typeface="Symbol" pitchFamily="18" charset="2"/>
              </a:rPr>
              <a:t>Q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</a:t>
            </a:r>
            <a:endParaRPr lang="en-US"/>
          </a:p>
          <a:p>
            <a:r>
              <a:rPr lang="en-US">
                <a:sym typeface="Symbol" pitchFamily="18" charset="2"/>
              </a:rPr>
              <a:t>0 = </a:t>
            </a:r>
            <a:r>
              <a:rPr lang="en-US"/>
              <a:t>U + </a:t>
            </a:r>
            <a:r>
              <a:rPr lang="en-US">
                <a:sym typeface="Symbol" pitchFamily="18" charset="2"/>
              </a:rPr>
              <a:t>W,  </a:t>
            </a:r>
            <a:r>
              <a:rPr lang="en-US"/>
              <a:t>U = -(-</a:t>
            </a:r>
            <a:r>
              <a:rPr lang="en-US">
                <a:sym typeface="Symbol" pitchFamily="18" charset="2"/>
              </a:rPr>
              <a:t>W)</a:t>
            </a:r>
          </a:p>
          <a:p>
            <a:r>
              <a:rPr lang="en-US">
                <a:sym typeface="Symbol" pitchFamily="18" charset="2"/>
              </a:rPr>
              <a:t>Internal energy (T) rises </a:t>
            </a:r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5603875" y="4502150"/>
            <a:ext cx="3463925" cy="21050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/>
              <a:t>Examples</a:t>
            </a:r>
          </a:p>
          <a:p>
            <a:r>
              <a:rPr lang="en-US" dirty="0"/>
              <a:t>Bike pump/diesels</a:t>
            </a:r>
          </a:p>
          <a:p>
            <a:r>
              <a:rPr lang="en-US" dirty="0"/>
              <a:t>Hot side of fridge</a:t>
            </a:r>
          </a:p>
          <a:p>
            <a:r>
              <a:rPr lang="en-US" dirty="0"/>
              <a:t>Compressors</a:t>
            </a:r>
          </a:p>
          <a:p>
            <a:r>
              <a:rPr lang="en-US" sz="2000" dirty="0"/>
              <a:t>Demo – </a:t>
            </a:r>
            <a:r>
              <a:rPr lang="en-US" sz="2000" dirty="0" smtClean="0"/>
              <a:t>Fire plunger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170001" name="Picture 17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82550"/>
            <a:ext cx="187166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build="p" autoUpdateAnimBg="0"/>
      <p:bldP spid="170000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473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314</cp:revision>
  <dcterms:created xsi:type="dcterms:W3CDTF">2015-06-10T17:49:32Z</dcterms:created>
  <dcterms:modified xsi:type="dcterms:W3CDTF">2019-09-11T15:56:32Z</dcterms:modified>
</cp:coreProperties>
</file>