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65" r:id="rId3"/>
    <p:sldId id="296" r:id="rId4"/>
    <p:sldId id="299" r:id="rId5"/>
    <p:sldId id="328" r:id="rId6"/>
    <p:sldId id="330" r:id="rId7"/>
    <p:sldId id="327" r:id="rId8"/>
    <p:sldId id="329" r:id="rId9"/>
    <p:sldId id="331" r:id="rId10"/>
    <p:sldId id="332" r:id="rId11"/>
    <p:sldId id="335" r:id="rId12"/>
    <p:sldId id="334" r:id="rId13"/>
    <p:sldId id="336" r:id="rId14"/>
    <p:sldId id="337" r:id="rId15"/>
    <p:sldId id="338" r:id="rId16"/>
    <p:sldId id="339" r:id="rId17"/>
    <p:sldId id="34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22" y="-1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FFC0DA7-039B-4808-8295-DD6F3748F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DFA8-4312-4135-B7AA-577DA554B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0C3C-7684-4E3F-88A1-1B75510C9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D3414-5F2E-4356-9A5A-8770AD0E5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0B3FB-3AB1-4D17-8A76-416145722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3D545-469D-4D1E-B159-7E41CEDC1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F5E86-0B20-4B62-AFCE-72F287E4C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FCD0-DE15-4360-AFF6-4998F1EE1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D0FCA-9CEA-49D0-B7A9-C4722C97C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05921-A590-4E45-BA1E-98FA6C294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F0C47-5D27-4319-A921-C09D83B85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6FA16-A7C5-400B-ACE6-B68EDD09B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A40F502-2B0F-41CC-94A7-4C0F03E52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Work pressure and volume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Basic Concept</a:t>
            </a:r>
          </a:p>
          <a:p>
            <a:pPr lvl="2">
              <a:buFontTx/>
              <a:buChar char="•"/>
            </a:pPr>
            <a:r>
              <a:rPr lang="en-US" sz="3200"/>
              <a:t>Example</a:t>
            </a:r>
          </a:p>
          <a:p>
            <a:pPr lvl="2">
              <a:buFontTx/>
              <a:buChar char="•"/>
            </a:pPr>
            <a:r>
              <a:rPr lang="en-US" sz="3200"/>
              <a:t>Whiteboards</a:t>
            </a:r>
          </a:p>
          <a:p>
            <a:pPr lvl="2">
              <a:buFontTx/>
              <a:buChar char="•"/>
            </a:pPr>
            <a:r>
              <a:rPr lang="en-US" sz="3200"/>
              <a:t>PV Whiteboards</a:t>
            </a:r>
          </a:p>
          <a:p>
            <a:pPr lvl="2">
              <a:buFontTx/>
              <a:buChar char="•"/>
            </a:pPr>
            <a:r>
              <a:rPr lang="en-US" sz="3200"/>
              <a:t>Cycles</a:t>
            </a:r>
          </a:p>
          <a:p>
            <a:pPr lvl="2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0" y="5715000"/>
            <a:ext cx="91440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ym typeface="Symbol" pitchFamily="18" charset="2"/>
              </a:rPr>
              <a:t>AB, CD: W = 0, BC = (500 Pa)(+.5 m</a:t>
            </a:r>
            <a:r>
              <a:rPr lang="en-US" baseline="30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) = +250 J,</a:t>
            </a:r>
          </a:p>
          <a:p>
            <a:pPr eaLnBrk="0" hangingPunct="0"/>
            <a:r>
              <a:rPr lang="en-US">
                <a:sym typeface="Symbol" pitchFamily="18" charset="2"/>
              </a:rPr>
              <a:t>DA = (200 Pa)(-.5 m</a:t>
            </a:r>
            <a:r>
              <a:rPr lang="en-US" baseline="30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) = -100 J, W = 0+250+0+-100 = 150 J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1282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83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1286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1288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1295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1268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70723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Total work done by process ABCDA?</a:t>
            </a:r>
          </a:p>
        </p:txBody>
      </p:sp>
      <p:sp>
        <p:nvSpPr>
          <p:cNvPr id="11269" name="Line 30"/>
          <p:cNvSpPr>
            <a:spLocks noChangeShapeType="1"/>
          </p:cNvSpPr>
          <p:nvPr/>
        </p:nvSpPr>
        <p:spPr bwMode="auto">
          <a:xfrm flipV="1">
            <a:off x="3124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31"/>
          <p:cNvSpPr>
            <a:spLocks noChangeShapeType="1"/>
          </p:cNvSpPr>
          <p:nvPr/>
        </p:nvSpPr>
        <p:spPr bwMode="auto">
          <a:xfrm>
            <a:off x="1752600" y="3276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32"/>
          <p:cNvSpPr>
            <a:spLocks noChangeShapeType="1"/>
          </p:cNvSpPr>
          <p:nvPr/>
        </p:nvSpPr>
        <p:spPr bwMode="auto">
          <a:xfrm>
            <a:off x="1752600" y="990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33"/>
          <p:cNvSpPr>
            <a:spLocks noChangeShapeType="1"/>
          </p:cNvSpPr>
          <p:nvPr/>
        </p:nvSpPr>
        <p:spPr bwMode="auto">
          <a:xfrm flipV="1">
            <a:off x="3124200" y="9906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34"/>
          <p:cNvSpPr txBox="1">
            <a:spLocks noChangeArrowheads="1"/>
          </p:cNvSpPr>
          <p:nvPr/>
        </p:nvSpPr>
        <p:spPr bwMode="auto">
          <a:xfrm>
            <a:off x="2514600" y="34290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1274" name="Text Box 35"/>
          <p:cNvSpPr txBox="1">
            <a:spLocks noChangeArrowheads="1"/>
          </p:cNvSpPr>
          <p:nvPr/>
        </p:nvSpPr>
        <p:spPr bwMode="auto">
          <a:xfrm>
            <a:off x="2667000" y="3810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1275" name="Line 36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38"/>
          <p:cNvSpPr>
            <a:spLocks noChangeShapeType="1"/>
          </p:cNvSpPr>
          <p:nvPr/>
        </p:nvSpPr>
        <p:spPr bwMode="auto">
          <a:xfrm flipV="1">
            <a:off x="6934200" y="1752600"/>
            <a:ext cx="0" cy="2895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39"/>
          <p:cNvSpPr>
            <a:spLocks noChangeShapeType="1"/>
          </p:cNvSpPr>
          <p:nvPr/>
        </p:nvSpPr>
        <p:spPr bwMode="auto">
          <a:xfrm>
            <a:off x="3124200" y="9906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40"/>
          <p:cNvSpPr>
            <a:spLocks noChangeShapeType="1"/>
          </p:cNvSpPr>
          <p:nvPr/>
        </p:nvSpPr>
        <p:spPr bwMode="auto">
          <a:xfrm>
            <a:off x="3124200" y="32766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41"/>
          <p:cNvSpPr>
            <a:spLocks noChangeShapeType="1"/>
          </p:cNvSpPr>
          <p:nvPr/>
        </p:nvSpPr>
        <p:spPr bwMode="auto">
          <a:xfrm>
            <a:off x="6934200" y="9906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Text Box 42"/>
          <p:cNvSpPr txBox="1">
            <a:spLocks noChangeArrowheads="1"/>
          </p:cNvSpPr>
          <p:nvPr/>
        </p:nvSpPr>
        <p:spPr bwMode="auto">
          <a:xfrm>
            <a:off x="7086600" y="4572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1281" name="Text Box 43"/>
          <p:cNvSpPr txBox="1">
            <a:spLocks noChangeArrowheads="1"/>
          </p:cNvSpPr>
          <p:nvPr/>
        </p:nvSpPr>
        <p:spPr bwMode="auto">
          <a:xfrm>
            <a:off x="7086600" y="33528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1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2306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307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2310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2312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2319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2291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70723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Total work done by process ABCDA?</a:t>
            </a:r>
          </a:p>
        </p:txBody>
      </p:sp>
      <p:sp>
        <p:nvSpPr>
          <p:cNvPr id="12292" name="Line 28"/>
          <p:cNvSpPr>
            <a:spLocks noChangeShapeType="1"/>
          </p:cNvSpPr>
          <p:nvPr/>
        </p:nvSpPr>
        <p:spPr bwMode="auto">
          <a:xfrm flipV="1">
            <a:off x="3124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29"/>
          <p:cNvSpPr>
            <a:spLocks noChangeShapeType="1"/>
          </p:cNvSpPr>
          <p:nvPr/>
        </p:nvSpPr>
        <p:spPr bwMode="auto">
          <a:xfrm>
            <a:off x="1752600" y="3276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30"/>
          <p:cNvSpPr>
            <a:spLocks noChangeShapeType="1"/>
          </p:cNvSpPr>
          <p:nvPr/>
        </p:nvSpPr>
        <p:spPr bwMode="auto">
          <a:xfrm>
            <a:off x="1752600" y="990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31"/>
          <p:cNvSpPr>
            <a:spLocks noChangeShapeType="1"/>
          </p:cNvSpPr>
          <p:nvPr/>
        </p:nvSpPr>
        <p:spPr bwMode="auto">
          <a:xfrm flipV="1">
            <a:off x="3124200" y="9906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32"/>
          <p:cNvSpPr txBox="1">
            <a:spLocks noChangeArrowheads="1"/>
          </p:cNvSpPr>
          <p:nvPr/>
        </p:nvSpPr>
        <p:spPr bwMode="auto">
          <a:xfrm>
            <a:off x="2514600" y="34290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2297" name="Text Box 33"/>
          <p:cNvSpPr txBox="1">
            <a:spLocks noChangeArrowheads="1"/>
          </p:cNvSpPr>
          <p:nvPr/>
        </p:nvSpPr>
        <p:spPr bwMode="auto">
          <a:xfrm>
            <a:off x="2667000" y="3810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2298" name="Line 34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35"/>
          <p:cNvSpPr>
            <a:spLocks noChangeShapeType="1"/>
          </p:cNvSpPr>
          <p:nvPr/>
        </p:nvSpPr>
        <p:spPr bwMode="auto">
          <a:xfrm flipV="1">
            <a:off x="6934200" y="1752600"/>
            <a:ext cx="0" cy="2895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36"/>
          <p:cNvSpPr>
            <a:spLocks noChangeShapeType="1"/>
          </p:cNvSpPr>
          <p:nvPr/>
        </p:nvSpPr>
        <p:spPr bwMode="auto">
          <a:xfrm>
            <a:off x="3124200" y="9906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37"/>
          <p:cNvSpPr>
            <a:spLocks noChangeShapeType="1"/>
          </p:cNvSpPr>
          <p:nvPr/>
        </p:nvSpPr>
        <p:spPr bwMode="auto">
          <a:xfrm>
            <a:off x="3124200" y="32766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38"/>
          <p:cNvSpPr>
            <a:spLocks noChangeShapeType="1"/>
          </p:cNvSpPr>
          <p:nvPr/>
        </p:nvSpPr>
        <p:spPr bwMode="auto">
          <a:xfrm>
            <a:off x="6934200" y="9906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Text Box 39"/>
          <p:cNvSpPr txBox="1">
            <a:spLocks noChangeArrowheads="1"/>
          </p:cNvSpPr>
          <p:nvPr/>
        </p:nvSpPr>
        <p:spPr bwMode="auto">
          <a:xfrm>
            <a:off x="7086600" y="4572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2304" name="Text Box 40"/>
          <p:cNvSpPr txBox="1">
            <a:spLocks noChangeArrowheads="1"/>
          </p:cNvSpPr>
          <p:nvPr/>
        </p:nvSpPr>
        <p:spPr bwMode="auto">
          <a:xfrm>
            <a:off x="7086600" y="33528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85385" name="Text Box 41"/>
          <p:cNvSpPr txBox="1">
            <a:spLocks noChangeArrowheads="1"/>
          </p:cNvSpPr>
          <p:nvPr/>
        </p:nvSpPr>
        <p:spPr bwMode="auto">
          <a:xfrm>
            <a:off x="0" y="5715000"/>
            <a:ext cx="91440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ym typeface="Symbol" pitchFamily="18" charset="2"/>
              </a:rPr>
              <a:t>Work = Area within A = LxW = (.5 m</a:t>
            </a:r>
            <a:r>
              <a:rPr lang="en-US" baseline="30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)(300) = 150 net J</a:t>
            </a:r>
          </a:p>
          <a:p>
            <a:pPr eaLnBrk="0" hangingPunct="0"/>
            <a:r>
              <a:rPr lang="en-US">
                <a:sym typeface="Symbol" pitchFamily="18" charset="2"/>
              </a:rPr>
              <a:t>CW is positive work, ACW is negative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8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914400" y="5715000"/>
            <a:ext cx="78486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Area = LxW = (.3 m</a:t>
            </a:r>
            <a:r>
              <a:rPr lang="en-US" baseline="30000"/>
              <a:t>3</a:t>
            </a:r>
            <a:r>
              <a:rPr lang="en-US"/>
              <a:t>)(100 Pa) = +30 J (CW)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3328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329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3332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3334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3341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3316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59166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net work done by this cycle?</a:t>
            </a:r>
          </a:p>
        </p:txBody>
      </p:sp>
      <p:sp>
        <p:nvSpPr>
          <p:cNvPr id="13318" name="Text Box 29"/>
          <p:cNvSpPr txBox="1">
            <a:spLocks noChangeArrowheads="1"/>
          </p:cNvSpPr>
          <p:nvPr/>
        </p:nvSpPr>
        <p:spPr bwMode="auto">
          <a:xfrm>
            <a:off x="228600" y="6477000"/>
            <a:ext cx="519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+30 J</a:t>
            </a:r>
          </a:p>
        </p:txBody>
      </p:sp>
      <p:sp>
        <p:nvSpPr>
          <p:cNvPr id="13319" name="Line 36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37"/>
          <p:cNvSpPr>
            <a:spLocks noChangeShapeType="1"/>
          </p:cNvSpPr>
          <p:nvPr/>
        </p:nvSpPr>
        <p:spPr bwMode="auto">
          <a:xfrm flipV="1">
            <a:off x="3886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38"/>
          <p:cNvSpPr>
            <a:spLocks noChangeShapeType="1"/>
          </p:cNvSpPr>
          <p:nvPr/>
        </p:nvSpPr>
        <p:spPr bwMode="auto">
          <a:xfrm>
            <a:off x="1752600" y="3276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39"/>
          <p:cNvSpPr>
            <a:spLocks noChangeShapeType="1"/>
          </p:cNvSpPr>
          <p:nvPr/>
        </p:nvSpPr>
        <p:spPr bwMode="auto">
          <a:xfrm>
            <a:off x="1752600" y="2514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40"/>
          <p:cNvSpPr>
            <a:spLocks noChangeShapeType="1"/>
          </p:cNvSpPr>
          <p:nvPr/>
        </p:nvSpPr>
        <p:spPr bwMode="auto">
          <a:xfrm flipV="1">
            <a:off x="3886200" y="25146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41"/>
          <p:cNvSpPr>
            <a:spLocks noChangeShapeType="1"/>
          </p:cNvSpPr>
          <p:nvPr/>
        </p:nvSpPr>
        <p:spPr bwMode="auto">
          <a:xfrm flipV="1">
            <a:off x="6172200" y="2667000"/>
            <a:ext cx="0" cy="19812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42"/>
          <p:cNvSpPr>
            <a:spLocks noChangeShapeType="1"/>
          </p:cNvSpPr>
          <p:nvPr/>
        </p:nvSpPr>
        <p:spPr bwMode="auto">
          <a:xfrm>
            <a:off x="3886200" y="2514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43"/>
          <p:cNvSpPr>
            <a:spLocks noChangeShapeType="1"/>
          </p:cNvSpPr>
          <p:nvPr/>
        </p:nvSpPr>
        <p:spPr bwMode="auto">
          <a:xfrm>
            <a:off x="3886200" y="3276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44"/>
          <p:cNvSpPr>
            <a:spLocks noChangeShapeType="1"/>
          </p:cNvSpPr>
          <p:nvPr/>
        </p:nvSpPr>
        <p:spPr bwMode="auto">
          <a:xfrm>
            <a:off x="6172200" y="25146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304800" y="5715000"/>
            <a:ext cx="84582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Area = LxW = (.3 m</a:t>
            </a:r>
            <a:r>
              <a:rPr lang="en-US" baseline="30000"/>
              <a:t>3</a:t>
            </a:r>
            <a:r>
              <a:rPr lang="en-US"/>
              <a:t>)(400 Pa) = -120 J (ACW)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4352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353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4356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4365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4340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59166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net work done by this cycle?</a:t>
            </a:r>
          </a:p>
        </p:txBody>
      </p:sp>
      <p:sp>
        <p:nvSpPr>
          <p:cNvPr id="14342" name="Text Box 29"/>
          <p:cNvSpPr txBox="1">
            <a:spLocks noChangeArrowheads="1"/>
          </p:cNvSpPr>
          <p:nvPr/>
        </p:nvSpPr>
        <p:spPr bwMode="auto">
          <a:xfrm>
            <a:off x="228600" y="64770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-120 J</a:t>
            </a:r>
          </a:p>
        </p:txBody>
      </p:sp>
      <p:sp>
        <p:nvSpPr>
          <p:cNvPr id="14343" name="Line 30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31"/>
          <p:cNvSpPr>
            <a:spLocks noChangeShapeType="1"/>
          </p:cNvSpPr>
          <p:nvPr/>
        </p:nvSpPr>
        <p:spPr bwMode="auto">
          <a:xfrm flipV="1">
            <a:off x="3886200" y="4114800"/>
            <a:ext cx="0" cy="5334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32"/>
          <p:cNvSpPr>
            <a:spLocks noChangeShapeType="1"/>
          </p:cNvSpPr>
          <p:nvPr/>
        </p:nvSpPr>
        <p:spPr bwMode="auto">
          <a:xfrm>
            <a:off x="1752600" y="4038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33"/>
          <p:cNvSpPr>
            <a:spLocks noChangeShapeType="1"/>
          </p:cNvSpPr>
          <p:nvPr/>
        </p:nvSpPr>
        <p:spPr bwMode="auto">
          <a:xfrm>
            <a:off x="1752600" y="990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34"/>
          <p:cNvSpPr>
            <a:spLocks noChangeShapeType="1"/>
          </p:cNvSpPr>
          <p:nvPr/>
        </p:nvSpPr>
        <p:spPr bwMode="auto">
          <a:xfrm flipV="1">
            <a:off x="3886200" y="990600"/>
            <a:ext cx="0" cy="304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35"/>
          <p:cNvSpPr>
            <a:spLocks noChangeShapeType="1"/>
          </p:cNvSpPr>
          <p:nvPr/>
        </p:nvSpPr>
        <p:spPr bwMode="auto">
          <a:xfrm flipV="1">
            <a:off x="6172200" y="4114800"/>
            <a:ext cx="0" cy="5334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36"/>
          <p:cNvSpPr>
            <a:spLocks noChangeShapeType="1"/>
          </p:cNvSpPr>
          <p:nvPr/>
        </p:nvSpPr>
        <p:spPr bwMode="auto">
          <a:xfrm>
            <a:off x="3886200" y="990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37"/>
          <p:cNvSpPr>
            <a:spLocks noChangeShapeType="1"/>
          </p:cNvSpPr>
          <p:nvPr/>
        </p:nvSpPr>
        <p:spPr bwMode="auto">
          <a:xfrm>
            <a:off x="3886200" y="4038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38"/>
          <p:cNvSpPr>
            <a:spLocks noChangeShapeType="1"/>
          </p:cNvSpPr>
          <p:nvPr/>
        </p:nvSpPr>
        <p:spPr bwMode="auto">
          <a:xfrm>
            <a:off x="6172200" y="990600"/>
            <a:ext cx="0" cy="304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381000" y="5715000"/>
            <a:ext cx="83820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Area =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bh =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 (.3 m</a:t>
            </a:r>
            <a:r>
              <a:rPr lang="en-US" baseline="30000"/>
              <a:t>3</a:t>
            </a:r>
            <a:r>
              <a:rPr lang="en-US"/>
              <a:t>)(300 Pa) = +45 J (CW)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5375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376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5379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5381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5388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5364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61960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net work done by THIS cycle?</a:t>
            </a:r>
          </a:p>
        </p:txBody>
      </p:sp>
      <p:sp>
        <p:nvSpPr>
          <p:cNvPr id="15366" name="Text Box 29"/>
          <p:cNvSpPr txBox="1">
            <a:spLocks noChangeArrowheads="1"/>
          </p:cNvSpPr>
          <p:nvPr/>
        </p:nvSpPr>
        <p:spPr bwMode="auto">
          <a:xfrm>
            <a:off x="228600" y="6477000"/>
            <a:ext cx="519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+45 J</a:t>
            </a:r>
          </a:p>
        </p:txBody>
      </p:sp>
      <p:sp>
        <p:nvSpPr>
          <p:cNvPr id="15367" name="Line 30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31"/>
          <p:cNvSpPr>
            <a:spLocks noChangeShapeType="1"/>
          </p:cNvSpPr>
          <p:nvPr/>
        </p:nvSpPr>
        <p:spPr bwMode="auto">
          <a:xfrm flipV="1">
            <a:off x="3886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32"/>
          <p:cNvSpPr>
            <a:spLocks noChangeShapeType="1"/>
          </p:cNvSpPr>
          <p:nvPr/>
        </p:nvSpPr>
        <p:spPr bwMode="auto">
          <a:xfrm>
            <a:off x="1752600" y="3276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33"/>
          <p:cNvSpPr>
            <a:spLocks noChangeShapeType="1"/>
          </p:cNvSpPr>
          <p:nvPr/>
        </p:nvSpPr>
        <p:spPr bwMode="auto">
          <a:xfrm>
            <a:off x="1752600" y="990600"/>
            <a:ext cx="4419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35"/>
          <p:cNvSpPr>
            <a:spLocks noChangeShapeType="1"/>
          </p:cNvSpPr>
          <p:nvPr/>
        </p:nvSpPr>
        <p:spPr bwMode="auto">
          <a:xfrm flipV="1">
            <a:off x="6172200" y="2667000"/>
            <a:ext cx="0" cy="19812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36"/>
          <p:cNvSpPr>
            <a:spLocks noChangeShapeType="1"/>
          </p:cNvSpPr>
          <p:nvPr/>
        </p:nvSpPr>
        <p:spPr bwMode="auto">
          <a:xfrm flipV="1">
            <a:off x="3886200" y="914400"/>
            <a:ext cx="2286000" cy="236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37"/>
          <p:cNvSpPr>
            <a:spLocks noChangeShapeType="1"/>
          </p:cNvSpPr>
          <p:nvPr/>
        </p:nvSpPr>
        <p:spPr bwMode="auto">
          <a:xfrm>
            <a:off x="3886200" y="3276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38"/>
          <p:cNvSpPr>
            <a:spLocks noChangeShapeType="1"/>
          </p:cNvSpPr>
          <p:nvPr/>
        </p:nvSpPr>
        <p:spPr bwMode="auto">
          <a:xfrm>
            <a:off x="6172200" y="9906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1026"/>
          <p:cNvSpPr txBox="1">
            <a:spLocks noChangeArrowheads="1"/>
          </p:cNvSpPr>
          <p:nvPr/>
        </p:nvSpPr>
        <p:spPr bwMode="auto">
          <a:xfrm>
            <a:off x="304800" y="5715000"/>
            <a:ext cx="84582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Area = Lxh = (.6 m</a:t>
            </a:r>
            <a:r>
              <a:rPr lang="en-US" baseline="30000"/>
              <a:t>3</a:t>
            </a:r>
            <a:r>
              <a:rPr lang="en-US"/>
              <a:t>)(300 Pa) = -180 J (ACW)</a:t>
            </a:r>
          </a:p>
        </p:txBody>
      </p:sp>
      <p:grpSp>
        <p:nvGrpSpPr>
          <p:cNvPr id="16387" name="Group 1027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6401" name="Rectangle 1028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02" name="Line 1029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30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1031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6405" name="Line 1032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Text Box 1033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6407" name="Line 1034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1035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1036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1037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1038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1039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Text Box 1040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6414" name="Line 1041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1042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1043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1044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1045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1046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1047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1048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1049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Text Box 1050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6388" name="Text Box 1051"/>
          <p:cNvSpPr txBox="1">
            <a:spLocks noChangeArrowheads="1"/>
          </p:cNvSpPr>
          <p:nvPr/>
        </p:nvSpPr>
        <p:spPr bwMode="auto">
          <a:xfrm>
            <a:off x="593725" y="-9525"/>
            <a:ext cx="59166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net work done by this cycle?</a:t>
            </a:r>
          </a:p>
        </p:txBody>
      </p:sp>
      <p:sp>
        <p:nvSpPr>
          <p:cNvPr id="16390" name="Text Box 1053"/>
          <p:cNvSpPr txBox="1">
            <a:spLocks noChangeArrowheads="1"/>
          </p:cNvSpPr>
          <p:nvPr/>
        </p:nvSpPr>
        <p:spPr bwMode="auto">
          <a:xfrm>
            <a:off x="228600" y="64770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-180 J</a:t>
            </a:r>
          </a:p>
        </p:txBody>
      </p:sp>
      <p:sp>
        <p:nvSpPr>
          <p:cNvPr id="16391" name="Line 1054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1055"/>
          <p:cNvSpPr>
            <a:spLocks noChangeShapeType="1"/>
          </p:cNvSpPr>
          <p:nvPr/>
        </p:nvSpPr>
        <p:spPr bwMode="auto">
          <a:xfrm flipV="1">
            <a:off x="3886200" y="4114800"/>
            <a:ext cx="0" cy="5334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056"/>
          <p:cNvSpPr>
            <a:spLocks noChangeShapeType="1"/>
          </p:cNvSpPr>
          <p:nvPr/>
        </p:nvSpPr>
        <p:spPr bwMode="auto">
          <a:xfrm>
            <a:off x="1752600" y="4038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057"/>
          <p:cNvSpPr>
            <a:spLocks noChangeShapeType="1"/>
          </p:cNvSpPr>
          <p:nvPr/>
        </p:nvSpPr>
        <p:spPr bwMode="auto">
          <a:xfrm>
            <a:off x="1752600" y="2514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1058"/>
          <p:cNvSpPr>
            <a:spLocks noChangeShapeType="1"/>
          </p:cNvSpPr>
          <p:nvPr/>
        </p:nvSpPr>
        <p:spPr bwMode="auto">
          <a:xfrm flipV="1">
            <a:off x="3886200" y="2514600"/>
            <a:ext cx="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59"/>
          <p:cNvSpPr>
            <a:spLocks noChangeShapeType="1"/>
          </p:cNvSpPr>
          <p:nvPr/>
        </p:nvSpPr>
        <p:spPr bwMode="auto">
          <a:xfrm flipV="1">
            <a:off x="8458200" y="4114800"/>
            <a:ext cx="0" cy="5334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060"/>
          <p:cNvSpPr>
            <a:spLocks noChangeShapeType="1"/>
          </p:cNvSpPr>
          <p:nvPr/>
        </p:nvSpPr>
        <p:spPr bwMode="auto">
          <a:xfrm flipV="1">
            <a:off x="3886200" y="990600"/>
            <a:ext cx="45720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061"/>
          <p:cNvSpPr>
            <a:spLocks noChangeShapeType="1"/>
          </p:cNvSpPr>
          <p:nvPr/>
        </p:nvSpPr>
        <p:spPr bwMode="auto">
          <a:xfrm>
            <a:off x="3886200" y="4038600"/>
            <a:ext cx="457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062"/>
          <p:cNvSpPr>
            <a:spLocks noChangeShapeType="1"/>
          </p:cNvSpPr>
          <p:nvPr/>
        </p:nvSpPr>
        <p:spPr bwMode="auto">
          <a:xfrm>
            <a:off x="8458200" y="990600"/>
            <a:ext cx="0" cy="304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1063"/>
          <p:cNvSpPr>
            <a:spLocks noChangeShapeType="1"/>
          </p:cNvSpPr>
          <p:nvPr/>
        </p:nvSpPr>
        <p:spPr bwMode="auto">
          <a:xfrm>
            <a:off x="1828800" y="990600"/>
            <a:ext cx="66294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47638"/>
            <a:ext cx="2408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Heat engines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0" y="838200"/>
            <a:ext cx="2819400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Turn heat to work</a:t>
            </a:r>
          </a:p>
          <a:p>
            <a:r>
              <a:rPr lang="en-US"/>
              <a:t>Demo - The little engine that could </a:t>
            </a:r>
            <a:r>
              <a:rPr lang="en-US" sz="1200"/>
              <a:t>(explode)</a:t>
            </a:r>
            <a:endParaRPr lang="en-US" sz="1200">
              <a:sym typeface="Symbol" pitchFamily="18" charset="2"/>
            </a:endParaRPr>
          </a:p>
        </p:txBody>
      </p:sp>
      <p:pic>
        <p:nvPicPr>
          <p:cNvPr id="17413" name="Picture 5" descr="FG15_10"/>
          <p:cNvPicPr>
            <a:picLocks noChangeAspect="1" noChangeArrowheads="1"/>
          </p:cNvPicPr>
          <p:nvPr/>
        </p:nvPicPr>
        <p:blipFill>
          <a:blip r:embed="rId2" cstate="print"/>
          <a:srcRect r="36987"/>
          <a:stretch>
            <a:fillRect/>
          </a:stretch>
        </p:blipFill>
        <p:spPr bwMode="auto">
          <a:xfrm>
            <a:off x="3022600" y="0"/>
            <a:ext cx="6121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47638"/>
            <a:ext cx="2408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Energy Flow</a:t>
            </a:r>
          </a:p>
        </p:txBody>
      </p:sp>
      <p:grpSp>
        <p:nvGrpSpPr>
          <p:cNvPr id="18436" name="Group 5"/>
          <p:cNvGrpSpPr>
            <a:grpSpLocks/>
          </p:cNvGrpSpPr>
          <p:nvPr/>
        </p:nvGrpSpPr>
        <p:grpSpPr bwMode="auto">
          <a:xfrm>
            <a:off x="228600" y="762000"/>
            <a:ext cx="3919538" cy="4575175"/>
            <a:chOff x="3291" y="0"/>
            <a:chExt cx="2469" cy="2882"/>
          </a:xfrm>
        </p:grpSpPr>
        <p:pic>
          <p:nvPicPr>
            <p:cNvPr id="18438" name="Picture 6" descr="FG15_09"/>
            <p:cNvPicPr>
              <a:picLocks noChangeAspect="1" noChangeArrowheads="1"/>
            </p:cNvPicPr>
            <p:nvPr/>
          </p:nvPicPr>
          <p:blipFill>
            <a:blip r:embed="rId2" cstate="print"/>
            <a:srcRect l="35007" t="12500" r="22984" b="14000"/>
            <a:stretch>
              <a:fillRect/>
            </a:stretch>
          </p:blipFill>
          <p:spPr bwMode="auto">
            <a:xfrm>
              <a:off x="3291" y="0"/>
              <a:ext cx="2469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3899" y="2555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925" y="1791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1889125" y="5553075"/>
            <a:ext cx="516255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All heat engines waste a bit of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47638"/>
            <a:ext cx="3500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Figuring out work: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838200"/>
            <a:ext cx="6096000" cy="570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piston moves out a distance s:</a:t>
            </a:r>
          </a:p>
          <a:p>
            <a:r>
              <a:rPr lang="en-US"/>
              <a:t>P = </a:t>
            </a:r>
            <a:r>
              <a:rPr lang="en-US" sz="3600" baseline="30000"/>
              <a:t>F</a:t>
            </a:r>
            <a:r>
              <a:rPr lang="en-US" sz="3600"/>
              <a:t>/</a:t>
            </a:r>
            <a:r>
              <a:rPr lang="en-US" sz="3600" baseline="-25000"/>
              <a:t>A</a:t>
            </a:r>
            <a:r>
              <a:rPr lang="en-US"/>
              <a:t>, F = PA</a:t>
            </a:r>
          </a:p>
          <a:p>
            <a:r>
              <a:rPr lang="en-US"/>
              <a:t>W = Fs = PAs = P</a:t>
            </a:r>
            <a:r>
              <a:rPr lang="en-US">
                <a:sym typeface="Symbol" pitchFamily="18" charset="2"/>
              </a:rPr>
              <a:t>V</a:t>
            </a:r>
          </a:p>
          <a:p>
            <a:endParaRPr lang="en-US">
              <a:sym typeface="Symbol" pitchFamily="18" charset="2"/>
            </a:endParaRPr>
          </a:p>
          <a:p>
            <a:r>
              <a:rPr lang="en-US" sz="4000"/>
              <a:t>W = P</a:t>
            </a:r>
            <a:r>
              <a:rPr lang="en-US" sz="4000">
                <a:sym typeface="Symbol" pitchFamily="18" charset="2"/>
              </a:rPr>
              <a:t>V</a:t>
            </a:r>
          </a:p>
          <a:p>
            <a:pPr lvl="1"/>
            <a:r>
              <a:rPr lang="en-US">
                <a:sym typeface="Symbol" pitchFamily="18" charset="2"/>
              </a:rPr>
              <a:t>W = work done by gas</a:t>
            </a:r>
          </a:p>
          <a:p>
            <a:pPr lvl="1"/>
            <a:r>
              <a:rPr lang="en-US">
                <a:sym typeface="Symbol" pitchFamily="18" charset="2"/>
              </a:rPr>
              <a:t>P = pressure of gas</a:t>
            </a:r>
          </a:p>
          <a:p>
            <a:pPr lvl="1"/>
            <a:r>
              <a:rPr lang="en-US">
                <a:sym typeface="Symbol" pitchFamily="18" charset="2"/>
              </a:rPr>
              <a:t>V = change in volume of gas</a:t>
            </a:r>
          </a:p>
          <a:p>
            <a:pPr lvl="1"/>
            <a:endParaRPr lang="en-US">
              <a:sym typeface="Symbol" pitchFamily="18" charset="2"/>
            </a:endParaRPr>
          </a:p>
          <a:p>
            <a:r>
              <a:rPr lang="en-US" sz="3200">
                <a:sym typeface="Symbol" pitchFamily="18" charset="2"/>
              </a:rPr>
              <a:t>Example: What work done by an isobaric compression at 500 Pa from .85 m</a:t>
            </a:r>
            <a:r>
              <a:rPr lang="en-US" sz="3200" baseline="30000">
                <a:sym typeface="Symbol" pitchFamily="18" charset="2"/>
              </a:rPr>
              <a:t>3</a:t>
            </a:r>
            <a:r>
              <a:rPr lang="en-US" sz="3200">
                <a:sym typeface="Symbol" pitchFamily="18" charset="2"/>
              </a:rPr>
              <a:t> to .52 m</a:t>
            </a:r>
            <a:r>
              <a:rPr lang="en-US" sz="3200" baseline="30000">
                <a:sym typeface="Symbol" pitchFamily="18" charset="2"/>
              </a:rPr>
              <a:t>3</a:t>
            </a:r>
            <a:r>
              <a:rPr lang="en-US" sz="3200">
                <a:sym typeface="Symbol" pitchFamily="18" charset="2"/>
              </a:rPr>
              <a:t>?</a:t>
            </a:r>
          </a:p>
        </p:txBody>
      </p:sp>
      <p:pic>
        <p:nvPicPr>
          <p:cNvPr id="3077" name="Picture 80" descr="FG15_05"/>
          <p:cNvPicPr>
            <a:picLocks noChangeAspect="1" noChangeArrowheads="1"/>
          </p:cNvPicPr>
          <p:nvPr/>
        </p:nvPicPr>
        <p:blipFill>
          <a:blip r:embed="rId2" cstate="print"/>
          <a:srcRect l="41008" t="21500" r="35986" b="11000"/>
          <a:stretch>
            <a:fillRect/>
          </a:stretch>
        </p:blipFill>
        <p:spPr bwMode="auto">
          <a:xfrm>
            <a:off x="6537325" y="152400"/>
            <a:ext cx="24542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81"/>
          <p:cNvSpPr txBox="1">
            <a:spLocks noChangeArrowheads="1"/>
          </p:cNvSpPr>
          <p:nvPr/>
        </p:nvSpPr>
        <p:spPr bwMode="auto">
          <a:xfrm>
            <a:off x="8839200" y="1447800"/>
            <a:ext cx="32226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52513" y="2482850"/>
            <a:ext cx="71183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u="sng"/>
              <a:t>Work, pressure and change in volume</a:t>
            </a:r>
            <a:endParaRPr lang="en-US" sz="3600"/>
          </a:p>
          <a:p>
            <a:pPr algn="ctr"/>
            <a:r>
              <a:rPr lang="en-US" sz="3600">
                <a:hlinkClick r:id="rId2" action="ppaction://hlinksldjump"/>
              </a:rPr>
              <a:t>1</a:t>
            </a:r>
            <a:r>
              <a:rPr lang="en-US" sz="3600"/>
              <a:t> | </a:t>
            </a:r>
            <a:r>
              <a:rPr lang="en-US" sz="3600">
                <a:hlinkClick r:id="rId3" action="ppaction://hlinksldjump"/>
              </a:rPr>
              <a:t>2</a:t>
            </a:r>
            <a:r>
              <a:rPr lang="en-US" sz="3600"/>
              <a:t>  </a:t>
            </a:r>
            <a:r>
              <a:rPr lang="en-US" sz="3600" u="sng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</a:t>
            </a:r>
          </a:p>
          <a:p>
            <a:pPr eaLnBrk="0" hangingPunct="0"/>
            <a:r>
              <a:rPr lang="en-US">
                <a:sym typeface="Symbol" pitchFamily="18" charset="2"/>
              </a:rPr>
              <a:t>P = 1200 Pa, V = .500-.200 = .300</a:t>
            </a:r>
          </a:p>
          <a:p>
            <a:pPr eaLnBrk="0" hangingPunct="0"/>
            <a:r>
              <a:rPr lang="en-US">
                <a:sym typeface="Symbol" pitchFamily="18" charset="2"/>
              </a:rPr>
              <a:t>W = 360 J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09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360 J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Hugo First has a gas in a cylinder that expands from 200. liters to 500. liters at a pressure of 1200 Pa.  What work did the gas do?  (1000 liters = 1 m</a:t>
            </a:r>
            <a:r>
              <a:rPr lang="en-US" sz="3200" baseline="30000"/>
              <a:t>3</a:t>
            </a:r>
            <a:r>
              <a:rPr lang="en-US" sz="3200"/>
              <a:t>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</a:t>
            </a:r>
          </a:p>
          <a:p>
            <a:pPr eaLnBrk="0" hangingPunct="0"/>
            <a:r>
              <a:rPr lang="en-US"/>
              <a:t>W = -875</a:t>
            </a:r>
            <a:r>
              <a:rPr lang="en-US">
                <a:sym typeface="Symbol" pitchFamily="18" charset="2"/>
              </a:rPr>
              <a:t>, V = .0350 - .0210 = -.0140 m</a:t>
            </a:r>
            <a:r>
              <a:rPr lang="en-US" baseline="30000">
                <a:sym typeface="Symbol" pitchFamily="18" charset="2"/>
              </a:rPr>
              <a:t>3</a:t>
            </a:r>
          </a:p>
          <a:p>
            <a:pPr eaLnBrk="0" hangingPunct="0"/>
            <a:r>
              <a:rPr lang="en-US">
                <a:sym typeface="Symbol" pitchFamily="18" charset="2"/>
              </a:rPr>
              <a:t>P = 62500 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17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62.5 kPa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6868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Mr. Fyde compresses a cylinder from  .0350 m</a:t>
            </a:r>
            <a:r>
              <a:rPr lang="en-US" sz="3200" baseline="30000"/>
              <a:t>3</a:t>
            </a:r>
            <a:r>
              <a:rPr lang="en-US" sz="3200"/>
              <a:t> to .0210 m</a:t>
            </a:r>
            <a:r>
              <a:rPr lang="en-US" sz="3200" baseline="30000"/>
              <a:t>3</a:t>
            </a:r>
            <a:r>
              <a:rPr lang="en-US" sz="3200"/>
              <a:t>, and does 875 J of work.  What was the average pressure?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1026"/>
          <p:cNvSpPr txBox="1">
            <a:spLocks noChangeArrowheads="1"/>
          </p:cNvSpPr>
          <p:nvPr/>
        </p:nvSpPr>
        <p:spPr bwMode="auto">
          <a:xfrm>
            <a:off x="914400" y="5715000"/>
            <a:ext cx="73914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V, p= 200 Pa, V = .8 - .2 = .6 m</a:t>
            </a:r>
            <a:r>
              <a:rPr lang="en-US" baseline="30000">
                <a:sym typeface="Symbol" pitchFamily="18" charset="2"/>
              </a:rPr>
              <a:t>3</a:t>
            </a:r>
          </a:p>
          <a:p>
            <a:pPr eaLnBrk="0" hangingPunct="0"/>
            <a:r>
              <a:rPr lang="en-US"/>
              <a:t>W = 120 J (work done </a:t>
            </a:r>
            <a:r>
              <a:rPr lang="en-US" u="sng"/>
              <a:t>by</a:t>
            </a:r>
            <a:r>
              <a:rPr lang="en-US"/>
              <a:t> the gas)</a:t>
            </a:r>
          </a:p>
        </p:txBody>
      </p:sp>
      <p:grpSp>
        <p:nvGrpSpPr>
          <p:cNvPr id="7171" name="Group 1027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7182" name="Rectangle 1028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183" name="Line 1029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030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031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7186" name="Line 1032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Text Box 1033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7188" name="Line 1034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035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036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037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038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039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Text Box 1040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7195" name="Line 1041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1042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1043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044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045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1046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1047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1048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1049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Text Box 1050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7172" name="Text Box 1051"/>
          <p:cNvSpPr txBox="1">
            <a:spLocks noChangeArrowheads="1"/>
          </p:cNvSpPr>
          <p:nvPr/>
        </p:nvSpPr>
        <p:spPr bwMode="auto">
          <a:xfrm>
            <a:off x="593725" y="-9525"/>
            <a:ext cx="56149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work done by process EF?</a:t>
            </a:r>
          </a:p>
        </p:txBody>
      </p:sp>
      <p:sp>
        <p:nvSpPr>
          <p:cNvPr id="7174" name="Text Box 1053"/>
          <p:cNvSpPr txBox="1">
            <a:spLocks noChangeArrowheads="1"/>
          </p:cNvSpPr>
          <p:nvPr/>
        </p:nvSpPr>
        <p:spPr bwMode="auto">
          <a:xfrm>
            <a:off x="228600" y="6477000"/>
            <a:ext cx="509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120 J</a:t>
            </a:r>
          </a:p>
        </p:txBody>
      </p:sp>
      <p:sp>
        <p:nvSpPr>
          <p:cNvPr id="7175" name="Line 1054"/>
          <p:cNvSpPr>
            <a:spLocks noChangeShapeType="1"/>
          </p:cNvSpPr>
          <p:nvPr/>
        </p:nvSpPr>
        <p:spPr bwMode="auto">
          <a:xfrm flipV="1">
            <a:off x="3124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055"/>
          <p:cNvSpPr>
            <a:spLocks noChangeShapeType="1"/>
          </p:cNvSpPr>
          <p:nvPr/>
        </p:nvSpPr>
        <p:spPr bwMode="auto">
          <a:xfrm>
            <a:off x="1752600" y="3276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056"/>
          <p:cNvSpPr>
            <a:spLocks noChangeShapeType="1"/>
          </p:cNvSpPr>
          <p:nvPr/>
        </p:nvSpPr>
        <p:spPr bwMode="auto">
          <a:xfrm flipV="1">
            <a:off x="7696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058"/>
          <p:cNvSpPr>
            <a:spLocks noChangeShapeType="1"/>
          </p:cNvSpPr>
          <p:nvPr/>
        </p:nvSpPr>
        <p:spPr bwMode="auto">
          <a:xfrm flipV="1">
            <a:off x="3124200" y="3276600"/>
            <a:ext cx="457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Text Box 1059"/>
          <p:cNvSpPr txBox="1">
            <a:spLocks noChangeArrowheads="1"/>
          </p:cNvSpPr>
          <p:nvPr/>
        </p:nvSpPr>
        <p:spPr bwMode="auto">
          <a:xfrm>
            <a:off x="2879725" y="2505075"/>
            <a:ext cx="40163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180" name="Text Box 1060"/>
          <p:cNvSpPr txBox="1">
            <a:spLocks noChangeArrowheads="1"/>
          </p:cNvSpPr>
          <p:nvPr/>
        </p:nvSpPr>
        <p:spPr bwMode="auto">
          <a:xfrm>
            <a:off x="7620000" y="2438400"/>
            <a:ext cx="3825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7181" name="Line 1061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914400" y="5715000"/>
            <a:ext cx="73914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V, P = 300 Pa, V = .1 - .4 = -.3 m</a:t>
            </a:r>
            <a:r>
              <a:rPr lang="en-US" baseline="30000">
                <a:sym typeface="Symbol" pitchFamily="18" charset="2"/>
              </a:rPr>
              <a:t>3</a:t>
            </a:r>
          </a:p>
          <a:p>
            <a:pPr eaLnBrk="0" hangingPunct="0"/>
            <a:r>
              <a:rPr lang="en-US"/>
              <a:t>W = -90 J (work done </a:t>
            </a:r>
            <a:r>
              <a:rPr lang="en-US" u="sng"/>
              <a:t>on</a:t>
            </a:r>
            <a:r>
              <a:rPr lang="en-US"/>
              <a:t> the gas)</a:t>
            </a:r>
          </a:p>
        </p:txBody>
      </p:sp>
      <p:grpSp>
        <p:nvGrpSpPr>
          <p:cNvPr id="8195" name="Group 41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8206" name="Rectangle 6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207" name="Line 7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8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Text Box 9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8210" name="Line 10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Text Box 12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8212" name="Line 13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5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6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7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8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9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Text Box 30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8219" name="Line 31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32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33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4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35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6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7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8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9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Text Box 40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8196" name="Line 42"/>
          <p:cNvSpPr>
            <a:spLocks noChangeShapeType="1"/>
          </p:cNvSpPr>
          <p:nvPr/>
        </p:nvSpPr>
        <p:spPr bwMode="auto">
          <a:xfrm>
            <a:off x="2362200" y="2514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43"/>
          <p:cNvSpPr txBox="1">
            <a:spLocks noChangeArrowheads="1"/>
          </p:cNvSpPr>
          <p:nvPr/>
        </p:nvSpPr>
        <p:spPr bwMode="auto">
          <a:xfrm>
            <a:off x="593725" y="-9525"/>
            <a:ext cx="56927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work done by process BA?</a:t>
            </a:r>
          </a:p>
        </p:txBody>
      </p:sp>
      <p:sp>
        <p:nvSpPr>
          <p:cNvPr id="8198" name="Line 44"/>
          <p:cNvSpPr>
            <a:spLocks noChangeShapeType="1"/>
          </p:cNvSpPr>
          <p:nvPr/>
        </p:nvSpPr>
        <p:spPr bwMode="auto">
          <a:xfrm flipH="1">
            <a:off x="1752600" y="2514600"/>
            <a:ext cx="609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45"/>
          <p:cNvSpPr>
            <a:spLocks noChangeShapeType="1"/>
          </p:cNvSpPr>
          <p:nvPr/>
        </p:nvSpPr>
        <p:spPr bwMode="auto">
          <a:xfrm>
            <a:off x="2362200" y="2514600"/>
            <a:ext cx="0" cy="22098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46"/>
          <p:cNvSpPr>
            <a:spLocks noChangeShapeType="1"/>
          </p:cNvSpPr>
          <p:nvPr/>
        </p:nvSpPr>
        <p:spPr bwMode="auto">
          <a:xfrm>
            <a:off x="4648200" y="2514600"/>
            <a:ext cx="0" cy="22098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Text Box 47"/>
          <p:cNvSpPr txBox="1">
            <a:spLocks noChangeArrowheads="1"/>
          </p:cNvSpPr>
          <p:nvPr/>
        </p:nvSpPr>
        <p:spPr bwMode="auto">
          <a:xfrm>
            <a:off x="2117725" y="1895475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8202" name="Text Box 48"/>
          <p:cNvSpPr txBox="1">
            <a:spLocks noChangeArrowheads="1"/>
          </p:cNvSpPr>
          <p:nvPr/>
        </p:nvSpPr>
        <p:spPr bwMode="auto">
          <a:xfrm>
            <a:off x="4403725" y="1819275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8204" name="Text Box 50"/>
          <p:cNvSpPr txBox="1">
            <a:spLocks noChangeArrowheads="1"/>
          </p:cNvSpPr>
          <p:nvPr/>
        </p:nvSpPr>
        <p:spPr bwMode="auto">
          <a:xfrm>
            <a:off x="228600" y="6477000"/>
            <a:ext cx="5222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-90. J</a:t>
            </a:r>
          </a:p>
        </p:txBody>
      </p:sp>
      <p:sp>
        <p:nvSpPr>
          <p:cNvPr id="8205" name="Line 51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914400" y="5715000"/>
            <a:ext cx="73914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V, P</a:t>
            </a:r>
            <a:r>
              <a:rPr lang="en-US" baseline="-25000">
                <a:sym typeface="Symbol" pitchFamily="18" charset="2"/>
              </a:rPr>
              <a:t>avg</a:t>
            </a:r>
            <a:r>
              <a:rPr lang="en-US">
                <a:sym typeface="Symbol" pitchFamily="18" charset="2"/>
              </a:rPr>
              <a:t> = 350 Pa, V = .8 - .2 = .6 m</a:t>
            </a:r>
            <a:r>
              <a:rPr lang="en-US" baseline="30000">
                <a:sym typeface="Symbol" pitchFamily="18" charset="2"/>
              </a:rPr>
              <a:t>3</a:t>
            </a:r>
          </a:p>
          <a:p>
            <a:pPr eaLnBrk="0" hangingPunct="0"/>
            <a:r>
              <a:rPr lang="en-US"/>
              <a:t>W = 210 J (work done </a:t>
            </a:r>
            <a:r>
              <a:rPr lang="en-US" u="sng"/>
              <a:t>by</a:t>
            </a:r>
            <a:r>
              <a:rPr lang="en-US"/>
              <a:t> the gas)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9231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32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9235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9237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9244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9220" name="Text Box 28"/>
          <p:cNvSpPr txBox="1">
            <a:spLocks noChangeArrowheads="1"/>
          </p:cNvSpPr>
          <p:nvPr/>
        </p:nvSpPr>
        <p:spPr bwMode="auto">
          <a:xfrm>
            <a:off x="593725" y="-9525"/>
            <a:ext cx="56927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work done by process CD?</a:t>
            </a:r>
          </a:p>
        </p:txBody>
      </p:sp>
      <p:sp>
        <p:nvSpPr>
          <p:cNvPr id="9222" name="Text Box 35"/>
          <p:cNvSpPr txBox="1">
            <a:spLocks noChangeArrowheads="1"/>
          </p:cNvSpPr>
          <p:nvPr/>
        </p:nvSpPr>
        <p:spPr bwMode="auto">
          <a:xfrm>
            <a:off x="228600" y="6477000"/>
            <a:ext cx="509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210 J</a:t>
            </a:r>
          </a:p>
        </p:txBody>
      </p:sp>
      <p:sp>
        <p:nvSpPr>
          <p:cNvPr id="9223" name="Line 36"/>
          <p:cNvSpPr>
            <a:spLocks noChangeShapeType="1"/>
          </p:cNvSpPr>
          <p:nvPr/>
        </p:nvSpPr>
        <p:spPr bwMode="auto">
          <a:xfrm flipV="1">
            <a:off x="3124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37"/>
          <p:cNvSpPr>
            <a:spLocks noChangeShapeType="1"/>
          </p:cNvSpPr>
          <p:nvPr/>
        </p:nvSpPr>
        <p:spPr bwMode="auto">
          <a:xfrm>
            <a:off x="1752600" y="3276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38"/>
          <p:cNvSpPr>
            <a:spLocks noChangeShapeType="1"/>
          </p:cNvSpPr>
          <p:nvPr/>
        </p:nvSpPr>
        <p:spPr bwMode="auto">
          <a:xfrm flipV="1">
            <a:off x="7696200" y="990600"/>
            <a:ext cx="0" cy="3657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39"/>
          <p:cNvSpPr>
            <a:spLocks noChangeShapeType="1"/>
          </p:cNvSpPr>
          <p:nvPr/>
        </p:nvSpPr>
        <p:spPr bwMode="auto">
          <a:xfrm>
            <a:off x="1752600" y="990600"/>
            <a:ext cx="594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40"/>
          <p:cNvSpPr>
            <a:spLocks noChangeShapeType="1"/>
          </p:cNvSpPr>
          <p:nvPr/>
        </p:nvSpPr>
        <p:spPr bwMode="auto">
          <a:xfrm flipV="1">
            <a:off x="3124200" y="990600"/>
            <a:ext cx="457200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Text Box 41"/>
          <p:cNvSpPr txBox="1">
            <a:spLocks noChangeArrowheads="1"/>
          </p:cNvSpPr>
          <p:nvPr/>
        </p:nvSpPr>
        <p:spPr bwMode="auto">
          <a:xfrm>
            <a:off x="2879725" y="2505075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9229" name="Text Box 42"/>
          <p:cNvSpPr txBox="1">
            <a:spLocks noChangeArrowheads="1"/>
          </p:cNvSpPr>
          <p:nvPr/>
        </p:nvSpPr>
        <p:spPr bwMode="auto">
          <a:xfrm>
            <a:off x="7924800" y="6096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9230" name="Line 43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914400" y="5715000"/>
            <a:ext cx="73914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V, p = 350 Pa, V =0 m</a:t>
            </a:r>
            <a:r>
              <a:rPr lang="en-US" baseline="30000">
                <a:sym typeface="Symbol" pitchFamily="18" charset="2"/>
              </a:rPr>
              <a:t>3</a:t>
            </a:r>
          </a:p>
          <a:p>
            <a:pPr eaLnBrk="0" hangingPunct="0"/>
            <a:r>
              <a:rPr lang="en-US"/>
              <a:t>W = 0 J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0254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55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0258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0260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0267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0244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56927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work done by process CD?</a:t>
            </a:r>
          </a:p>
        </p:txBody>
      </p:sp>
      <p:sp>
        <p:nvSpPr>
          <p:cNvPr id="10246" name="Text Box 29"/>
          <p:cNvSpPr txBox="1">
            <a:spLocks noChangeArrowheads="1"/>
          </p:cNvSpPr>
          <p:nvPr/>
        </p:nvSpPr>
        <p:spPr bwMode="auto">
          <a:xfrm>
            <a:off x="228600" y="6477000"/>
            <a:ext cx="11096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waddayathink?</a:t>
            </a:r>
          </a:p>
        </p:txBody>
      </p:sp>
      <p:sp>
        <p:nvSpPr>
          <p:cNvPr id="10247" name="Line 30"/>
          <p:cNvSpPr>
            <a:spLocks noChangeShapeType="1"/>
          </p:cNvSpPr>
          <p:nvPr/>
        </p:nvSpPr>
        <p:spPr bwMode="auto">
          <a:xfrm flipV="1">
            <a:off x="3124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31"/>
          <p:cNvSpPr>
            <a:spLocks noChangeShapeType="1"/>
          </p:cNvSpPr>
          <p:nvPr/>
        </p:nvSpPr>
        <p:spPr bwMode="auto">
          <a:xfrm>
            <a:off x="1752600" y="3276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33"/>
          <p:cNvSpPr>
            <a:spLocks noChangeShapeType="1"/>
          </p:cNvSpPr>
          <p:nvPr/>
        </p:nvSpPr>
        <p:spPr bwMode="auto">
          <a:xfrm>
            <a:off x="1752600" y="1752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34"/>
          <p:cNvSpPr>
            <a:spLocks noChangeShapeType="1"/>
          </p:cNvSpPr>
          <p:nvPr/>
        </p:nvSpPr>
        <p:spPr bwMode="auto">
          <a:xfrm flipV="1">
            <a:off x="3124200" y="1752600"/>
            <a:ext cx="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35"/>
          <p:cNvSpPr txBox="1">
            <a:spLocks noChangeArrowheads="1"/>
          </p:cNvSpPr>
          <p:nvPr/>
        </p:nvSpPr>
        <p:spPr bwMode="auto">
          <a:xfrm>
            <a:off x="3429000" y="29718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0252" name="Text Box 36"/>
          <p:cNvSpPr txBox="1">
            <a:spLocks noChangeArrowheads="1"/>
          </p:cNvSpPr>
          <p:nvPr/>
        </p:nvSpPr>
        <p:spPr bwMode="auto">
          <a:xfrm>
            <a:off x="3352800" y="16002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0253" name="Line 37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3375</TotalTime>
  <Words>717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342</cp:revision>
  <dcterms:created xsi:type="dcterms:W3CDTF">2001-03-01T17:38:38Z</dcterms:created>
  <dcterms:modified xsi:type="dcterms:W3CDTF">2016-10-17T19:56:00Z</dcterms:modified>
</cp:coreProperties>
</file>