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319" r:id="rId4"/>
    <p:sldId id="320" r:id="rId5"/>
    <p:sldId id="296" r:id="rId6"/>
    <p:sldId id="318" r:id="rId7"/>
    <p:sldId id="321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110" d="100"/>
          <a:sy n="110" d="100"/>
        </p:scale>
        <p:origin x="-16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966735-92B1-463A-9311-4C002ACD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F35-FD31-4AB7-8E1E-86CE28A2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6A37-3CB8-4AB1-B094-94F1376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FBDF-7313-4E3D-AD62-429CB3C9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9FF2-9D1D-4343-98BC-97B83961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A0B-9631-4D23-AD7A-ADF11E57F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3D-6D06-4971-9534-EF54FCA1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4633-668B-4C41-A0C5-18697438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00FE-F096-43AC-A7F6-2FC22C3B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B95F-9B31-47DE-8EA5-7195BE1A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F07E-4ABF-4FF9-AB15-0093880F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D7E6-69C7-47FD-894D-2C009CBF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002D825-55F5-4444-A5AD-E6467D1A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Internal Energy</a:t>
            </a:r>
            <a:endParaRPr lang="en-US" sz="4000" b="1" u="sng" dirty="0"/>
          </a:p>
          <a:p>
            <a:pPr lvl="1"/>
            <a:r>
              <a:rPr lang="en-US" sz="4000" dirty="0"/>
              <a:t>C</a:t>
            </a:r>
            <a:r>
              <a:rPr lang="en-US" sz="3600" dirty="0"/>
              <a:t>ontents: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/>
              <a:t>Basic Concept</a:t>
            </a:r>
          </a:p>
          <a:p>
            <a:pPr lvl="2">
              <a:buFontTx/>
              <a:buChar char="•"/>
            </a:pPr>
            <a:r>
              <a:rPr lang="en-US" sz="3200" dirty="0"/>
              <a:t>Example</a:t>
            </a:r>
          </a:p>
          <a:p>
            <a:pPr lvl="2">
              <a:buFontTx/>
              <a:buChar char="•"/>
            </a:pPr>
            <a:r>
              <a:rPr lang="en-US" sz="3200" dirty="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47638"/>
            <a:ext cx="49686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Total energy of an ideal gas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838200"/>
            <a:ext cx="63246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U = Net sum of kinetic energy of a gas</a:t>
            </a:r>
          </a:p>
          <a:p>
            <a:r>
              <a:rPr lang="en-US" dirty="0" smtClean="0">
                <a:sym typeface="Symbol" pitchFamily="18" charset="2"/>
              </a:rPr>
              <a:t>U = </a:t>
            </a:r>
            <a:r>
              <a:rPr lang="en-US" dirty="0" err="1" smtClean="0">
                <a:sym typeface="Symbol" pitchFamily="18" charset="2"/>
              </a:rPr>
              <a:t>N(E</a:t>
            </a:r>
            <a:r>
              <a:rPr lang="en-US" baseline="-25000" dirty="0" err="1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 = (# </a:t>
            </a:r>
            <a:r>
              <a:rPr lang="en-US" dirty="0" err="1" smtClean="0">
                <a:sym typeface="Symbol" pitchFamily="18" charset="2"/>
              </a:rPr>
              <a:t>particles)(Average</a:t>
            </a:r>
            <a:r>
              <a:rPr lang="en-US" dirty="0" smtClean="0">
                <a:sym typeface="Symbol" pitchFamily="18" charset="2"/>
              </a:rPr>
              <a:t> KE)</a:t>
            </a:r>
          </a:p>
          <a:p>
            <a:endParaRPr lang="en-US" dirty="0">
              <a:sym typeface="Symbol" pitchFamily="18" charset="2"/>
            </a:endParaRPr>
          </a:p>
        </p:txBody>
      </p:sp>
      <p:pic>
        <p:nvPicPr>
          <p:cNvPr id="4" name="Picture 79" descr="FG15_02"/>
          <p:cNvPicPr>
            <a:picLocks noChangeAspect="1" noChangeArrowheads="1"/>
          </p:cNvPicPr>
          <p:nvPr/>
        </p:nvPicPr>
        <p:blipFill>
          <a:blip r:embed="rId2" cstate="print"/>
          <a:srcRect l="37042" t="6580" r="38391" b="7895"/>
          <a:stretch>
            <a:fillRect/>
          </a:stretch>
        </p:blipFill>
        <p:spPr bwMode="auto">
          <a:xfrm>
            <a:off x="7317337" y="152400"/>
            <a:ext cx="167426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 bwMode="auto">
          <a:xfrm>
            <a:off x="1305895" y="1371600"/>
            <a:ext cx="27058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381000" y="2057400"/>
            <a:ext cx="7200416" cy="3846969"/>
            <a:chOff x="381000" y="2057400"/>
            <a:chExt cx="7200416" cy="384696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" y="2057400"/>
              <a:ext cx="4184650" cy="133400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90600" y="3657600"/>
              <a:ext cx="659081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</a:t>
              </a:r>
              <a:r>
                <a:rPr lang="en-US" baseline="-25000" dirty="0" err="1" smtClean="0"/>
                <a:t>k</a:t>
              </a:r>
              <a:r>
                <a:rPr lang="en-US" dirty="0" smtClean="0"/>
                <a:t> = average kinetic energy of a particle</a:t>
              </a:r>
            </a:p>
            <a:p>
              <a:r>
                <a:rPr lang="en-US" dirty="0" err="1" smtClean="0"/>
                <a:t>k</a:t>
              </a:r>
              <a:r>
                <a:rPr lang="en-US" baseline="-25000" dirty="0" err="1" smtClean="0"/>
                <a:t>B</a:t>
              </a:r>
              <a:r>
                <a:rPr lang="en-US" dirty="0" smtClean="0"/>
                <a:t> = Boltzmann’s Constant (1.38x10</a:t>
              </a:r>
              <a:r>
                <a:rPr lang="en-US" baseline="30000" dirty="0" smtClean="0"/>
                <a:t>-23</a:t>
              </a:r>
              <a:r>
                <a:rPr lang="en-US" dirty="0" smtClean="0"/>
                <a:t> JK</a:t>
              </a:r>
              <a:r>
                <a:rPr lang="en-US" baseline="30000" dirty="0" smtClean="0"/>
                <a:t>-1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T = Temp in K</a:t>
              </a:r>
            </a:p>
            <a:p>
              <a:r>
                <a:rPr lang="en-US" dirty="0" smtClean="0"/>
                <a:t>R = Gas Constant (8.31 JK</a:t>
              </a:r>
              <a:r>
                <a:rPr lang="en-US" baseline="30000" dirty="0" smtClean="0"/>
                <a:t>-1</a:t>
              </a:r>
              <a:r>
                <a:rPr lang="en-US" dirty="0" smtClean="0"/>
                <a:t>mol</a:t>
              </a:r>
              <a:r>
                <a:rPr lang="en-US" baseline="30000" dirty="0" smtClean="0"/>
                <a:t>-1</a:t>
              </a:r>
              <a:r>
                <a:rPr lang="en-US" dirty="0" smtClean="0"/>
                <a:t>)</a:t>
              </a:r>
            </a:p>
            <a:p>
              <a:r>
                <a:rPr lang="en-US" dirty="0" smtClean="0"/>
                <a:t>N</a:t>
              </a:r>
              <a:r>
                <a:rPr lang="en-US" baseline="-25000" dirty="0" smtClean="0"/>
                <a:t>A</a:t>
              </a:r>
              <a:r>
                <a:rPr lang="en-US" dirty="0" smtClean="0"/>
                <a:t> = Avocado's Number (6.02x10</a:t>
              </a:r>
              <a:r>
                <a:rPr lang="en-US" baseline="30000" dirty="0" smtClean="0"/>
                <a:t>23</a:t>
              </a:r>
              <a:r>
                <a:rPr lang="en-US" dirty="0" smtClean="0"/>
                <a:t> mol</a:t>
              </a:r>
              <a:r>
                <a:rPr lang="en-US" baseline="30000" dirty="0" smtClean="0"/>
                <a:t>-1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0"/>
            <a:ext cx="49686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Total energy of an ideal gas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690562"/>
            <a:ext cx="63246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U = Net sum of kinetic energy of a gas</a:t>
            </a:r>
          </a:p>
          <a:p>
            <a:r>
              <a:rPr lang="en-US" dirty="0" smtClean="0">
                <a:sym typeface="Symbol" pitchFamily="18" charset="2"/>
              </a:rPr>
              <a:t>U = </a:t>
            </a:r>
            <a:r>
              <a:rPr lang="en-US" dirty="0" err="1" smtClean="0">
                <a:sym typeface="Symbol" pitchFamily="18" charset="2"/>
              </a:rPr>
              <a:t>N(E</a:t>
            </a:r>
            <a:r>
              <a:rPr lang="en-US" baseline="-25000" dirty="0" err="1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 = (# </a:t>
            </a:r>
            <a:r>
              <a:rPr lang="en-US" dirty="0" err="1" smtClean="0">
                <a:sym typeface="Symbol" pitchFamily="18" charset="2"/>
              </a:rPr>
              <a:t>particles)(Average</a:t>
            </a:r>
            <a:r>
              <a:rPr lang="en-US" dirty="0" smtClean="0">
                <a:sym typeface="Symbol" pitchFamily="18" charset="2"/>
              </a:rPr>
              <a:t> KE)</a:t>
            </a:r>
          </a:p>
          <a:p>
            <a:endParaRPr lang="en-US" dirty="0">
              <a:sym typeface="Symbol" pitchFamily="18" charset="2"/>
            </a:endParaRPr>
          </a:p>
        </p:txBody>
      </p:sp>
      <p:pic>
        <p:nvPicPr>
          <p:cNvPr id="4" name="Picture 79" descr="FG15_02"/>
          <p:cNvPicPr>
            <a:picLocks noChangeAspect="1" noChangeArrowheads="1"/>
          </p:cNvPicPr>
          <p:nvPr/>
        </p:nvPicPr>
        <p:blipFill>
          <a:blip r:embed="rId3" cstate="print"/>
          <a:srcRect l="37042" t="6580" r="38391" b="7895"/>
          <a:stretch>
            <a:fillRect/>
          </a:stretch>
        </p:blipFill>
        <p:spPr bwMode="auto">
          <a:xfrm>
            <a:off x="7317337" y="4762"/>
            <a:ext cx="167426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 bwMode="auto">
          <a:xfrm>
            <a:off x="1305895" y="1223962"/>
            <a:ext cx="27058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909762"/>
            <a:ext cx="3107420" cy="99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2976562"/>
            <a:ext cx="72258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So: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 = Temp in K</a:t>
            </a:r>
          </a:p>
          <a:p>
            <a:pPr lvl="2"/>
            <a:r>
              <a:rPr lang="en-US" dirty="0" smtClean="0"/>
              <a:t>R = Gas Constant (8.31 JK</a:t>
            </a:r>
            <a:r>
              <a:rPr lang="en-US" baseline="30000" dirty="0" smtClean="0"/>
              <a:t>-1</a:t>
            </a:r>
            <a:r>
              <a:rPr lang="en-US" dirty="0" smtClean="0"/>
              <a:t>Mol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</a:t>
            </a:r>
            <a:r>
              <a:rPr lang="en-US" baseline="-25000" dirty="0" smtClean="0"/>
              <a:t>A</a:t>
            </a:r>
            <a:r>
              <a:rPr lang="en-US" dirty="0" smtClean="0"/>
              <a:t> = Avocado's Number (6.02x10</a:t>
            </a:r>
            <a:r>
              <a:rPr lang="en-US" baseline="30000" dirty="0" smtClean="0"/>
              <a:t>23</a:t>
            </a:r>
            <a:r>
              <a:rPr lang="en-US" dirty="0" smtClean="0"/>
              <a:t> mol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mols</a:t>
            </a:r>
            <a:r>
              <a:rPr lang="en-US" dirty="0" smtClean="0"/>
              <a:t> of gas</a:t>
            </a:r>
          </a:p>
          <a:p>
            <a:pPr lvl="2"/>
            <a:r>
              <a:rPr lang="en-US" dirty="0" smtClean="0"/>
              <a:t>(only monatomic gases)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7199" y="3509962"/>
          <a:ext cx="3923069" cy="1066800"/>
        </p:xfrm>
        <a:graphic>
          <a:graphicData uri="http://schemas.openxmlformats.org/presentationml/2006/ole">
            <p:oleObj spid="_x0000_s18434" name="Equation" r:id="rId5" imgW="1447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321058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PV/(RT) = 0.323027 mol</a:t>
            </a:r>
          </a:p>
          <a:p>
            <a:r>
              <a:rPr lang="en-US" sz="2000" dirty="0" smtClean="0">
                <a:sym typeface="Symbol" pitchFamily="18" charset="2"/>
              </a:rPr>
              <a:t>U=3/2(0.323027 mol)(8.31J/(molK)(273.15 K) = 1099.848... J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242887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0.3230 mol, 1099.848 J (1.10x10</a:t>
            </a:r>
            <a:r>
              <a:rPr lang="en-US" sz="1200" baseline="30000" dirty="0" smtClean="0"/>
              <a:t>3</a:t>
            </a:r>
            <a:r>
              <a:rPr lang="en-US" sz="1200" dirty="0" smtClean="0"/>
              <a:t> J)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Example #1 – What is the total internal energy of a balloon full of Helium gas at STP.  Assume the balloon is a 12.0 cm radius sphere.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99014" y="2263775"/>
            <a:ext cx="7625357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u="sng" dirty="0" smtClean="0"/>
              <a:t>Internal Energy and Temperature</a:t>
            </a:r>
            <a:endParaRPr lang="en-US" sz="1100" dirty="0"/>
          </a:p>
          <a:p>
            <a:pPr algn="ctr"/>
            <a:r>
              <a:rPr lang="en-US" sz="4400" dirty="0" smtClean="0"/>
              <a:t>1-3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321058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1250 = 3/2(0.450)(8.31)T</a:t>
            </a:r>
          </a:p>
          <a:p>
            <a:r>
              <a:rPr lang="en-US" dirty="0" smtClean="0">
                <a:sym typeface="Symbol" pitchFamily="18" charset="2"/>
              </a:rPr>
              <a:t>T = 222.846...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34731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223 K, or -50.3 </a:t>
            </a:r>
            <a:r>
              <a:rPr lang="en-US" sz="1200" baseline="30000" dirty="0" err="1" smtClean="0"/>
              <a:t>o</a:t>
            </a:r>
            <a:r>
              <a:rPr lang="en-US" sz="1200" dirty="0" err="1" smtClean="0"/>
              <a:t>C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At what temperature does 0.450 </a:t>
            </a:r>
            <a:r>
              <a:rPr lang="en-US" dirty="0" err="1" smtClean="0"/>
              <a:t>mols</a:t>
            </a:r>
            <a:r>
              <a:rPr lang="en-US" dirty="0" smtClean="0"/>
              <a:t> of Neon gas have a total internal energy of 1250 J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321058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5610= 3/2n(8.31)(273.15+45.0)</a:t>
            </a:r>
          </a:p>
          <a:p>
            <a:r>
              <a:rPr lang="en-US" dirty="0" err="1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= 1.4146 </a:t>
            </a:r>
            <a:r>
              <a:rPr lang="en-US" dirty="0" err="1" smtClean="0">
                <a:sym typeface="Symbol" pitchFamily="18" charset="2"/>
              </a:rPr>
              <a:t>mols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dirty="0" smtClean="0">
                <a:sym typeface="Symbol" pitchFamily="18" charset="2"/>
              </a:rPr>
              <a:t> 4.003 = 5.6627 grams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55252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1.41 </a:t>
            </a:r>
            <a:r>
              <a:rPr lang="en-US" sz="1200" dirty="0" err="1" smtClean="0"/>
              <a:t>mols</a:t>
            </a:r>
            <a:r>
              <a:rPr lang="en-US" sz="1200" dirty="0" smtClean="0"/>
              <a:t>, 5.66 grams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 Helium has an internal energy of 5610 J at a temperature of 45.0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.  How many </a:t>
            </a:r>
            <a:r>
              <a:rPr lang="en-US" dirty="0" err="1" smtClean="0"/>
              <a:t>mols</a:t>
            </a:r>
            <a:r>
              <a:rPr lang="en-US" dirty="0" smtClean="0"/>
              <a:t> do you have?  How many grams?  (</a:t>
            </a:r>
            <a:r>
              <a:rPr lang="en-US" dirty="0" err="1" smtClean="0"/>
              <a:t>m</a:t>
            </a:r>
            <a:r>
              <a:rPr lang="en-US" dirty="0" smtClean="0"/>
              <a:t> = 4.003 </a:t>
            </a:r>
            <a:r>
              <a:rPr lang="en-US" dirty="0" err="1" smtClean="0"/>
              <a:t>g</a:t>
            </a:r>
            <a:r>
              <a:rPr lang="en-US" dirty="0" smtClean="0"/>
              <a:t>/mol)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28600" y="321058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U= 3/2(12.0/20.1797)(8.31)(273.15+20.0)</a:t>
            </a:r>
          </a:p>
          <a:p>
            <a:r>
              <a:rPr lang="en-US" dirty="0" smtClean="0">
                <a:sym typeface="Symbol" pitchFamily="18" charset="2"/>
              </a:rPr>
              <a:t>U = 2172.944 J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908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2170 J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You have 12.0 grams of Neon gas at 20.0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.  What is its internal energy? (</a:t>
            </a:r>
            <a:r>
              <a:rPr lang="en-US" dirty="0" err="1" smtClean="0"/>
              <a:t>m</a:t>
            </a:r>
            <a:r>
              <a:rPr lang="en-US" dirty="0" smtClean="0"/>
              <a:t> = 20.1797 </a:t>
            </a:r>
            <a:r>
              <a:rPr lang="en-US" dirty="0" err="1" smtClean="0"/>
              <a:t>g</a:t>
            </a:r>
            <a:r>
              <a:rPr lang="en-US" dirty="0" smtClean="0"/>
              <a:t>/mol)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322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327</cp:revision>
  <dcterms:created xsi:type="dcterms:W3CDTF">2015-10-07T17:07:50Z</dcterms:created>
  <dcterms:modified xsi:type="dcterms:W3CDTF">2016-10-17T20:07:34Z</dcterms:modified>
</cp:coreProperties>
</file>