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4" r:id="rId2"/>
    <p:sldId id="265" r:id="rId3"/>
    <p:sldId id="340" r:id="rId4"/>
    <p:sldId id="296" r:id="rId5"/>
    <p:sldId id="299" r:id="rId6"/>
    <p:sldId id="341" r:id="rId7"/>
    <p:sldId id="342" r:id="rId8"/>
    <p:sldId id="339" r:id="rId9"/>
    <p:sldId id="343" r:id="rId10"/>
    <p:sldId id="347" r:id="rId11"/>
    <p:sldId id="345" r:id="rId12"/>
    <p:sldId id="350" r:id="rId13"/>
    <p:sldId id="348" r:id="rId14"/>
    <p:sldId id="346" r:id="rId15"/>
    <p:sldId id="349" r:id="rId16"/>
    <p:sldId id="352" r:id="rId17"/>
    <p:sldId id="351" r:id="rId18"/>
    <p:sldId id="353" r:id="rId19"/>
    <p:sldId id="354" r:id="rId20"/>
    <p:sldId id="355" r:id="rId21"/>
    <p:sldId id="35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55" d="100"/>
          <a:sy n="55" d="100"/>
        </p:scale>
        <p:origin x="-3234" y="-13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1F7DC0-D060-46B7-9ADA-875E0E3BC9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CA4D7-C6C7-4E37-9162-F8C4452DC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6B8A9-5DC6-451F-AE6F-F947103DB7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16F2C-6BAC-4D11-AE15-946EC310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48616-0BC6-4CD5-805B-457B36E98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BDC20-3E49-47DB-A544-684ABD5F1F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E4047-6CBD-484E-A19F-8ADCD41E14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CF91F-B877-4747-9A9C-53B426AAEA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00882-6DE3-4DCA-A568-ADADC23916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F9FC9-24F6-404A-89EE-2544262DB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128E6-8146-41A7-8A1F-819EB8F653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64766-CB36-43AD-B15C-6F6FC715C3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E91493-6069-4332-BA5F-4838E4BEC9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4343400" cy="472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Heat Engines</a:t>
            </a:r>
          </a:p>
          <a:p>
            <a:pPr lvl="1"/>
            <a:r>
              <a:rPr lang="en-US" sz="4000"/>
              <a:t>C</a:t>
            </a:r>
            <a:r>
              <a:rPr lang="en-US" sz="3600"/>
              <a:t>ontents: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/>
              <a:t>Basic Concept</a:t>
            </a:r>
          </a:p>
          <a:p>
            <a:pPr lvl="2">
              <a:buFontTx/>
              <a:buChar char="•"/>
            </a:pPr>
            <a:r>
              <a:rPr lang="en-US" sz="3200"/>
              <a:t>Carnot cycle</a:t>
            </a:r>
          </a:p>
          <a:p>
            <a:pPr lvl="2">
              <a:buFontTx/>
              <a:buChar char="•"/>
            </a:pPr>
            <a:r>
              <a:rPr lang="en-US" sz="3200"/>
              <a:t>Energy flow</a:t>
            </a:r>
          </a:p>
          <a:p>
            <a:pPr lvl="2">
              <a:buFontTx/>
              <a:buChar char="•"/>
            </a:pPr>
            <a:r>
              <a:rPr lang="en-US" sz="3200"/>
              <a:t>Solving problems</a:t>
            </a:r>
          </a:p>
          <a:p>
            <a:pPr lvl="2">
              <a:buFontTx/>
              <a:buChar char="•"/>
            </a:pPr>
            <a:r>
              <a:rPr lang="en-US" sz="3200"/>
              <a:t>Whiteboards</a:t>
            </a:r>
          </a:p>
          <a:p>
            <a:pPr lvl="2">
              <a:buFontTx/>
              <a:buChar char="•"/>
            </a:pPr>
            <a:r>
              <a:rPr lang="en-US" sz="3200"/>
              <a:t>Heat Pumps</a:t>
            </a:r>
          </a:p>
          <a:p>
            <a:pPr lvl="2">
              <a:buFontTx/>
              <a:buChar char="•"/>
            </a:pPr>
            <a:r>
              <a:rPr lang="en-US" sz="3200"/>
              <a:t>Whiteboard</a:t>
            </a:r>
          </a:p>
        </p:txBody>
      </p:sp>
      <p:pic>
        <p:nvPicPr>
          <p:cNvPr id="10251" name="Picture 11" descr="G:\CHAP15\FIGURES\FG15_10.PCT"/>
          <p:cNvPicPr>
            <a:picLocks noChangeAspect="1" noChangeArrowheads="1"/>
          </p:cNvPicPr>
          <p:nvPr/>
        </p:nvPicPr>
        <p:blipFill>
          <a:blip r:embed="rId2" cstate="print"/>
          <a:srcRect r="36987"/>
          <a:stretch>
            <a:fillRect/>
          </a:stretch>
        </p:blipFill>
        <p:spPr bwMode="auto">
          <a:xfrm>
            <a:off x="4606925" y="609600"/>
            <a:ext cx="4537075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ext Box 2"/>
          <p:cNvSpPr txBox="1">
            <a:spLocks noChangeArrowheads="1"/>
          </p:cNvSpPr>
          <p:nvPr/>
        </p:nvSpPr>
        <p:spPr bwMode="auto">
          <a:xfrm>
            <a:off x="0" y="147638"/>
            <a:ext cx="1922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Efficiency</a:t>
            </a:r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4572000" cy="3081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efficiency =  </a:t>
            </a:r>
            <a:r>
              <a:rPr lang="en-US" u="sng"/>
              <a:t>Q</a:t>
            </a:r>
            <a:r>
              <a:rPr lang="en-US" baseline="-25000"/>
              <a:t>h</a:t>
            </a:r>
            <a:r>
              <a:rPr lang="en-US" u="sng" baseline="30000"/>
              <a:t> </a:t>
            </a:r>
            <a:r>
              <a:rPr lang="en-US" u="sng"/>
              <a:t>-</a:t>
            </a:r>
            <a:r>
              <a:rPr lang="en-US" u="sng" baseline="30000"/>
              <a:t> </a:t>
            </a:r>
            <a:r>
              <a:rPr lang="en-US" u="sng"/>
              <a:t>Q</a:t>
            </a:r>
            <a:r>
              <a:rPr lang="en-US" baseline="-25000"/>
              <a:t>c</a:t>
            </a:r>
            <a:endParaRPr lang="en-US"/>
          </a:p>
          <a:p>
            <a:pPr lvl="1"/>
            <a:r>
              <a:rPr lang="en-US"/>
              <a:t>	</a:t>
            </a:r>
            <a:r>
              <a:rPr lang="en-US" baseline="-25000"/>
              <a:t>	      </a:t>
            </a:r>
            <a:r>
              <a:rPr lang="en-US"/>
              <a:t>Q</a:t>
            </a:r>
            <a:r>
              <a:rPr lang="en-US" baseline="-25000"/>
              <a:t>h</a:t>
            </a:r>
          </a:p>
          <a:p>
            <a:pPr lvl="1"/>
            <a:endParaRPr lang="en-US"/>
          </a:p>
          <a:p>
            <a:r>
              <a:rPr lang="en-US"/>
              <a:t>efficiency =  </a:t>
            </a:r>
            <a:r>
              <a:rPr lang="en-US" u="sng"/>
              <a:t>T</a:t>
            </a:r>
            <a:r>
              <a:rPr lang="en-US" baseline="-25000"/>
              <a:t>h</a:t>
            </a:r>
            <a:r>
              <a:rPr lang="en-US" u="sng" baseline="30000"/>
              <a:t> </a:t>
            </a:r>
            <a:r>
              <a:rPr lang="en-US" u="sng"/>
              <a:t>-</a:t>
            </a:r>
            <a:r>
              <a:rPr lang="en-US" u="sng" baseline="30000"/>
              <a:t> </a:t>
            </a:r>
            <a:r>
              <a:rPr lang="en-US" u="sng"/>
              <a:t>T</a:t>
            </a:r>
            <a:r>
              <a:rPr lang="en-US" baseline="-25000"/>
              <a:t>c</a:t>
            </a:r>
            <a:endParaRPr lang="en-US"/>
          </a:p>
          <a:p>
            <a:pPr lvl="1"/>
            <a:r>
              <a:rPr lang="en-US"/>
              <a:t>		    T</a:t>
            </a:r>
            <a:r>
              <a:rPr lang="en-US" baseline="-25000"/>
              <a:t>h	    (Carnot cycle)</a:t>
            </a:r>
            <a:endParaRPr lang="en-US"/>
          </a:p>
          <a:p>
            <a:pPr lvl="1"/>
            <a:r>
              <a:rPr lang="en-US" u="sng"/>
              <a:t>Q</a:t>
            </a:r>
            <a:r>
              <a:rPr lang="en-US" baseline="-25000"/>
              <a:t>h</a:t>
            </a:r>
            <a:r>
              <a:rPr lang="en-US"/>
              <a:t>  =  </a:t>
            </a:r>
            <a:r>
              <a:rPr lang="en-US" u="sng"/>
              <a:t>Q</a:t>
            </a:r>
            <a:r>
              <a:rPr lang="en-US" baseline="-25000"/>
              <a:t>c</a:t>
            </a:r>
          </a:p>
          <a:p>
            <a:pPr lvl="1"/>
            <a:r>
              <a:rPr lang="en-US"/>
              <a:t>T</a:t>
            </a:r>
            <a:r>
              <a:rPr lang="en-US" baseline="-25000"/>
              <a:t>h</a:t>
            </a:r>
            <a:r>
              <a:rPr lang="en-US"/>
              <a:t>  =   T</a:t>
            </a:r>
            <a:r>
              <a:rPr lang="en-US" baseline="-25000"/>
              <a:t>c       (Carnot cycle)</a:t>
            </a:r>
          </a:p>
        </p:txBody>
      </p:sp>
      <p:grpSp>
        <p:nvGrpSpPr>
          <p:cNvPr id="198661" name="Group 5"/>
          <p:cNvGrpSpPr>
            <a:grpSpLocks/>
          </p:cNvGrpSpPr>
          <p:nvPr/>
        </p:nvGrpSpPr>
        <p:grpSpPr bwMode="auto">
          <a:xfrm>
            <a:off x="5224463" y="0"/>
            <a:ext cx="3919537" cy="4575175"/>
            <a:chOff x="3291" y="0"/>
            <a:chExt cx="2469" cy="2882"/>
          </a:xfrm>
        </p:grpSpPr>
        <p:pic>
          <p:nvPicPr>
            <p:cNvPr id="198662" name="Picture 6" descr="D:\Documents\Gianfigs\CHAP15\FIGURES\FG15_09.PCT"/>
            <p:cNvPicPr>
              <a:picLocks noChangeAspect="1" noChangeArrowheads="1"/>
            </p:cNvPicPr>
            <p:nvPr/>
          </p:nvPicPr>
          <p:blipFill>
            <a:blip r:embed="rId3" cstate="print"/>
            <a:srcRect l="35007" t="12500" r="22984" b="14000"/>
            <a:stretch>
              <a:fillRect/>
            </a:stretch>
          </p:blipFill>
          <p:spPr bwMode="auto">
            <a:xfrm>
              <a:off x="3291" y="0"/>
              <a:ext cx="2469" cy="2880"/>
            </a:xfrm>
            <a:prstGeom prst="rect">
              <a:avLst/>
            </a:prstGeom>
            <a:noFill/>
          </p:spPr>
        </p:pic>
        <p:sp>
          <p:nvSpPr>
            <p:cNvPr id="198663" name="Text Box 7"/>
            <p:cNvSpPr txBox="1">
              <a:spLocks noChangeArrowheads="1"/>
            </p:cNvSpPr>
            <p:nvPr/>
          </p:nvSpPr>
          <p:spPr bwMode="auto">
            <a:xfrm>
              <a:off x="3899" y="2555"/>
              <a:ext cx="215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98664" name="Text Box 8"/>
            <p:cNvSpPr txBox="1">
              <a:spLocks noChangeArrowheads="1"/>
            </p:cNvSpPr>
            <p:nvPr/>
          </p:nvSpPr>
          <p:spPr bwMode="auto">
            <a:xfrm>
              <a:off x="3925" y="1791"/>
              <a:ext cx="215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177800" y="4181475"/>
            <a:ext cx="8778875" cy="22272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Example: A heat engine operates</a:t>
            </a:r>
          </a:p>
          <a:p>
            <a:r>
              <a:rPr lang="en-US"/>
              <a:t>at its Carnot efficiency.  (i.e. it Carnot be more efficient) between the temperatures of 415 </a:t>
            </a:r>
            <a:r>
              <a:rPr lang="en-US" baseline="30000"/>
              <a:t>o</a:t>
            </a:r>
            <a:r>
              <a:rPr lang="en-US"/>
              <a:t>C and 303 </a:t>
            </a:r>
            <a:r>
              <a:rPr lang="en-US" baseline="30000"/>
              <a:t>o</a:t>
            </a:r>
            <a:r>
              <a:rPr lang="en-US"/>
              <a:t>C, doing work at a rate of 320 W.  What is its efficiency, at what rate does heat flow from the boiler, and at what rate is heat wasted?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2"/>
          <p:cNvSpPr txBox="1">
            <a:spLocks noChangeArrowheads="1"/>
          </p:cNvSpPr>
          <p:nvPr/>
        </p:nvSpPr>
        <p:spPr bwMode="auto">
          <a:xfrm>
            <a:off x="2925763" y="2482850"/>
            <a:ext cx="337185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/>
              <a:t>Carnot efficiency</a:t>
            </a:r>
          </a:p>
          <a:p>
            <a:pPr algn="ctr"/>
            <a:r>
              <a:rPr lang="en-US" sz="3600">
                <a:hlinkClick r:id="rId2" action="ppaction://hlinksldjump"/>
              </a:rPr>
              <a:t>1</a:t>
            </a:r>
            <a:r>
              <a:rPr lang="en-US" sz="3600"/>
              <a:t> | </a:t>
            </a:r>
            <a:r>
              <a:rPr lang="en-US" sz="3600">
                <a:hlinkClick r:id="rId3" action="ppaction://hlinksldjump"/>
              </a:rPr>
              <a:t>2</a:t>
            </a:r>
            <a:r>
              <a:rPr lang="en-US" sz="3600"/>
              <a:t> | 3 | 4</a:t>
            </a:r>
            <a:endParaRPr lang="en-US" sz="3600" u="sng"/>
          </a:p>
        </p:txBody>
      </p:sp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4" action="ppaction://hlinksldjump"/>
              </a:rPr>
              <a:t>TOC</a:t>
            </a:r>
            <a:endParaRPr 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ext Box 2"/>
          <p:cNvSpPr txBox="1">
            <a:spLocks noChangeArrowheads="1"/>
          </p:cNvSpPr>
          <p:nvPr/>
        </p:nvSpPr>
        <p:spPr bwMode="auto">
          <a:xfrm>
            <a:off x="381000" y="2895600"/>
            <a:ext cx="8763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efficiency =  </a:t>
            </a:r>
            <a:r>
              <a:rPr lang="en-US" u="sng"/>
              <a:t>T</a:t>
            </a:r>
            <a:r>
              <a:rPr lang="en-US" baseline="-25000"/>
              <a:t>h</a:t>
            </a:r>
            <a:r>
              <a:rPr lang="en-US" u="sng" baseline="30000"/>
              <a:t> </a:t>
            </a:r>
            <a:r>
              <a:rPr lang="en-US" u="sng"/>
              <a:t>-</a:t>
            </a:r>
            <a:r>
              <a:rPr lang="en-US" u="sng" baseline="30000"/>
              <a:t> </a:t>
            </a:r>
            <a:r>
              <a:rPr lang="en-US" u="sng"/>
              <a:t>T</a:t>
            </a:r>
            <a:r>
              <a:rPr lang="en-US" baseline="-25000"/>
              <a:t>c</a:t>
            </a:r>
            <a:endParaRPr lang="en-US"/>
          </a:p>
          <a:p>
            <a:pPr lvl="1"/>
            <a:r>
              <a:rPr lang="en-US"/>
              <a:t>		    T</a:t>
            </a:r>
            <a:r>
              <a:rPr lang="en-US" baseline="-25000"/>
              <a:t>h	    (Carnot cycle)</a:t>
            </a:r>
          </a:p>
          <a:p>
            <a:pPr lvl="1"/>
            <a:endParaRPr lang="en-US"/>
          </a:p>
          <a:p>
            <a:pPr eaLnBrk="0" hangingPunct="0"/>
            <a:r>
              <a:rPr lang="en-US"/>
              <a:t>T</a:t>
            </a:r>
            <a:r>
              <a:rPr lang="en-US" baseline="-25000"/>
              <a:t>h</a:t>
            </a:r>
            <a:r>
              <a:rPr lang="en-US"/>
              <a:t> = 35 + 273 K, T</a:t>
            </a:r>
            <a:r>
              <a:rPr lang="en-US" baseline="-25000"/>
              <a:t>c</a:t>
            </a:r>
            <a:r>
              <a:rPr lang="en-US"/>
              <a:t> = 13 + 273 K, efficiency = ???</a:t>
            </a:r>
          </a:p>
          <a:p>
            <a:pPr eaLnBrk="0" hangingPunct="0"/>
            <a:r>
              <a:rPr lang="en-US"/>
              <a:t>efficiency = .0714 or 7.14%</a:t>
            </a:r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1239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.0714 or 7.14%</a:t>
            </a: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86800" cy="20415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Amanda Huggenkis operates a Sterling engine between the temperatures of 35 </a:t>
            </a:r>
            <a:r>
              <a:rPr lang="en-US" sz="3200" baseline="30000"/>
              <a:t>o</a:t>
            </a:r>
            <a:r>
              <a:rPr lang="en-US" sz="3200"/>
              <a:t>C and 13 </a:t>
            </a:r>
            <a:r>
              <a:rPr lang="en-US" sz="3200" baseline="30000"/>
              <a:t>o</a:t>
            </a:r>
            <a:r>
              <a:rPr lang="en-US" sz="3200"/>
              <a:t>C.  What is the maximum theoretical efficiency she can achieve? </a:t>
            </a:r>
            <a:r>
              <a:rPr lang="en-US"/>
              <a:t>(Assume Carnot efficiency)</a:t>
            </a: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ext Box 2"/>
          <p:cNvSpPr txBox="1">
            <a:spLocks noChangeArrowheads="1"/>
          </p:cNvSpPr>
          <p:nvPr/>
        </p:nvSpPr>
        <p:spPr bwMode="auto">
          <a:xfrm>
            <a:off x="0" y="3106738"/>
            <a:ext cx="91440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efficiency =  </a:t>
            </a:r>
            <a:r>
              <a:rPr lang="en-US" u="sng"/>
              <a:t>Q</a:t>
            </a:r>
            <a:r>
              <a:rPr lang="en-US" baseline="-25000"/>
              <a:t>h</a:t>
            </a:r>
            <a:r>
              <a:rPr lang="en-US" u="sng" baseline="30000"/>
              <a:t> </a:t>
            </a:r>
            <a:r>
              <a:rPr lang="en-US" u="sng"/>
              <a:t>-</a:t>
            </a:r>
            <a:r>
              <a:rPr lang="en-US" u="sng" baseline="30000"/>
              <a:t> </a:t>
            </a:r>
            <a:r>
              <a:rPr lang="en-US" u="sng"/>
              <a:t>Q</a:t>
            </a:r>
            <a:r>
              <a:rPr lang="en-US" baseline="-25000"/>
              <a:t>c</a:t>
            </a:r>
            <a:endParaRPr lang="en-US"/>
          </a:p>
          <a:p>
            <a:pPr lvl="1"/>
            <a:r>
              <a:rPr lang="en-US"/>
              <a:t>	</a:t>
            </a:r>
            <a:r>
              <a:rPr lang="en-US" baseline="-25000"/>
              <a:t>	      </a:t>
            </a:r>
            <a:r>
              <a:rPr lang="en-US"/>
              <a:t>Q</a:t>
            </a:r>
            <a:r>
              <a:rPr lang="en-US" baseline="-25000"/>
              <a:t>h</a:t>
            </a:r>
          </a:p>
          <a:p>
            <a:pPr lvl="1"/>
            <a:endParaRPr lang="en-US"/>
          </a:p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 baseline="30000"/>
              <a:t> </a:t>
            </a:r>
            <a:r>
              <a:rPr lang="en-US"/>
              <a:t>-</a:t>
            </a:r>
            <a:r>
              <a:rPr lang="en-US" baseline="30000"/>
              <a:t> </a:t>
            </a:r>
            <a:r>
              <a:rPr lang="en-US"/>
              <a:t>Q</a:t>
            </a:r>
            <a:r>
              <a:rPr lang="en-US" baseline="-25000"/>
              <a:t>c</a:t>
            </a:r>
            <a:r>
              <a:rPr lang="en-US"/>
              <a:t> = W = 134 J, Q</a:t>
            </a:r>
            <a:r>
              <a:rPr lang="en-US" baseline="-25000"/>
              <a:t>c</a:t>
            </a:r>
            <a:r>
              <a:rPr lang="en-US"/>
              <a:t> = ???, Q</a:t>
            </a:r>
            <a:r>
              <a:rPr lang="en-US" baseline="-25000"/>
              <a:t>h</a:t>
            </a:r>
            <a:r>
              <a:rPr lang="en-US"/>
              <a:t> = ???, efficiency = .071429</a:t>
            </a:r>
          </a:p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= 1876 J, 1876 - 134 = Q</a:t>
            </a:r>
            <a:r>
              <a:rPr lang="en-US" baseline="-25000"/>
              <a:t>c</a:t>
            </a:r>
            <a:r>
              <a:rPr lang="en-US"/>
              <a:t> = 1742 J</a:t>
            </a:r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8272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1876 J, and 1742 is wasted</a:t>
            </a:r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86800" cy="25288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Amanda Huggenkis operates a Sterling engine between the temperatures of 35 </a:t>
            </a:r>
            <a:r>
              <a:rPr lang="en-US" sz="3200" baseline="30000"/>
              <a:t>o</a:t>
            </a:r>
            <a:r>
              <a:rPr lang="en-US" sz="3200"/>
              <a:t>C and 13 </a:t>
            </a:r>
            <a:r>
              <a:rPr lang="en-US" sz="3200" baseline="30000"/>
              <a:t>o</a:t>
            </a:r>
            <a:r>
              <a:rPr lang="en-US" sz="3200"/>
              <a:t>C.  If the engine is to do 134 J of work, what heat must flow from the high temperature, and what heat is wasted?</a:t>
            </a:r>
          </a:p>
          <a:p>
            <a:r>
              <a:rPr lang="en-US" sz="3200"/>
              <a:t>Hint - we already know that efficiency = </a:t>
            </a:r>
            <a:r>
              <a:rPr lang="en-US"/>
              <a:t>.071429</a:t>
            </a: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ext Box 2"/>
          <p:cNvSpPr txBox="1">
            <a:spLocks noChangeArrowheads="1"/>
          </p:cNvSpPr>
          <p:nvPr/>
        </p:nvSpPr>
        <p:spPr bwMode="auto">
          <a:xfrm>
            <a:off x="381000" y="2895600"/>
            <a:ext cx="8763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efficiency =  </a:t>
            </a:r>
            <a:r>
              <a:rPr lang="en-US" u="sng"/>
              <a:t>T</a:t>
            </a:r>
            <a:r>
              <a:rPr lang="en-US" baseline="-25000"/>
              <a:t>h</a:t>
            </a:r>
            <a:r>
              <a:rPr lang="en-US" u="sng" baseline="30000"/>
              <a:t> </a:t>
            </a:r>
            <a:r>
              <a:rPr lang="en-US" u="sng"/>
              <a:t>-</a:t>
            </a:r>
            <a:r>
              <a:rPr lang="en-US" u="sng" baseline="30000"/>
              <a:t> </a:t>
            </a:r>
            <a:r>
              <a:rPr lang="en-US" u="sng"/>
              <a:t>T</a:t>
            </a:r>
            <a:r>
              <a:rPr lang="en-US" baseline="-25000"/>
              <a:t>c</a:t>
            </a:r>
            <a:endParaRPr lang="en-US"/>
          </a:p>
          <a:p>
            <a:pPr lvl="1"/>
            <a:r>
              <a:rPr lang="en-US"/>
              <a:t>		    T</a:t>
            </a:r>
            <a:r>
              <a:rPr lang="en-US" baseline="-25000"/>
              <a:t>h	    (Carnot cycle)</a:t>
            </a:r>
          </a:p>
          <a:p>
            <a:pPr lvl="1"/>
            <a:endParaRPr lang="en-US"/>
          </a:p>
          <a:p>
            <a:pPr eaLnBrk="0" hangingPunct="0"/>
            <a:r>
              <a:rPr lang="en-US"/>
              <a:t>T</a:t>
            </a:r>
            <a:r>
              <a:rPr lang="en-US" baseline="-25000"/>
              <a:t>h</a:t>
            </a:r>
            <a:r>
              <a:rPr lang="en-US"/>
              <a:t> = ??, T</a:t>
            </a:r>
            <a:r>
              <a:rPr lang="en-US" baseline="-25000"/>
              <a:t>c</a:t>
            </a:r>
            <a:r>
              <a:rPr lang="en-US"/>
              <a:t> = 285 K, efficiency = .35</a:t>
            </a:r>
          </a:p>
          <a:p>
            <a:pPr eaLnBrk="0" hangingPunct="0"/>
            <a:r>
              <a:rPr lang="en-US"/>
              <a:t>T</a:t>
            </a:r>
            <a:r>
              <a:rPr lang="en-US" baseline="-25000"/>
              <a:t>h</a:t>
            </a:r>
            <a:r>
              <a:rPr lang="en-US"/>
              <a:t> = 438 K = 440 K</a:t>
            </a:r>
          </a:p>
        </p:txBody>
      </p:sp>
      <p:sp>
        <p:nvSpPr>
          <p:cNvPr id="19763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60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440 K</a:t>
            </a: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86800" cy="1981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Kahn and Stan Tinople have a heat engine with a Carnot efficiency of .35, if the low temperature is 285 K, what must be the high temperature? </a:t>
            </a:r>
            <a:r>
              <a:rPr lang="en-US"/>
              <a:t>(Assume Carnot efficiency)</a:t>
            </a: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ext Box 2"/>
          <p:cNvSpPr txBox="1">
            <a:spLocks noChangeArrowheads="1"/>
          </p:cNvSpPr>
          <p:nvPr/>
        </p:nvSpPr>
        <p:spPr bwMode="auto">
          <a:xfrm>
            <a:off x="0" y="2209800"/>
            <a:ext cx="9144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u="sng"/>
              <a:t>Q</a:t>
            </a:r>
            <a:r>
              <a:rPr lang="en-US" baseline="-25000"/>
              <a:t>h</a:t>
            </a:r>
            <a:r>
              <a:rPr lang="en-US"/>
              <a:t>  =  </a:t>
            </a:r>
            <a:r>
              <a:rPr lang="en-US" u="sng"/>
              <a:t>Q</a:t>
            </a:r>
            <a:r>
              <a:rPr lang="en-US" baseline="-25000"/>
              <a:t>c</a:t>
            </a:r>
          </a:p>
          <a:p>
            <a:pPr lvl="1"/>
            <a:r>
              <a:rPr lang="en-US"/>
              <a:t>T</a:t>
            </a:r>
            <a:r>
              <a:rPr lang="en-US" baseline="-25000"/>
              <a:t>h</a:t>
            </a:r>
            <a:r>
              <a:rPr lang="en-US"/>
              <a:t>  =   T</a:t>
            </a:r>
            <a:r>
              <a:rPr lang="en-US" baseline="-25000"/>
              <a:t>c       (Carnot cycle)</a:t>
            </a:r>
          </a:p>
          <a:p>
            <a:pPr lvl="1"/>
            <a:endParaRPr lang="en-US"/>
          </a:p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 baseline="30000"/>
              <a:t> </a:t>
            </a:r>
            <a:r>
              <a:rPr lang="en-US"/>
              <a:t> = 25 + 41 J, Q</a:t>
            </a:r>
            <a:r>
              <a:rPr lang="en-US" baseline="-25000"/>
              <a:t>c</a:t>
            </a:r>
            <a:r>
              <a:rPr lang="en-US"/>
              <a:t> = 41 J, T</a:t>
            </a:r>
            <a:r>
              <a:rPr lang="en-US" baseline="-25000"/>
              <a:t>c</a:t>
            </a:r>
            <a:r>
              <a:rPr lang="en-US"/>
              <a:t> = 273 + 20 K, T</a:t>
            </a:r>
            <a:r>
              <a:rPr lang="en-US" baseline="-25000"/>
              <a:t>h</a:t>
            </a:r>
            <a:r>
              <a:rPr lang="en-US"/>
              <a:t>  = ???</a:t>
            </a:r>
          </a:p>
          <a:p>
            <a:pPr eaLnBrk="0" hangingPunct="0"/>
            <a:r>
              <a:rPr lang="en-US"/>
              <a:t>T</a:t>
            </a:r>
            <a:r>
              <a:rPr lang="en-US" baseline="-25000"/>
              <a:t>h</a:t>
            </a:r>
            <a:r>
              <a:rPr lang="en-US"/>
              <a:t>  = 472 K = 199 </a:t>
            </a:r>
            <a:r>
              <a:rPr lang="en-US" baseline="30000"/>
              <a:t>o</a:t>
            </a:r>
            <a:r>
              <a:rPr lang="en-US"/>
              <a:t>C</a:t>
            </a:r>
          </a:p>
        </p:txBody>
      </p:sp>
      <p:sp>
        <p:nvSpPr>
          <p:cNvPr id="200707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1826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472 K or 199 </a:t>
            </a:r>
            <a:r>
              <a:rPr lang="en-US" sz="1200" baseline="30000"/>
              <a:t>o</a:t>
            </a:r>
            <a:r>
              <a:rPr lang="en-US" sz="1200"/>
              <a:t>C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86800" cy="18002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Olive Hughe has a heat engine that does 25 J of work, and wastes 41 J of heat during a cycle.  If the low temperature is 20. </a:t>
            </a:r>
            <a:r>
              <a:rPr lang="en-US" baseline="30000"/>
              <a:t>o</a:t>
            </a:r>
            <a:r>
              <a:rPr lang="en-US"/>
              <a:t>C, what must be the high temperature?  (Assume Carnot efficiency)</a:t>
            </a: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ext Box 2"/>
          <p:cNvSpPr txBox="1">
            <a:spLocks noChangeArrowheads="1"/>
          </p:cNvSpPr>
          <p:nvPr/>
        </p:nvSpPr>
        <p:spPr bwMode="auto">
          <a:xfrm>
            <a:off x="0" y="147638"/>
            <a:ext cx="2316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Heat Pumps</a:t>
            </a:r>
          </a:p>
        </p:txBody>
      </p:sp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8305800" y="6392863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pic>
        <p:nvPicPr>
          <p:cNvPr id="203780" name="Picture 4" descr="G:\CHAP15\FIGURES\FG15_15.P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89000"/>
            <a:ext cx="7618413" cy="5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ext Box 2"/>
          <p:cNvSpPr txBox="1">
            <a:spLocks noChangeArrowheads="1"/>
          </p:cNvSpPr>
          <p:nvPr/>
        </p:nvSpPr>
        <p:spPr bwMode="auto">
          <a:xfrm>
            <a:off x="0" y="147638"/>
            <a:ext cx="2316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Heat Pumps</a:t>
            </a:r>
          </a:p>
        </p:txBody>
      </p:sp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4572000" cy="3081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efficiency =  </a:t>
            </a:r>
            <a:r>
              <a:rPr lang="en-US" u="sng"/>
              <a:t>Q</a:t>
            </a:r>
            <a:r>
              <a:rPr lang="en-US" baseline="-25000"/>
              <a:t>h</a:t>
            </a:r>
            <a:r>
              <a:rPr lang="en-US" u="sng" baseline="30000"/>
              <a:t> </a:t>
            </a:r>
            <a:r>
              <a:rPr lang="en-US" u="sng"/>
              <a:t>-</a:t>
            </a:r>
            <a:r>
              <a:rPr lang="en-US" u="sng" baseline="30000"/>
              <a:t> </a:t>
            </a:r>
            <a:r>
              <a:rPr lang="en-US" u="sng"/>
              <a:t>Q</a:t>
            </a:r>
            <a:r>
              <a:rPr lang="en-US" baseline="-25000"/>
              <a:t>c</a:t>
            </a:r>
            <a:endParaRPr lang="en-US"/>
          </a:p>
          <a:p>
            <a:pPr lvl="1"/>
            <a:r>
              <a:rPr lang="en-US"/>
              <a:t>	</a:t>
            </a:r>
            <a:r>
              <a:rPr lang="en-US" baseline="-25000"/>
              <a:t>	      </a:t>
            </a:r>
            <a:r>
              <a:rPr lang="en-US"/>
              <a:t>Q</a:t>
            </a:r>
            <a:r>
              <a:rPr lang="en-US" baseline="-25000"/>
              <a:t>h</a:t>
            </a:r>
          </a:p>
          <a:p>
            <a:pPr lvl="1"/>
            <a:endParaRPr lang="en-US"/>
          </a:p>
          <a:p>
            <a:r>
              <a:rPr lang="en-US"/>
              <a:t>efficiency =  </a:t>
            </a:r>
            <a:r>
              <a:rPr lang="en-US" u="sng"/>
              <a:t>T</a:t>
            </a:r>
            <a:r>
              <a:rPr lang="en-US" baseline="-25000"/>
              <a:t>h</a:t>
            </a:r>
            <a:r>
              <a:rPr lang="en-US" u="sng" baseline="30000"/>
              <a:t> </a:t>
            </a:r>
            <a:r>
              <a:rPr lang="en-US" u="sng"/>
              <a:t>-</a:t>
            </a:r>
            <a:r>
              <a:rPr lang="en-US" u="sng" baseline="30000"/>
              <a:t> </a:t>
            </a:r>
            <a:r>
              <a:rPr lang="en-US" u="sng"/>
              <a:t>T</a:t>
            </a:r>
            <a:r>
              <a:rPr lang="en-US" baseline="-25000"/>
              <a:t>c</a:t>
            </a:r>
            <a:endParaRPr lang="en-US"/>
          </a:p>
          <a:p>
            <a:pPr lvl="1"/>
            <a:r>
              <a:rPr lang="en-US"/>
              <a:t>		    T</a:t>
            </a:r>
            <a:r>
              <a:rPr lang="en-US" baseline="-25000"/>
              <a:t>h	    (Carnot cycle)</a:t>
            </a:r>
            <a:endParaRPr lang="en-US"/>
          </a:p>
          <a:p>
            <a:pPr lvl="1"/>
            <a:r>
              <a:rPr lang="en-US" u="sng"/>
              <a:t>Q</a:t>
            </a:r>
            <a:r>
              <a:rPr lang="en-US" baseline="-25000"/>
              <a:t>h</a:t>
            </a:r>
            <a:r>
              <a:rPr lang="en-US"/>
              <a:t>  =  </a:t>
            </a:r>
            <a:r>
              <a:rPr lang="en-US" u="sng"/>
              <a:t>Q</a:t>
            </a:r>
            <a:r>
              <a:rPr lang="en-US" baseline="-25000"/>
              <a:t>c</a:t>
            </a:r>
          </a:p>
          <a:p>
            <a:pPr lvl="1"/>
            <a:r>
              <a:rPr lang="en-US"/>
              <a:t>T</a:t>
            </a:r>
            <a:r>
              <a:rPr lang="en-US" baseline="-25000"/>
              <a:t>h</a:t>
            </a:r>
            <a:r>
              <a:rPr lang="en-US"/>
              <a:t>  =   T</a:t>
            </a:r>
            <a:r>
              <a:rPr lang="en-US" baseline="-25000"/>
              <a:t>c       (Carnot cycle)</a:t>
            </a:r>
          </a:p>
        </p:txBody>
      </p:sp>
      <p:sp>
        <p:nvSpPr>
          <p:cNvPr id="202761" name="Text Box 9"/>
          <p:cNvSpPr txBox="1">
            <a:spLocks noChangeArrowheads="1"/>
          </p:cNvSpPr>
          <p:nvPr/>
        </p:nvSpPr>
        <p:spPr bwMode="auto">
          <a:xfrm>
            <a:off x="177800" y="4181475"/>
            <a:ext cx="8778875" cy="22272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Example: A refrigerator has a </a:t>
            </a:r>
          </a:p>
          <a:p>
            <a:r>
              <a:rPr lang="en-US"/>
              <a:t>temperature of -21 </a:t>
            </a:r>
            <a:r>
              <a:rPr lang="en-US" baseline="30000"/>
              <a:t>o</a:t>
            </a:r>
            <a:r>
              <a:rPr lang="en-US"/>
              <a:t>C in its ice box, and operates in a room where the temperature is 28 </a:t>
            </a:r>
            <a:r>
              <a:rPr lang="en-US" baseline="30000"/>
              <a:t>o</a:t>
            </a:r>
            <a:r>
              <a:rPr lang="en-US"/>
              <a:t>C.  What work does the compressor need to do to make 100. J flow from the  ice box to the room? (assume Carnot efficiency)</a:t>
            </a:r>
          </a:p>
        </p:txBody>
      </p:sp>
      <p:pic>
        <p:nvPicPr>
          <p:cNvPr id="202762" name="Picture 10" descr="G:\CHAP15\FIGURES\FG15_14.PCT"/>
          <p:cNvPicPr>
            <a:picLocks noChangeAspect="1" noChangeArrowheads="1"/>
          </p:cNvPicPr>
          <p:nvPr/>
        </p:nvPicPr>
        <p:blipFill>
          <a:blip r:embed="rId3" cstate="print"/>
          <a:srcRect l="32007" t="8000" r="23984" b="8000"/>
          <a:stretch>
            <a:fillRect/>
          </a:stretch>
        </p:blipFill>
        <p:spPr bwMode="auto">
          <a:xfrm>
            <a:off x="5491163" y="0"/>
            <a:ext cx="3652837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20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ext Box 2"/>
          <p:cNvSpPr txBox="1">
            <a:spLocks noChangeArrowheads="1"/>
          </p:cNvSpPr>
          <p:nvPr/>
        </p:nvSpPr>
        <p:spPr bwMode="auto">
          <a:xfrm>
            <a:off x="0" y="147638"/>
            <a:ext cx="2316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Heat Pumps</a:t>
            </a:r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8305800" y="6392863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pic>
        <p:nvPicPr>
          <p:cNvPr id="204805" name="Picture 5" descr="G:\CHAP15\FIGURES\FG15_16.PCT"/>
          <p:cNvPicPr>
            <a:picLocks noChangeAspect="1" noChangeArrowheads="1"/>
          </p:cNvPicPr>
          <p:nvPr/>
        </p:nvPicPr>
        <p:blipFill>
          <a:blip r:embed="rId3" cstate="print"/>
          <a:srcRect l="18004" t="12500" r="8981" b="15500"/>
          <a:stretch>
            <a:fillRect/>
          </a:stretch>
        </p:blipFill>
        <p:spPr bwMode="auto">
          <a:xfrm>
            <a:off x="1143000" y="685800"/>
            <a:ext cx="7162800" cy="4708525"/>
          </a:xfrm>
          <a:prstGeom prst="rect">
            <a:avLst/>
          </a:prstGeom>
          <a:noFill/>
        </p:spPr>
      </p:pic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762000" y="5553075"/>
            <a:ext cx="82692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Does a heat pump really have an efficiency more than 1?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ext Box 2"/>
          <p:cNvSpPr txBox="1">
            <a:spLocks noChangeArrowheads="1"/>
          </p:cNvSpPr>
          <p:nvPr/>
        </p:nvSpPr>
        <p:spPr bwMode="auto">
          <a:xfrm>
            <a:off x="3408363" y="2482850"/>
            <a:ext cx="240665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/>
              <a:t>Heat Pumps</a:t>
            </a:r>
          </a:p>
          <a:p>
            <a:pPr algn="ctr"/>
            <a:r>
              <a:rPr lang="en-US" sz="3600">
                <a:hlinkClick r:id="rId2" action="ppaction://hlinksldjump"/>
              </a:rPr>
              <a:t>1</a:t>
            </a:r>
            <a:r>
              <a:rPr lang="en-US" sz="3600"/>
              <a:t>| 2</a:t>
            </a:r>
            <a:endParaRPr lang="en-US" sz="3600" u="sng"/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3" action="ppaction://hlinksldjump"/>
              </a:rPr>
              <a:t>TOC</a:t>
            </a: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2408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Heat engines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0" y="838200"/>
            <a:ext cx="2819400" cy="1555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Turn heat to work</a:t>
            </a:r>
          </a:p>
          <a:p>
            <a:r>
              <a:rPr lang="en-US"/>
              <a:t>Demo - The little engine that could </a:t>
            </a:r>
            <a:r>
              <a:rPr lang="en-US" sz="1200"/>
              <a:t>(explode)</a:t>
            </a:r>
            <a:endParaRPr lang="en-US" sz="1200">
              <a:sym typeface="Symbol" pitchFamily="18" charset="2"/>
            </a:endParaRPr>
          </a:p>
        </p:txBody>
      </p:sp>
      <p:pic>
        <p:nvPicPr>
          <p:cNvPr id="11347" name="Picture 83" descr="G:\CHAP15\FIGURES\FG15_10.PCT"/>
          <p:cNvPicPr>
            <a:picLocks noChangeAspect="1" noChangeArrowheads="1"/>
          </p:cNvPicPr>
          <p:nvPr/>
        </p:nvPicPr>
        <p:blipFill>
          <a:blip r:embed="rId3" cstate="print"/>
          <a:srcRect r="36987"/>
          <a:stretch>
            <a:fillRect/>
          </a:stretch>
        </p:blipFill>
        <p:spPr bwMode="auto">
          <a:xfrm>
            <a:off x="3022600" y="0"/>
            <a:ext cx="6121400" cy="647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 Box 2"/>
          <p:cNvSpPr txBox="1">
            <a:spLocks noChangeArrowheads="1"/>
          </p:cNvSpPr>
          <p:nvPr/>
        </p:nvSpPr>
        <p:spPr bwMode="auto">
          <a:xfrm>
            <a:off x="381000" y="3563938"/>
            <a:ext cx="87630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u="sng"/>
              <a:t>Q</a:t>
            </a:r>
            <a:r>
              <a:rPr lang="en-US" baseline="-25000"/>
              <a:t>h</a:t>
            </a:r>
            <a:r>
              <a:rPr lang="en-US"/>
              <a:t>  =  </a:t>
            </a:r>
            <a:r>
              <a:rPr lang="en-US" u="sng"/>
              <a:t>Q</a:t>
            </a:r>
            <a:r>
              <a:rPr lang="en-US" baseline="-25000"/>
              <a:t>c</a:t>
            </a:r>
          </a:p>
          <a:p>
            <a:pPr lvl="1"/>
            <a:r>
              <a:rPr lang="en-US"/>
              <a:t>T</a:t>
            </a:r>
            <a:r>
              <a:rPr lang="en-US" baseline="-25000"/>
              <a:t>h</a:t>
            </a:r>
            <a:r>
              <a:rPr lang="en-US"/>
              <a:t>  =   T</a:t>
            </a:r>
            <a:r>
              <a:rPr lang="en-US" baseline="-25000"/>
              <a:t>c       (Carnot cycle)</a:t>
            </a:r>
          </a:p>
          <a:p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 = 1200. J, Q</a:t>
            </a:r>
            <a:r>
              <a:rPr lang="en-US" baseline="-25000"/>
              <a:t>c</a:t>
            </a:r>
            <a:r>
              <a:rPr lang="en-US"/>
              <a:t>  = ??, T</a:t>
            </a:r>
            <a:r>
              <a:rPr lang="en-US" baseline="-25000"/>
              <a:t>h</a:t>
            </a:r>
            <a:r>
              <a:rPr lang="en-US"/>
              <a:t>  = 273 + 35 K, T</a:t>
            </a:r>
            <a:r>
              <a:rPr lang="en-US" baseline="-25000"/>
              <a:t>h</a:t>
            </a:r>
            <a:r>
              <a:rPr lang="en-US"/>
              <a:t>  = 273 + 18 K</a:t>
            </a:r>
          </a:p>
          <a:p>
            <a:r>
              <a:rPr lang="en-US"/>
              <a:t>Q</a:t>
            </a:r>
            <a:r>
              <a:rPr lang="en-US" baseline="-25000"/>
              <a:t>c</a:t>
            </a:r>
            <a:r>
              <a:rPr lang="en-US"/>
              <a:t>  = 1133.8 J = 1130 J, W = 1200. - 1133.8 = 66 J</a:t>
            </a:r>
          </a:p>
          <a:p>
            <a:r>
              <a:rPr lang="en-US"/>
              <a:t>fillin</a:t>
            </a: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911225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66 J, 1130 J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86800" cy="30162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Eliza Lott has an air conditioner that operates between the temperature of 18 </a:t>
            </a:r>
            <a:r>
              <a:rPr lang="en-US" sz="3200" baseline="30000"/>
              <a:t>o</a:t>
            </a:r>
            <a:r>
              <a:rPr lang="en-US" sz="3200"/>
              <a:t>C (inside the house) and 35 </a:t>
            </a:r>
            <a:r>
              <a:rPr lang="en-US" sz="3200" baseline="30000"/>
              <a:t>o</a:t>
            </a:r>
            <a:r>
              <a:rPr lang="en-US" sz="3200"/>
              <a:t>C (outside the house).  If the air conditioner pumps 1200. J of heat outside, how much work did it do, and how much heat was removed from the house?  (assume Carnot efficiency)</a:t>
            </a:r>
            <a:endParaRPr lang="en-US"/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ext Box 2"/>
          <p:cNvSpPr txBox="1">
            <a:spLocks noChangeArrowheads="1"/>
          </p:cNvSpPr>
          <p:nvPr/>
        </p:nvSpPr>
        <p:spPr bwMode="auto">
          <a:xfrm>
            <a:off x="381000" y="3106738"/>
            <a:ext cx="8763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Carnot e   =  </a:t>
            </a:r>
            <a:r>
              <a:rPr lang="en-US" u="sng"/>
              <a:t>T</a:t>
            </a:r>
            <a:r>
              <a:rPr lang="en-US" baseline="-25000"/>
              <a:t>h</a:t>
            </a:r>
            <a:r>
              <a:rPr lang="en-US" u="sng" baseline="30000"/>
              <a:t> </a:t>
            </a:r>
            <a:r>
              <a:rPr lang="en-US" u="sng"/>
              <a:t>-</a:t>
            </a:r>
            <a:r>
              <a:rPr lang="en-US" u="sng" baseline="30000"/>
              <a:t> </a:t>
            </a:r>
            <a:r>
              <a:rPr lang="en-US" u="sng"/>
              <a:t>T</a:t>
            </a:r>
            <a:r>
              <a:rPr lang="en-US" baseline="-25000"/>
              <a:t>c   </a:t>
            </a:r>
            <a:r>
              <a:rPr lang="en-US"/>
              <a:t>=  </a:t>
            </a:r>
            <a:r>
              <a:rPr lang="en-US" u="sng"/>
              <a:t>24</a:t>
            </a:r>
            <a:r>
              <a:rPr lang="en-US" u="sng" baseline="30000"/>
              <a:t> </a:t>
            </a:r>
            <a:r>
              <a:rPr lang="en-US" u="sng"/>
              <a:t>-</a:t>
            </a:r>
            <a:r>
              <a:rPr lang="en-US" u="sng" baseline="30000"/>
              <a:t> </a:t>
            </a:r>
            <a:r>
              <a:rPr lang="en-US" u="sng"/>
              <a:t>(-12)</a:t>
            </a:r>
            <a:r>
              <a:rPr lang="en-US"/>
              <a:t> = .12121212</a:t>
            </a:r>
          </a:p>
          <a:p>
            <a:pPr lvl="1"/>
            <a:r>
              <a:rPr lang="en-US"/>
              <a:t>		    T</a:t>
            </a:r>
            <a:r>
              <a:rPr lang="en-US" baseline="-25000"/>
              <a:t>h	          </a:t>
            </a:r>
            <a:r>
              <a:rPr lang="en-US"/>
              <a:t>(273+24)</a:t>
            </a:r>
          </a:p>
          <a:p>
            <a:r>
              <a:rPr lang="en-US"/>
              <a:t>efficiency = .85(.121212) = .10303 = W/Q</a:t>
            </a:r>
            <a:r>
              <a:rPr lang="en-US" baseline="-25000"/>
              <a:t>h</a:t>
            </a:r>
            <a:r>
              <a:rPr lang="en-US"/>
              <a:t> = W/(1500 J)</a:t>
            </a:r>
            <a:endParaRPr lang="en-US" baseline="-25000"/>
          </a:p>
          <a:p>
            <a:r>
              <a:rPr lang="en-US"/>
              <a:t>W = 155 J</a:t>
            </a: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095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155 J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86800" cy="2654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Frank Le Spekin heats his house with a heat pump, the hot side of which is inside his house at 24 </a:t>
            </a:r>
            <a:r>
              <a:rPr lang="en-US" baseline="30000"/>
              <a:t>o</a:t>
            </a:r>
            <a:r>
              <a:rPr lang="en-US"/>
              <a:t>C, and the pump takes heat from outside which is at -12 </a:t>
            </a:r>
            <a:r>
              <a:rPr lang="en-US" baseline="30000"/>
              <a:t>o</a:t>
            </a:r>
            <a:r>
              <a:rPr lang="en-US"/>
              <a:t>C.  Assuming the pump operates at 85% Carnot efficiency, what work does the pump do to bring 1500 J of heat into the house?  (Multiply the Carnot eff. by 85%)</a:t>
            </a:r>
            <a:endParaRPr lang="en-US" sz="2400"/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ext Box 2"/>
          <p:cNvSpPr txBox="1">
            <a:spLocks noChangeArrowheads="1"/>
          </p:cNvSpPr>
          <p:nvPr/>
        </p:nvSpPr>
        <p:spPr bwMode="auto">
          <a:xfrm>
            <a:off x="0" y="147638"/>
            <a:ext cx="2408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Energy Flow</a:t>
            </a:r>
          </a:p>
        </p:txBody>
      </p:sp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3" action="ppaction://hlinksldjump"/>
              </a:rPr>
              <a:t>TOC</a:t>
            </a:r>
            <a:endParaRPr lang="en-US" sz="2400"/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5562600" cy="3081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 - Heat that flows from boiler</a:t>
            </a:r>
          </a:p>
          <a:p>
            <a:r>
              <a:rPr lang="en-US"/>
              <a:t>T</a:t>
            </a:r>
            <a:r>
              <a:rPr lang="en-US" baseline="-25000"/>
              <a:t>h</a:t>
            </a:r>
            <a:r>
              <a:rPr lang="en-US"/>
              <a:t>  - Temperature K of boiler</a:t>
            </a:r>
          </a:p>
          <a:p>
            <a:endParaRPr lang="en-US"/>
          </a:p>
          <a:p>
            <a:r>
              <a:rPr lang="en-US"/>
              <a:t>W - Work done by engine</a:t>
            </a:r>
          </a:p>
          <a:p>
            <a:endParaRPr lang="en-US"/>
          </a:p>
          <a:p>
            <a:r>
              <a:rPr lang="en-US"/>
              <a:t>Q</a:t>
            </a:r>
            <a:r>
              <a:rPr lang="en-US" baseline="-25000"/>
              <a:t>c</a:t>
            </a:r>
            <a:r>
              <a:rPr lang="en-US"/>
              <a:t>  - Heat that flows to condenser</a:t>
            </a:r>
          </a:p>
          <a:p>
            <a:r>
              <a:rPr lang="en-US"/>
              <a:t>T</a:t>
            </a:r>
            <a:r>
              <a:rPr lang="en-US" baseline="-25000"/>
              <a:t>c</a:t>
            </a:r>
            <a:r>
              <a:rPr lang="en-US"/>
              <a:t>  - Temperature K of condenser</a:t>
            </a:r>
          </a:p>
        </p:txBody>
      </p:sp>
      <p:grpSp>
        <p:nvGrpSpPr>
          <p:cNvPr id="191498" name="Group 10"/>
          <p:cNvGrpSpPr>
            <a:grpSpLocks/>
          </p:cNvGrpSpPr>
          <p:nvPr/>
        </p:nvGrpSpPr>
        <p:grpSpPr bwMode="auto">
          <a:xfrm>
            <a:off x="5224463" y="0"/>
            <a:ext cx="3919537" cy="4575175"/>
            <a:chOff x="3291" y="0"/>
            <a:chExt cx="2469" cy="2882"/>
          </a:xfrm>
        </p:grpSpPr>
        <p:pic>
          <p:nvPicPr>
            <p:cNvPr id="191494" name="Picture 6" descr="D:\Documents\Gianfigs\CHAP15\FIGURES\FG15_09.PCT"/>
            <p:cNvPicPr>
              <a:picLocks noChangeAspect="1" noChangeArrowheads="1"/>
            </p:cNvPicPr>
            <p:nvPr/>
          </p:nvPicPr>
          <p:blipFill>
            <a:blip r:embed="rId4" cstate="print"/>
            <a:srcRect l="35007" t="12500" r="22984" b="14000"/>
            <a:stretch>
              <a:fillRect/>
            </a:stretch>
          </p:blipFill>
          <p:spPr bwMode="auto">
            <a:xfrm>
              <a:off x="3291" y="0"/>
              <a:ext cx="2469" cy="2880"/>
            </a:xfrm>
            <a:prstGeom prst="rect">
              <a:avLst/>
            </a:prstGeom>
            <a:noFill/>
          </p:spPr>
        </p:pic>
        <p:sp>
          <p:nvSpPr>
            <p:cNvPr id="191496" name="Text Box 8"/>
            <p:cNvSpPr txBox="1">
              <a:spLocks noChangeArrowheads="1"/>
            </p:cNvSpPr>
            <p:nvPr/>
          </p:nvSpPr>
          <p:spPr bwMode="auto">
            <a:xfrm>
              <a:off x="3899" y="2555"/>
              <a:ext cx="215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91497" name="Text Box 9"/>
            <p:cNvSpPr txBox="1">
              <a:spLocks noChangeArrowheads="1"/>
            </p:cNvSpPr>
            <p:nvPr/>
          </p:nvSpPr>
          <p:spPr bwMode="auto">
            <a:xfrm>
              <a:off x="3925" y="1791"/>
              <a:ext cx="215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  <p:sp>
        <p:nvSpPr>
          <p:cNvPr id="191500" name="Text Box 12"/>
          <p:cNvSpPr txBox="1">
            <a:spLocks noChangeArrowheads="1"/>
          </p:cNvSpPr>
          <p:nvPr/>
        </p:nvSpPr>
        <p:spPr bwMode="auto">
          <a:xfrm>
            <a:off x="1760538" y="5043488"/>
            <a:ext cx="5935662" cy="14335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/>
              <a:t>Q</a:t>
            </a:r>
            <a:r>
              <a:rPr lang="en-US" sz="8800" baseline="-25000"/>
              <a:t>h</a:t>
            </a:r>
            <a:r>
              <a:rPr lang="en-US" sz="8800"/>
              <a:t> = Q</a:t>
            </a:r>
            <a:r>
              <a:rPr lang="en-US" sz="8800" baseline="-25000"/>
              <a:t>c</a:t>
            </a:r>
            <a:r>
              <a:rPr lang="en-US" sz="8800"/>
              <a:t> + 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1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1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1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1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2" grpId="0" build="p" autoUpdateAnimBg="0"/>
      <p:bldP spid="1915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903413" y="2482850"/>
            <a:ext cx="541655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/>
              <a:t>Energy Flow in heat engines</a:t>
            </a:r>
          </a:p>
          <a:p>
            <a:pPr algn="ctr"/>
            <a:r>
              <a:rPr lang="en-US" sz="3600">
                <a:hlinkClick r:id="rId2" action="ppaction://hlinksldjump"/>
              </a:rPr>
              <a:t>1</a:t>
            </a:r>
            <a:r>
              <a:rPr lang="en-US" sz="3600"/>
              <a:t> | </a:t>
            </a:r>
            <a:r>
              <a:rPr lang="en-US" sz="3600">
                <a:hlinkClick r:id="rId3" action="ppaction://hlinksldjump"/>
              </a:rPr>
              <a:t>2</a:t>
            </a:r>
            <a:r>
              <a:rPr lang="en-US" sz="3600"/>
              <a:t> | 3</a:t>
            </a:r>
            <a:endParaRPr lang="en-US" sz="3600" u="sng"/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4" action="ppaction://hlinksldjump"/>
              </a:rPr>
              <a:t>TOC</a:t>
            </a:r>
            <a:endParaRPr 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2895600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= Q</a:t>
            </a:r>
            <a:r>
              <a:rPr lang="en-US" baseline="-25000"/>
              <a:t>c</a:t>
            </a:r>
            <a:r>
              <a:rPr lang="en-US"/>
              <a:t> + W, </a:t>
            </a:r>
          </a:p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= 85 J, Q</a:t>
            </a:r>
            <a:r>
              <a:rPr lang="en-US" baseline="-25000"/>
              <a:t>c</a:t>
            </a:r>
            <a:r>
              <a:rPr lang="en-US"/>
              <a:t> = 60. J, W = ???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433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25 J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15541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Gotelit Andamantan has a heat engine that uses 85 J of heat from the boiler, and wastes 60. J of heat.  What amount of work does the engine do?</a:t>
            </a:r>
            <a:endParaRPr lang="en-US"/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381000" y="2895600"/>
            <a:ext cx="8763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= Q</a:t>
            </a:r>
            <a:r>
              <a:rPr lang="en-US" baseline="-25000"/>
              <a:t>c</a:t>
            </a:r>
            <a:r>
              <a:rPr lang="en-US"/>
              <a:t> + W, </a:t>
            </a:r>
          </a:p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= 995 J, Q</a:t>
            </a:r>
            <a:r>
              <a:rPr lang="en-US" baseline="-25000"/>
              <a:t>c</a:t>
            </a:r>
            <a:r>
              <a:rPr lang="en-US"/>
              <a:t> = ???, W = 742 W</a:t>
            </a:r>
          </a:p>
          <a:p>
            <a:pPr eaLnBrk="0" hangingPunct="0"/>
            <a:r>
              <a:rPr lang="en-US"/>
              <a:t>Treat Watts the same as work, only it is a rate of work (J/s)</a:t>
            </a: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953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253 W</a:t>
            </a: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86800" cy="20415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Ms Ribble has a steam engine that puts out work at a rate of 742 W, and consumes heat from the boiler at a rate of 995 W.  At what rate does heat flow to the condenser?  (Wasted)</a:t>
            </a:r>
            <a:endParaRPr lang="en-US"/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ext Box 2"/>
          <p:cNvSpPr txBox="1">
            <a:spLocks noChangeArrowheads="1"/>
          </p:cNvSpPr>
          <p:nvPr/>
        </p:nvSpPr>
        <p:spPr bwMode="auto">
          <a:xfrm>
            <a:off x="381000" y="2895600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= Q</a:t>
            </a:r>
            <a:r>
              <a:rPr lang="en-US" baseline="-25000"/>
              <a:t>c</a:t>
            </a:r>
            <a:r>
              <a:rPr lang="en-US"/>
              <a:t> + W, </a:t>
            </a:r>
          </a:p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= ??? J, Q</a:t>
            </a:r>
            <a:r>
              <a:rPr lang="en-US" baseline="-25000"/>
              <a:t>c</a:t>
            </a:r>
            <a:r>
              <a:rPr lang="en-US"/>
              <a:t> = 23 J, W = 34 J</a:t>
            </a: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433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57 J</a:t>
            </a: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86800" cy="15541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Mr. Meaner’s heat engine wastes 23 J of heat, and does 34 J of work, what heat must flow from the boiler?</a:t>
            </a:r>
            <a:endParaRPr lang="en-US"/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0" y="0"/>
            <a:ext cx="2498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Carnot Cycle</a:t>
            </a:r>
          </a:p>
        </p:txBody>
      </p:sp>
      <p:sp>
        <p:nvSpPr>
          <p:cNvPr id="190467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609600" y="6096000"/>
            <a:ext cx="65532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Maximum efficiency possible</a:t>
            </a:r>
            <a:endParaRPr lang="en-US">
              <a:sym typeface="Symbol" pitchFamily="18" charset="2"/>
            </a:endParaRPr>
          </a:p>
        </p:txBody>
      </p:sp>
      <p:pic>
        <p:nvPicPr>
          <p:cNvPr id="190470" name="Picture 6" descr="D:\Documents\Gianfigs\CHAP15\FIGURES\FG15_12.P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84213"/>
            <a:ext cx="8153400" cy="5437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2"/>
          <p:cNvSpPr txBox="1">
            <a:spLocks noChangeArrowheads="1"/>
          </p:cNvSpPr>
          <p:nvPr/>
        </p:nvSpPr>
        <p:spPr bwMode="auto">
          <a:xfrm>
            <a:off x="0" y="147638"/>
            <a:ext cx="1922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Efficiency</a:t>
            </a:r>
          </a:p>
        </p:txBody>
      </p:sp>
      <p:sp>
        <p:nvSpPr>
          <p:cNvPr id="194563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4572000" cy="5216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efficiency = </a:t>
            </a:r>
            <a:r>
              <a:rPr lang="en-US" u="sng"/>
              <a:t>What you want</a:t>
            </a:r>
          </a:p>
          <a:p>
            <a:pPr lvl="1"/>
            <a:r>
              <a:rPr lang="en-US"/>
              <a:t>		What you paid</a:t>
            </a:r>
          </a:p>
          <a:p>
            <a:r>
              <a:rPr lang="en-US"/>
              <a:t>0 </a:t>
            </a:r>
            <a:r>
              <a:rPr lang="en-US" u="sng"/>
              <a:t>&lt;</a:t>
            </a:r>
            <a:r>
              <a:rPr lang="en-US"/>
              <a:t> efficiency </a:t>
            </a:r>
            <a:r>
              <a:rPr lang="en-US" u="sng"/>
              <a:t>&lt;</a:t>
            </a:r>
            <a:r>
              <a:rPr lang="en-US"/>
              <a:t> 1</a:t>
            </a:r>
          </a:p>
          <a:p>
            <a:endParaRPr lang="en-US"/>
          </a:p>
          <a:p>
            <a:r>
              <a:rPr lang="en-US"/>
              <a:t>efficiency =  </a:t>
            </a:r>
            <a:r>
              <a:rPr lang="en-US" u="sng"/>
              <a:t>W</a:t>
            </a:r>
            <a:r>
              <a:rPr lang="en-US"/>
              <a:t>  =  </a:t>
            </a:r>
            <a:r>
              <a:rPr lang="en-US" u="sng"/>
              <a:t>Q</a:t>
            </a:r>
            <a:r>
              <a:rPr lang="en-US" baseline="-25000"/>
              <a:t>h</a:t>
            </a:r>
            <a:r>
              <a:rPr lang="en-US" u="sng" baseline="30000"/>
              <a:t> </a:t>
            </a:r>
            <a:r>
              <a:rPr lang="en-US" u="sng"/>
              <a:t>-</a:t>
            </a:r>
            <a:r>
              <a:rPr lang="en-US" u="sng" baseline="30000"/>
              <a:t> </a:t>
            </a:r>
            <a:r>
              <a:rPr lang="en-US" u="sng"/>
              <a:t>Q</a:t>
            </a:r>
            <a:r>
              <a:rPr lang="en-US" baseline="-25000"/>
              <a:t>c</a:t>
            </a:r>
            <a:endParaRPr lang="en-US"/>
          </a:p>
          <a:p>
            <a:pPr lvl="1"/>
            <a:r>
              <a:rPr lang="en-US"/>
              <a:t>		 Q</a:t>
            </a:r>
            <a:r>
              <a:rPr lang="en-US" baseline="-25000"/>
              <a:t>h	      </a:t>
            </a:r>
            <a:r>
              <a:rPr lang="en-US"/>
              <a:t>Q</a:t>
            </a:r>
            <a:r>
              <a:rPr lang="en-US" baseline="-25000"/>
              <a:t>h</a:t>
            </a:r>
          </a:p>
          <a:p>
            <a:pPr lvl="1"/>
            <a:endParaRPr lang="en-US"/>
          </a:p>
          <a:p>
            <a:r>
              <a:rPr lang="en-US"/>
              <a:t>efficiency =  </a:t>
            </a:r>
            <a:r>
              <a:rPr lang="en-US" u="sng"/>
              <a:t>T</a:t>
            </a:r>
            <a:r>
              <a:rPr lang="en-US" baseline="-25000"/>
              <a:t>h</a:t>
            </a:r>
            <a:r>
              <a:rPr lang="en-US" u="sng" baseline="30000"/>
              <a:t> </a:t>
            </a:r>
            <a:r>
              <a:rPr lang="en-US" u="sng"/>
              <a:t>-</a:t>
            </a:r>
            <a:r>
              <a:rPr lang="en-US" u="sng" baseline="30000"/>
              <a:t> </a:t>
            </a:r>
            <a:r>
              <a:rPr lang="en-US" u="sng"/>
              <a:t>T</a:t>
            </a:r>
            <a:r>
              <a:rPr lang="en-US" baseline="-25000"/>
              <a:t>c</a:t>
            </a:r>
            <a:endParaRPr lang="en-US"/>
          </a:p>
          <a:p>
            <a:pPr lvl="1"/>
            <a:r>
              <a:rPr lang="en-US"/>
              <a:t>		    T</a:t>
            </a:r>
            <a:r>
              <a:rPr lang="en-US" baseline="-25000"/>
              <a:t>h	    (Carnot cycle)</a:t>
            </a:r>
            <a:endParaRPr lang="en-US"/>
          </a:p>
          <a:p>
            <a:r>
              <a:rPr lang="en-US"/>
              <a:t>Finally:</a:t>
            </a:r>
          </a:p>
          <a:p>
            <a:pPr lvl="1"/>
            <a:r>
              <a:rPr lang="en-US" u="sng"/>
              <a:t>Q</a:t>
            </a:r>
            <a:r>
              <a:rPr lang="en-US" baseline="-25000"/>
              <a:t>h</a:t>
            </a:r>
            <a:r>
              <a:rPr lang="en-US"/>
              <a:t>  =  </a:t>
            </a:r>
            <a:r>
              <a:rPr lang="en-US" u="sng"/>
              <a:t>Q</a:t>
            </a:r>
            <a:r>
              <a:rPr lang="en-US" baseline="-25000"/>
              <a:t>c</a:t>
            </a:r>
          </a:p>
          <a:p>
            <a:pPr lvl="1"/>
            <a:r>
              <a:rPr lang="en-US"/>
              <a:t>T</a:t>
            </a:r>
            <a:r>
              <a:rPr lang="en-US" baseline="-25000"/>
              <a:t>h</a:t>
            </a:r>
            <a:r>
              <a:rPr lang="en-US"/>
              <a:t>  =   T</a:t>
            </a:r>
            <a:r>
              <a:rPr lang="en-US" baseline="-25000"/>
              <a:t>c       (Carnot cycle)</a:t>
            </a:r>
          </a:p>
        </p:txBody>
      </p:sp>
      <p:grpSp>
        <p:nvGrpSpPr>
          <p:cNvPr id="194565" name="Group 5"/>
          <p:cNvGrpSpPr>
            <a:grpSpLocks/>
          </p:cNvGrpSpPr>
          <p:nvPr/>
        </p:nvGrpSpPr>
        <p:grpSpPr bwMode="auto">
          <a:xfrm>
            <a:off x="5224463" y="0"/>
            <a:ext cx="3919537" cy="4575175"/>
            <a:chOff x="3291" y="0"/>
            <a:chExt cx="2469" cy="2882"/>
          </a:xfrm>
        </p:grpSpPr>
        <p:pic>
          <p:nvPicPr>
            <p:cNvPr id="194566" name="Picture 6" descr="D:\Documents\Gianfigs\CHAP15\FIGURES\FG15_09.PCT"/>
            <p:cNvPicPr>
              <a:picLocks noChangeAspect="1" noChangeArrowheads="1"/>
            </p:cNvPicPr>
            <p:nvPr/>
          </p:nvPicPr>
          <p:blipFill>
            <a:blip r:embed="rId3" cstate="print"/>
            <a:srcRect l="35007" t="12500" r="22984" b="14000"/>
            <a:stretch>
              <a:fillRect/>
            </a:stretch>
          </p:blipFill>
          <p:spPr bwMode="auto">
            <a:xfrm>
              <a:off x="3291" y="0"/>
              <a:ext cx="2469" cy="2880"/>
            </a:xfrm>
            <a:prstGeom prst="rect">
              <a:avLst/>
            </a:prstGeom>
            <a:noFill/>
          </p:spPr>
        </p:pic>
        <p:sp>
          <p:nvSpPr>
            <p:cNvPr id="194567" name="Text Box 7"/>
            <p:cNvSpPr txBox="1">
              <a:spLocks noChangeArrowheads="1"/>
            </p:cNvSpPr>
            <p:nvPr/>
          </p:nvSpPr>
          <p:spPr bwMode="auto">
            <a:xfrm>
              <a:off x="3899" y="2555"/>
              <a:ext cx="215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94568" name="Text Box 8"/>
            <p:cNvSpPr txBox="1">
              <a:spLocks noChangeArrowheads="1"/>
            </p:cNvSpPr>
            <p:nvPr/>
          </p:nvSpPr>
          <p:spPr bwMode="auto">
            <a:xfrm>
              <a:off x="3925" y="1791"/>
              <a:ext cx="215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4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4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4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4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45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45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45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45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3456</TotalTime>
  <Words>903</Words>
  <Application>Microsoft Office PowerPoint</Application>
  <PresentationFormat>On-screen Show (4:3)</PresentationFormat>
  <Paragraphs>146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Times New Roman</vt:lpstr>
      <vt:lpstr>Symbol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363</cp:revision>
  <dcterms:created xsi:type="dcterms:W3CDTF">2001-03-01T17:38:38Z</dcterms:created>
  <dcterms:modified xsi:type="dcterms:W3CDTF">2014-03-10T19:22:17Z</dcterms:modified>
</cp:coreProperties>
</file>