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xls" ContentType="application/vnd.ms-exce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4" r:id="rId2"/>
    <p:sldId id="265" r:id="rId3"/>
    <p:sldId id="266" r:id="rId4"/>
    <p:sldId id="269" r:id="rId5"/>
    <p:sldId id="273" r:id="rId6"/>
    <p:sldId id="274" r:id="rId7"/>
    <p:sldId id="275" r:id="rId8"/>
    <p:sldId id="276" r:id="rId9"/>
    <p:sldId id="272" r:id="rId10"/>
    <p:sldId id="267" r:id="rId11"/>
    <p:sldId id="277" r:id="rId12"/>
    <p:sldId id="278" r:id="rId13"/>
    <p:sldId id="268" r:id="rId14"/>
    <p:sldId id="279" r:id="rId15"/>
    <p:sldId id="281" r:id="rId16"/>
    <p:sldId id="280" r:id="rId17"/>
    <p:sldId id="270" r:id="rId18"/>
    <p:sldId id="282" r:id="rId19"/>
    <p:sldId id="271" r:id="rId20"/>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Times New Roman" charset="0"/>
        <a:ea typeface="+mn-ea"/>
        <a:cs typeface="+mn-cs"/>
      </a:defRPr>
    </a:lvl1pPr>
    <a:lvl2pPr marL="457200" algn="l" rtl="0" fontAlgn="base">
      <a:spcBef>
        <a:spcPct val="0"/>
      </a:spcBef>
      <a:spcAft>
        <a:spcPct val="0"/>
      </a:spcAft>
      <a:defRPr sz="2800" kern="1200">
        <a:solidFill>
          <a:schemeClr val="tx1"/>
        </a:solidFill>
        <a:latin typeface="Times New Roman" charset="0"/>
        <a:ea typeface="+mn-ea"/>
        <a:cs typeface="+mn-cs"/>
      </a:defRPr>
    </a:lvl2pPr>
    <a:lvl3pPr marL="914400" algn="l" rtl="0" fontAlgn="base">
      <a:spcBef>
        <a:spcPct val="0"/>
      </a:spcBef>
      <a:spcAft>
        <a:spcPct val="0"/>
      </a:spcAft>
      <a:defRPr sz="2800" kern="1200">
        <a:solidFill>
          <a:schemeClr val="tx1"/>
        </a:solidFill>
        <a:latin typeface="Times New Roman" charset="0"/>
        <a:ea typeface="+mn-ea"/>
        <a:cs typeface="+mn-cs"/>
      </a:defRPr>
    </a:lvl3pPr>
    <a:lvl4pPr marL="1371600" algn="l" rtl="0" fontAlgn="base">
      <a:spcBef>
        <a:spcPct val="0"/>
      </a:spcBef>
      <a:spcAft>
        <a:spcPct val="0"/>
      </a:spcAft>
      <a:defRPr sz="2800" kern="1200">
        <a:solidFill>
          <a:schemeClr val="tx1"/>
        </a:solidFill>
        <a:latin typeface="Times New Roman" charset="0"/>
        <a:ea typeface="+mn-ea"/>
        <a:cs typeface="+mn-cs"/>
      </a:defRPr>
    </a:lvl4pPr>
    <a:lvl5pPr marL="1828800" algn="l" rtl="0" fontAlgn="base">
      <a:spcBef>
        <a:spcPct val="0"/>
      </a:spcBef>
      <a:spcAft>
        <a:spcPct val="0"/>
      </a:spcAft>
      <a:defRPr sz="2800" kern="1200">
        <a:solidFill>
          <a:schemeClr val="tx1"/>
        </a:solidFill>
        <a:latin typeface="Times New Roman" charset="0"/>
        <a:ea typeface="+mn-ea"/>
        <a:cs typeface="+mn-cs"/>
      </a:defRPr>
    </a:lvl5pPr>
    <a:lvl6pPr marL="2286000" algn="l" defTabSz="914400" rtl="0" eaLnBrk="1" latinLnBrk="0" hangingPunct="1">
      <a:defRPr sz="2800" kern="1200">
        <a:solidFill>
          <a:schemeClr val="tx1"/>
        </a:solidFill>
        <a:latin typeface="Times New Roman" charset="0"/>
        <a:ea typeface="+mn-ea"/>
        <a:cs typeface="+mn-cs"/>
      </a:defRPr>
    </a:lvl6pPr>
    <a:lvl7pPr marL="2743200" algn="l" defTabSz="914400" rtl="0" eaLnBrk="1" latinLnBrk="0" hangingPunct="1">
      <a:defRPr sz="2800" kern="1200">
        <a:solidFill>
          <a:schemeClr val="tx1"/>
        </a:solidFill>
        <a:latin typeface="Times New Roman" charset="0"/>
        <a:ea typeface="+mn-ea"/>
        <a:cs typeface="+mn-cs"/>
      </a:defRPr>
    </a:lvl7pPr>
    <a:lvl8pPr marL="3200400" algn="l" defTabSz="914400" rtl="0" eaLnBrk="1" latinLnBrk="0" hangingPunct="1">
      <a:defRPr sz="2800" kern="1200">
        <a:solidFill>
          <a:schemeClr val="tx1"/>
        </a:solidFill>
        <a:latin typeface="Times New Roman" charset="0"/>
        <a:ea typeface="+mn-ea"/>
        <a:cs typeface="+mn-cs"/>
      </a:defRPr>
    </a:lvl8pPr>
    <a:lvl9pPr marL="3657600" algn="l" defTabSz="914400" rtl="0" eaLnBrk="1" latinLnBrk="0" hangingPunct="1">
      <a:defRPr sz="28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45" autoAdjust="0"/>
  </p:normalViewPr>
  <p:slideViewPr>
    <p:cSldViewPr>
      <p:cViewPr>
        <p:scale>
          <a:sx n="55" d="100"/>
          <a:sy n="55" d="100"/>
        </p:scale>
        <p:origin x="-3234" y="-13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22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2228"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22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22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05C6447-E5E7-443F-8734-C20C31B16196}"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Joul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D27E18-7DB2-41E5-A436-172F72883322}" type="slidenum">
              <a:rPr lang="en-US"/>
              <a:pPr/>
              <a:t>2</a:t>
            </a:fld>
            <a:endParaRPr lang="en-US"/>
          </a:p>
        </p:txBody>
      </p:sp>
      <p:sp>
        <p:nvSpPr>
          <p:cNvPr id="233474" name="Rectangle 2"/>
          <p:cNvSpPr>
            <a:spLocks noChangeArrowheads="1" noTextEdit="1"/>
          </p:cNvSpPr>
          <p:nvPr>
            <p:ph type="sldImg"/>
          </p:nvPr>
        </p:nvSpPr>
        <p:spPr>
          <a:ln/>
        </p:spPr>
      </p:sp>
      <p:sp>
        <p:nvSpPr>
          <p:cNvPr id="233475" name="Rectangle 3"/>
          <p:cNvSpPr>
            <a:spLocks noGrp="1" noChangeArrowheads="1"/>
          </p:cNvSpPr>
          <p:nvPr>
            <p:ph type="body" idx="1"/>
          </p:nvPr>
        </p:nvSpPr>
        <p:spPr/>
        <p:txBody>
          <a:bodyPr/>
          <a:lstStyle/>
          <a:p>
            <a:r>
              <a:rPr lang="en-US"/>
              <a:t>1.055 × 10</a:t>
            </a:r>
            <a:r>
              <a:rPr lang="en-US" baseline="30000"/>
              <a:t>18</a:t>
            </a:r>
            <a:r>
              <a:rPr lang="en-US"/>
              <a:t> </a:t>
            </a:r>
            <a:r>
              <a:rPr lang="en-US">
                <a:hlinkClick r:id="rId3" tooltip="Joule"/>
              </a:rPr>
              <a:t>joules</a:t>
            </a:r>
            <a:r>
              <a:rPr lang="en-US"/>
              <a:t>  = 1 Quad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AE2107-1A5A-4A07-A628-26582FD5E69E}" type="slidenum">
              <a:rPr lang="en-US"/>
              <a:pPr/>
              <a:t>18</a:t>
            </a:fld>
            <a:endParaRPr lang="en-US"/>
          </a:p>
        </p:txBody>
      </p:sp>
      <p:sp>
        <p:nvSpPr>
          <p:cNvPr id="231426" name="Rectangle 2"/>
          <p:cNvSpPr>
            <a:spLocks noChangeArrowheads="1" noTextEdit="1"/>
          </p:cNvSpPr>
          <p:nvPr>
            <p:ph type="sldImg"/>
          </p:nvPr>
        </p:nvSpPr>
        <p:spPr>
          <a:ln/>
        </p:spPr>
      </p:sp>
      <p:sp>
        <p:nvSpPr>
          <p:cNvPr id="231427" name="Rectangle 3"/>
          <p:cNvSpPr>
            <a:spLocks noGrp="1" noChangeArrowheads="1"/>
          </p:cNvSpPr>
          <p:nvPr>
            <p:ph type="body" idx="1"/>
          </p:nvPr>
        </p:nvSpPr>
        <p:spPr/>
        <p:txBody>
          <a:bodyPr/>
          <a:lstStyle/>
          <a:p>
            <a:r>
              <a:rPr lang="en-US"/>
              <a:t>Truck unloading wood chips that will fuel the Tracy Biomass Plant, Tracy, California.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A7510D-A6F9-4E91-8E8E-3514F48360BE}" type="slidenum">
              <a:rPr lang="en-US"/>
              <a:pPr/>
              <a:t>19</a:t>
            </a:fld>
            <a:endParaRPr lang="en-US"/>
          </a:p>
        </p:txBody>
      </p:sp>
      <p:sp>
        <p:nvSpPr>
          <p:cNvPr id="232450" name="Rectangle 2"/>
          <p:cNvSpPr>
            <a:spLocks noChangeArrowheads="1" noTextEdit="1"/>
          </p:cNvSpPr>
          <p:nvPr>
            <p:ph type="sldImg"/>
          </p:nvPr>
        </p:nvSpPr>
        <p:spPr>
          <a:ln/>
        </p:spPr>
      </p:sp>
      <p:sp>
        <p:nvSpPr>
          <p:cNvPr id="232451" name="Rectangle 3"/>
          <p:cNvSpPr>
            <a:spLocks noGrp="1" noChangeArrowheads="1"/>
          </p:cNvSpPr>
          <p:nvPr>
            <p:ph type="body" idx="1"/>
          </p:nvPr>
        </p:nvSpPr>
        <p:spPr/>
        <p:txBody>
          <a:bodyPr/>
          <a:lstStyle/>
          <a:p>
            <a:r>
              <a:rPr lang="en-US"/>
              <a:t>11 Mar 2006, Sao Tome, Brazil --- Trucks are loaded with sugar cane, which will be used in the production of ethanol. The ethanol Brazil produces from sugar cane is attracting worldwide interest, for it is one of the cheapest and most dependable types of fuel derived from renewable sources. Three-quarters of the cars now being produced in Brazil have "flex-fuel" engines, capable of running on either ethanol or petrol, or any mixture of the two. Brazil is the world's largest producer and exporter of sugar and ethanol.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7FE78B2-667D-4423-9ECE-1144860FACB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9AA896-2047-4726-B7FF-07BA22570B3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ADF53E1-5482-4DC2-B65F-65A12515C93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1E2A6FF7-E6B9-4A78-83B8-3AA58B79FC2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9B9303-A499-40BD-AA8F-C5B31ABB01A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84FF56-85E5-444D-952F-A8725DD9E3B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A109055-B373-4729-BBFC-7C27616897B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0B3CAE1-E33A-4957-9D9A-63E9A9ADFE2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A22FE99-A2E7-46A2-9CED-ADBE35E8563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017D0D4-4026-47F4-9134-3932AF14DBB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38CE226-382A-4909-90BC-0E2DD2ED594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E9FF298-8D5B-4D06-B000-9DA6F8A3D18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7315B6A-E480-400A-B60F-51A6E6DD131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Microsoft_Office_Excel_Chart1.xls"/><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28600" y="457200"/>
            <a:ext cx="6781800" cy="701675"/>
          </a:xfrm>
          <a:prstGeom prst="rect">
            <a:avLst/>
          </a:prstGeom>
          <a:noFill/>
          <a:ln w="9525">
            <a:noFill/>
            <a:miter lim="800000"/>
            <a:headEnd/>
            <a:tailEnd/>
          </a:ln>
          <a:effectLst/>
        </p:spPr>
        <p:txBody>
          <a:bodyPr>
            <a:spAutoFit/>
          </a:bodyPr>
          <a:lstStyle/>
          <a:p>
            <a:r>
              <a:rPr lang="en-US" sz="4000" b="1" u="sng"/>
              <a:t>Energy Sources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4" name="Picture 4"/>
          <p:cNvPicPr>
            <a:picLocks noChangeAspect="1" noChangeArrowheads="1"/>
          </p:cNvPicPr>
          <p:nvPr/>
        </p:nvPicPr>
        <p:blipFill>
          <a:blip r:embed="rId2" cstate="print"/>
          <a:srcRect/>
          <a:stretch>
            <a:fillRect/>
          </a:stretch>
        </p:blipFill>
        <p:spPr bwMode="auto">
          <a:xfrm>
            <a:off x="0" y="709613"/>
            <a:ext cx="5181600" cy="2794000"/>
          </a:xfrm>
          <a:prstGeom prst="rect">
            <a:avLst/>
          </a:prstGeom>
          <a:noFill/>
          <a:ln w="50800">
            <a:noFill/>
            <a:miter lim="800000"/>
            <a:headEnd/>
            <a:tailEnd/>
          </a:ln>
          <a:effectLst/>
        </p:spPr>
      </p:pic>
      <p:sp>
        <p:nvSpPr>
          <p:cNvPr id="215045" name="Text Box 5"/>
          <p:cNvSpPr txBox="1">
            <a:spLocks noChangeArrowheads="1"/>
          </p:cNvSpPr>
          <p:nvPr/>
        </p:nvSpPr>
        <p:spPr bwMode="auto">
          <a:xfrm>
            <a:off x="5181600" y="609600"/>
            <a:ext cx="3746500" cy="519113"/>
          </a:xfrm>
          <a:prstGeom prst="rect">
            <a:avLst/>
          </a:prstGeom>
          <a:noFill/>
          <a:ln w="50800">
            <a:noFill/>
            <a:miter lim="800000"/>
            <a:headEnd/>
            <a:tailEnd/>
          </a:ln>
          <a:effectLst/>
        </p:spPr>
        <p:txBody>
          <a:bodyPr wrap="none">
            <a:spAutoFit/>
          </a:bodyPr>
          <a:lstStyle/>
          <a:p>
            <a:r>
              <a:rPr lang="en-US"/>
              <a:t>US Sources of electricity</a:t>
            </a:r>
          </a:p>
        </p:txBody>
      </p:sp>
      <p:pic>
        <p:nvPicPr>
          <p:cNvPr id="215046" name="Picture 6"/>
          <p:cNvPicPr>
            <a:picLocks noChangeAspect="1" noChangeArrowheads="1"/>
          </p:cNvPicPr>
          <p:nvPr/>
        </p:nvPicPr>
        <p:blipFill>
          <a:blip r:embed="rId3" cstate="print"/>
          <a:srcRect/>
          <a:stretch>
            <a:fillRect/>
          </a:stretch>
        </p:blipFill>
        <p:spPr bwMode="auto">
          <a:xfrm>
            <a:off x="4705350" y="4133850"/>
            <a:ext cx="4438650" cy="2724150"/>
          </a:xfrm>
          <a:prstGeom prst="rect">
            <a:avLst/>
          </a:prstGeom>
          <a:noFill/>
          <a:ln w="50800">
            <a:noFill/>
            <a:miter lim="800000"/>
            <a:headEnd/>
            <a:tailEnd/>
          </a:ln>
          <a:effectLst/>
        </p:spPr>
      </p:pic>
      <p:sp>
        <p:nvSpPr>
          <p:cNvPr id="215047" name="Text Box 7"/>
          <p:cNvSpPr txBox="1">
            <a:spLocks noChangeArrowheads="1"/>
          </p:cNvSpPr>
          <p:nvPr/>
        </p:nvSpPr>
        <p:spPr bwMode="auto">
          <a:xfrm>
            <a:off x="381000" y="5867400"/>
            <a:ext cx="4257675" cy="519113"/>
          </a:xfrm>
          <a:prstGeom prst="rect">
            <a:avLst/>
          </a:prstGeom>
          <a:noFill/>
          <a:ln w="50800">
            <a:noFill/>
            <a:miter lim="800000"/>
            <a:headEnd/>
            <a:tailEnd/>
          </a:ln>
          <a:effectLst/>
        </p:spPr>
        <p:txBody>
          <a:bodyPr wrap="none">
            <a:spAutoFit/>
          </a:bodyPr>
          <a:lstStyle/>
          <a:p>
            <a:r>
              <a:rPr lang="en-US"/>
              <a:t>France Sources of electricity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ext Box 2"/>
          <p:cNvSpPr txBox="1">
            <a:spLocks noChangeArrowheads="1"/>
          </p:cNvSpPr>
          <p:nvPr/>
        </p:nvSpPr>
        <p:spPr bwMode="auto">
          <a:xfrm>
            <a:off x="76200" y="44450"/>
            <a:ext cx="4114800" cy="641350"/>
          </a:xfrm>
          <a:prstGeom prst="rect">
            <a:avLst/>
          </a:prstGeom>
          <a:noFill/>
          <a:ln w="50800">
            <a:noFill/>
            <a:miter lim="800000"/>
            <a:headEnd/>
            <a:tailEnd/>
          </a:ln>
          <a:effectLst/>
        </p:spPr>
        <p:txBody>
          <a:bodyPr>
            <a:spAutoFit/>
          </a:bodyPr>
          <a:lstStyle/>
          <a:p>
            <a:r>
              <a:rPr lang="en-US" sz="3600"/>
              <a:t>Geothermal</a:t>
            </a:r>
            <a:endParaRPr lang="en-US" sz="2400"/>
          </a:p>
        </p:txBody>
      </p:sp>
      <p:sp>
        <p:nvSpPr>
          <p:cNvPr id="225283" name="Text Box 3"/>
          <p:cNvSpPr txBox="1">
            <a:spLocks noChangeArrowheads="1"/>
          </p:cNvSpPr>
          <p:nvPr/>
        </p:nvSpPr>
        <p:spPr bwMode="auto">
          <a:xfrm>
            <a:off x="5557838" y="152400"/>
            <a:ext cx="3586162" cy="1800225"/>
          </a:xfrm>
          <a:prstGeom prst="rect">
            <a:avLst/>
          </a:prstGeom>
          <a:noFill/>
          <a:ln w="50800">
            <a:noFill/>
            <a:miter lim="800000"/>
            <a:headEnd/>
            <a:tailEnd/>
          </a:ln>
          <a:effectLst/>
        </p:spPr>
        <p:txBody>
          <a:bodyPr wrap="none">
            <a:spAutoFit/>
          </a:bodyPr>
          <a:lstStyle/>
          <a:p>
            <a:r>
              <a:rPr lang="en-US"/>
              <a:t>Destroy landscape</a:t>
            </a:r>
          </a:p>
          <a:p>
            <a:endParaRPr lang="en-US"/>
          </a:p>
          <a:p>
            <a:r>
              <a:rPr lang="en-US"/>
              <a:t>Does not release carbon</a:t>
            </a:r>
          </a:p>
          <a:p>
            <a:r>
              <a:rPr lang="en-US"/>
              <a:t>Essentially free</a:t>
            </a:r>
          </a:p>
        </p:txBody>
      </p:sp>
      <p:pic>
        <p:nvPicPr>
          <p:cNvPr id="225285" name="Picture 5"/>
          <p:cNvPicPr>
            <a:picLocks noChangeAspect="1" noChangeArrowheads="1"/>
          </p:cNvPicPr>
          <p:nvPr/>
        </p:nvPicPr>
        <p:blipFill>
          <a:blip r:embed="rId2" cstate="print"/>
          <a:srcRect/>
          <a:stretch>
            <a:fillRect/>
          </a:stretch>
        </p:blipFill>
        <p:spPr bwMode="auto">
          <a:xfrm>
            <a:off x="0" y="3209925"/>
            <a:ext cx="5476875" cy="3648075"/>
          </a:xfrm>
          <a:prstGeom prst="rect">
            <a:avLst/>
          </a:prstGeom>
          <a:noFill/>
          <a:ln w="50800">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283">
                                            <p:txEl>
                                              <p:pRg st="0" end="0"/>
                                            </p:txEl>
                                          </p:spTgt>
                                        </p:tgtEl>
                                        <p:attrNameLst>
                                          <p:attrName>style.visibility</p:attrName>
                                        </p:attrNameLst>
                                      </p:cBhvr>
                                      <p:to>
                                        <p:strVal val="visible"/>
                                      </p:to>
                                    </p:set>
                                    <p:animEffect transition="in" filter="dissolve">
                                      <p:cBhvr>
                                        <p:cTn id="7" dur="500"/>
                                        <p:tgtEl>
                                          <p:spTgt spid="2252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5283">
                                            <p:txEl>
                                              <p:pRg st="2" end="2"/>
                                            </p:txEl>
                                          </p:spTgt>
                                        </p:tgtEl>
                                        <p:attrNameLst>
                                          <p:attrName>style.visibility</p:attrName>
                                        </p:attrNameLst>
                                      </p:cBhvr>
                                      <p:to>
                                        <p:strVal val="visible"/>
                                      </p:to>
                                    </p:set>
                                    <p:animEffect transition="in" filter="dissolve">
                                      <p:cBhvr>
                                        <p:cTn id="12" dur="500"/>
                                        <p:tgtEl>
                                          <p:spTgt spid="22528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5283">
                                            <p:txEl>
                                              <p:pRg st="3" end="3"/>
                                            </p:txEl>
                                          </p:spTgt>
                                        </p:tgtEl>
                                        <p:attrNameLst>
                                          <p:attrName>style.visibility</p:attrName>
                                        </p:attrNameLst>
                                      </p:cBhvr>
                                      <p:to>
                                        <p:strVal val="visible"/>
                                      </p:to>
                                    </p:set>
                                    <p:animEffect transition="in" filter="dissolve">
                                      <p:cBhvr>
                                        <p:cTn id="17" dur="500"/>
                                        <p:tgtEl>
                                          <p:spTgt spid="2252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ext Box 2"/>
          <p:cNvSpPr txBox="1">
            <a:spLocks noChangeArrowheads="1"/>
          </p:cNvSpPr>
          <p:nvPr/>
        </p:nvSpPr>
        <p:spPr bwMode="auto">
          <a:xfrm>
            <a:off x="76200" y="44450"/>
            <a:ext cx="4114800" cy="641350"/>
          </a:xfrm>
          <a:prstGeom prst="rect">
            <a:avLst/>
          </a:prstGeom>
          <a:noFill/>
          <a:ln w="50800">
            <a:noFill/>
            <a:miter lim="800000"/>
            <a:headEnd/>
            <a:tailEnd/>
          </a:ln>
          <a:effectLst/>
        </p:spPr>
        <p:txBody>
          <a:bodyPr>
            <a:spAutoFit/>
          </a:bodyPr>
          <a:lstStyle/>
          <a:p>
            <a:r>
              <a:rPr lang="en-US" sz="3600"/>
              <a:t>Wind</a:t>
            </a:r>
            <a:endParaRPr lang="en-US" sz="2400"/>
          </a:p>
        </p:txBody>
      </p:sp>
      <p:sp>
        <p:nvSpPr>
          <p:cNvPr id="226307" name="Text Box 3"/>
          <p:cNvSpPr txBox="1">
            <a:spLocks noChangeArrowheads="1"/>
          </p:cNvSpPr>
          <p:nvPr/>
        </p:nvSpPr>
        <p:spPr bwMode="auto">
          <a:xfrm>
            <a:off x="4953000" y="0"/>
            <a:ext cx="3940175" cy="2654300"/>
          </a:xfrm>
          <a:prstGeom prst="rect">
            <a:avLst/>
          </a:prstGeom>
          <a:noFill/>
          <a:ln w="50800">
            <a:noFill/>
            <a:miter lim="800000"/>
            <a:headEnd/>
            <a:tailEnd/>
          </a:ln>
          <a:effectLst/>
        </p:spPr>
        <p:txBody>
          <a:bodyPr wrap="none">
            <a:spAutoFit/>
          </a:bodyPr>
          <a:lstStyle/>
          <a:p>
            <a:r>
              <a:rPr lang="en-US"/>
              <a:t>Ugly</a:t>
            </a:r>
          </a:p>
          <a:p>
            <a:r>
              <a:rPr lang="en-US"/>
              <a:t>Kill Birds</a:t>
            </a:r>
          </a:p>
          <a:p>
            <a:r>
              <a:rPr lang="en-US"/>
              <a:t>Noisy</a:t>
            </a:r>
          </a:p>
          <a:p>
            <a:endParaRPr lang="en-US"/>
          </a:p>
          <a:p>
            <a:r>
              <a:rPr lang="en-US"/>
              <a:t>Does not release carbon</a:t>
            </a:r>
          </a:p>
          <a:p>
            <a:r>
              <a:rPr lang="en-US"/>
              <a:t>Essentially free/renewable</a:t>
            </a:r>
          </a:p>
        </p:txBody>
      </p:sp>
      <p:pic>
        <p:nvPicPr>
          <p:cNvPr id="226310" name="Picture 6"/>
          <p:cNvPicPr>
            <a:picLocks noChangeAspect="1" noChangeArrowheads="1"/>
          </p:cNvPicPr>
          <p:nvPr/>
        </p:nvPicPr>
        <p:blipFill>
          <a:blip r:embed="rId2" cstate="print"/>
          <a:srcRect/>
          <a:stretch>
            <a:fillRect/>
          </a:stretch>
        </p:blipFill>
        <p:spPr bwMode="auto">
          <a:xfrm>
            <a:off x="0" y="2949575"/>
            <a:ext cx="5334000" cy="3908425"/>
          </a:xfrm>
          <a:prstGeom prst="rect">
            <a:avLst/>
          </a:prstGeom>
          <a:noFill/>
          <a:ln w="50800">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6307">
                                            <p:txEl>
                                              <p:pRg st="0" end="0"/>
                                            </p:txEl>
                                          </p:spTgt>
                                        </p:tgtEl>
                                        <p:attrNameLst>
                                          <p:attrName>style.visibility</p:attrName>
                                        </p:attrNameLst>
                                      </p:cBhvr>
                                      <p:to>
                                        <p:strVal val="visible"/>
                                      </p:to>
                                    </p:set>
                                    <p:animEffect transition="in" filter="dissolve">
                                      <p:cBhvr>
                                        <p:cTn id="7" dur="500"/>
                                        <p:tgtEl>
                                          <p:spTgt spid="2263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6307">
                                            <p:txEl>
                                              <p:pRg st="1" end="1"/>
                                            </p:txEl>
                                          </p:spTgt>
                                        </p:tgtEl>
                                        <p:attrNameLst>
                                          <p:attrName>style.visibility</p:attrName>
                                        </p:attrNameLst>
                                      </p:cBhvr>
                                      <p:to>
                                        <p:strVal val="visible"/>
                                      </p:to>
                                    </p:set>
                                    <p:animEffect transition="in" filter="dissolve">
                                      <p:cBhvr>
                                        <p:cTn id="12" dur="500"/>
                                        <p:tgtEl>
                                          <p:spTgt spid="2263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6307">
                                            <p:txEl>
                                              <p:pRg st="2" end="2"/>
                                            </p:txEl>
                                          </p:spTgt>
                                        </p:tgtEl>
                                        <p:attrNameLst>
                                          <p:attrName>style.visibility</p:attrName>
                                        </p:attrNameLst>
                                      </p:cBhvr>
                                      <p:to>
                                        <p:strVal val="visible"/>
                                      </p:to>
                                    </p:set>
                                    <p:animEffect transition="in" filter="dissolve">
                                      <p:cBhvr>
                                        <p:cTn id="17" dur="500"/>
                                        <p:tgtEl>
                                          <p:spTgt spid="2263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6307">
                                            <p:txEl>
                                              <p:pRg st="4" end="4"/>
                                            </p:txEl>
                                          </p:spTgt>
                                        </p:tgtEl>
                                        <p:attrNameLst>
                                          <p:attrName>style.visibility</p:attrName>
                                        </p:attrNameLst>
                                      </p:cBhvr>
                                      <p:to>
                                        <p:strVal val="visible"/>
                                      </p:to>
                                    </p:set>
                                    <p:animEffect transition="in" filter="dissolve">
                                      <p:cBhvr>
                                        <p:cTn id="22" dur="500"/>
                                        <p:tgtEl>
                                          <p:spTgt spid="22630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6307">
                                            <p:txEl>
                                              <p:pRg st="5" end="5"/>
                                            </p:txEl>
                                          </p:spTgt>
                                        </p:tgtEl>
                                        <p:attrNameLst>
                                          <p:attrName>style.visibility</p:attrName>
                                        </p:attrNameLst>
                                      </p:cBhvr>
                                      <p:to>
                                        <p:strVal val="visible"/>
                                      </p:to>
                                    </p:set>
                                    <p:animEffect transition="in" filter="dissolve">
                                      <p:cBhvr>
                                        <p:cTn id="27" dur="500"/>
                                        <p:tgtEl>
                                          <p:spTgt spid="2263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2" name="Picture 2"/>
          <p:cNvPicPr>
            <a:picLocks noChangeAspect="1" noChangeArrowheads="1"/>
          </p:cNvPicPr>
          <p:nvPr/>
        </p:nvPicPr>
        <p:blipFill>
          <a:blip r:embed="rId2" cstate="print"/>
          <a:srcRect/>
          <a:stretch>
            <a:fillRect/>
          </a:stretch>
        </p:blipFill>
        <p:spPr bwMode="auto">
          <a:xfrm>
            <a:off x="0" y="0"/>
            <a:ext cx="9144000" cy="6084888"/>
          </a:xfrm>
          <a:prstGeom prst="rect">
            <a:avLst/>
          </a:prstGeom>
          <a:noFill/>
          <a:ln w="50800">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0" name="Picture 2"/>
          <p:cNvPicPr>
            <a:picLocks noChangeAspect="1" noChangeArrowheads="1"/>
          </p:cNvPicPr>
          <p:nvPr/>
        </p:nvPicPr>
        <p:blipFill>
          <a:blip r:embed="rId2" cstate="print"/>
          <a:srcRect/>
          <a:stretch>
            <a:fillRect/>
          </a:stretch>
        </p:blipFill>
        <p:spPr bwMode="auto">
          <a:xfrm>
            <a:off x="2133600" y="19050"/>
            <a:ext cx="5075238" cy="6838950"/>
          </a:xfrm>
          <a:prstGeom prst="rect">
            <a:avLst/>
          </a:prstGeom>
          <a:noFill/>
          <a:ln w="50800">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ext Box 2"/>
          <p:cNvSpPr txBox="1">
            <a:spLocks noChangeArrowheads="1"/>
          </p:cNvSpPr>
          <p:nvPr/>
        </p:nvSpPr>
        <p:spPr bwMode="auto">
          <a:xfrm>
            <a:off x="76200" y="44450"/>
            <a:ext cx="4114800" cy="641350"/>
          </a:xfrm>
          <a:prstGeom prst="rect">
            <a:avLst/>
          </a:prstGeom>
          <a:noFill/>
          <a:ln w="50800">
            <a:noFill/>
            <a:miter lim="800000"/>
            <a:headEnd/>
            <a:tailEnd/>
          </a:ln>
          <a:effectLst/>
        </p:spPr>
        <p:txBody>
          <a:bodyPr>
            <a:spAutoFit/>
          </a:bodyPr>
          <a:lstStyle/>
          <a:p>
            <a:r>
              <a:rPr lang="en-US" sz="3600"/>
              <a:t>Solar</a:t>
            </a:r>
            <a:endParaRPr lang="en-US" sz="2400"/>
          </a:p>
        </p:txBody>
      </p:sp>
      <p:sp>
        <p:nvSpPr>
          <p:cNvPr id="228355" name="Text Box 3"/>
          <p:cNvSpPr txBox="1">
            <a:spLocks noChangeArrowheads="1"/>
          </p:cNvSpPr>
          <p:nvPr/>
        </p:nvSpPr>
        <p:spPr bwMode="auto">
          <a:xfrm>
            <a:off x="4953000" y="0"/>
            <a:ext cx="3940175" cy="1800225"/>
          </a:xfrm>
          <a:prstGeom prst="rect">
            <a:avLst/>
          </a:prstGeom>
          <a:noFill/>
          <a:ln w="50800">
            <a:noFill/>
            <a:miter lim="800000"/>
            <a:headEnd/>
            <a:tailEnd/>
          </a:ln>
          <a:effectLst/>
        </p:spPr>
        <p:txBody>
          <a:bodyPr wrap="none">
            <a:spAutoFit/>
          </a:bodyPr>
          <a:lstStyle/>
          <a:p>
            <a:r>
              <a:rPr lang="en-US"/>
              <a:t>Expensive</a:t>
            </a:r>
          </a:p>
          <a:p>
            <a:endParaRPr lang="en-US"/>
          </a:p>
          <a:p>
            <a:r>
              <a:rPr lang="en-US"/>
              <a:t>Does not release carbon</a:t>
            </a:r>
          </a:p>
          <a:p>
            <a:r>
              <a:rPr lang="en-US"/>
              <a:t>Essentially free/renewable</a:t>
            </a:r>
          </a:p>
        </p:txBody>
      </p:sp>
      <p:pic>
        <p:nvPicPr>
          <p:cNvPr id="228357" name="Picture 5"/>
          <p:cNvPicPr>
            <a:picLocks noChangeAspect="1" noChangeArrowheads="1"/>
          </p:cNvPicPr>
          <p:nvPr/>
        </p:nvPicPr>
        <p:blipFill>
          <a:blip r:embed="rId2" cstate="print"/>
          <a:srcRect/>
          <a:stretch>
            <a:fillRect/>
          </a:stretch>
        </p:blipFill>
        <p:spPr bwMode="auto">
          <a:xfrm>
            <a:off x="0" y="3313113"/>
            <a:ext cx="5334000" cy="3544887"/>
          </a:xfrm>
          <a:prstGeom prst="rect">
            <a:avLst/>
          </a:prstGeom>
          <a:noFill/>
          <a:ln w="50800">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8355">
                                            <p:txEl>
                                              <p:pRg st="0" end="0"/>
                                            </p:txEl>
                                          </p:spTgt>
                                        </p:tgtEl>
                                        <p:attrNameLst>
                                          <p:attrName>style.visibility</p:attrName>
                                        </p:attrNameLst>
                                      </p:cBhvr>
                                      <p:to>
                                        <p:strVal val="visible"/>
                                      </p:to>
                                    </p:set>
                                    <p:animEffect transition="in" filter="dissolve">
                                      <p:cBhvr>
                                        <p:cTn id="7" dur="500"/>
                                        <p:tgtEl>
                                          <p:spTgt spid="2283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8355">
                                            <p:txEl>
                                              <p:pRg st="2" end="2"/>
                                            </p:txEl>
                                          </p:spTgt>
                                        </p:tgtEl>
                                        <p:attrNameLst>
                                          <p:attrName>style.visibility</p:attrName>
                                        </p:attrNameLst>
                                      </p:cBhvr>
                                      <p:to>
                                        <p:strVal val="visible"/>
                                      </p:to>
                                    </p:set>
                                    <p:animEffect transition="in" filter="dissolve">
                                      <p:cBhvr>
                                        <p:cTn id="12" dur="500"/>
                                        <p:tgtEl>
                                          <p:spTgt spid="22835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8355">
                                            <p:txEl>
                                              <p:pRg st="3" end="3"/>
                                            </p:txEl>
                                          </p:spTgt>
                                        </p:tgtEl>
                                        <p:attrNameLst>
                                          <p:attrName>style.visibility</p:attrName>
                                        </p:attrNameLst>
                                      </p:cBhvr>
                                      <p:to>
                                        <p:strVal val="visible"/>
                                      </p:to>
                                    </p:set>
                                    <p:animEffect transition="in" filter="dissolve">
                                      <p:cBhvr>
                                        <p:cTn id="17" dur="500"/>
                                        <p:tgtEl>
                                          <p:spTgt spid="2283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8" name="Picture 2"/>
          <p:cNvPicPr>
            <a:picLocks noChangeAspect="1" noChangeArrowheads="1"/>
          </p:cNvPicPr>
          <p:nvPr/>
        </p:nvPicPr>
        <p:blipFill>
          <a:blip r:embed="rId2" cstate="print"/>
          <a:srcRect/>
          <a:stretch>
            <a:fillRect/>
          </a:stretch>
        </p:blipFill>
        <p:spPr bwMode="auto">
          <a:xfrm>
            <a:off x="0" y="0"/>
            <a:ext cx="3429000" cy="3429000"/>
          </a:xfrm>
          <a:prstGeom prst="rect">
            <a:avLst/>
          </a:prstGeom>
          <a:noFill/>
          <a:ln w="50800">
            <a:noFill/>
            <a:miter lim="800000"/>
            <a:headEnd/>
            <a:tailEnd/>
          </a:ln>
          <a:effectLst/>
        </p:spPr>
      </p:pic>
      <p:pic>
        <p:nvPicPr>
          <p:cNvPr id="229379" name="Picture 3"/>
          <p:cNvPicPr>
            <a:picLocks noChangeAspect="1" noChangeArrowheads="1"/>
          </p:cNvPicPr>
          <p:nvPr/>
        </p:nvPicPr>
        <p:blipFill>
          <a:blip r:embed="rId3" cstate="print"/>
          <a:srcRect/>
          <a:stretch>
            <a:fillRect/>
          </a:stretch>
        </p:blipFill>
        <p:spPr bwMode="auto">
          <a:xfrm>
            <a:off x="4191000" y="0"/>
            <a:ext cx="3152775" cy="3333750"/>
          </a:xfrm>
          <a:prstGeom prst="rect">
            <a:avLst/>
          </a:prstGeom>
          <a:noFill/>
          <a:ln w="50800">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50800">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ext Box 2"/>
          <p:cNvSpPr txBox="1">
            <a:spLocks noChangeArrowheads="1"/>
          </p:cNvSpPr>
          <p:nvPr/>
        </p:nvSpPr>
        <p:spPr bwMode="auto">
          <a:xfrm>
            <a:off x="76200" y="44450"/>
            <a:ext cx="4114800" cy="641350"/>
          </a:xfrm>
          <a:prstGeom prst="rect">
            <a:avLst/>
          </a:prstGeom>
          <a:noFill/>
          <a:ln w="50800">
            <a:noFill/>
            <a:miter lim="800000"/>
            <a:headEnd/>
            <a:tailEnd/>
          </a:ln>
          <a:effectLst/>
        </p:spPr>
        <p:txBody>
          <a:bodyPr>
            <a:spAutoFit/>
          </a:bodyPr>
          <a:lstStyle/>
          <a:p>
            <a:r>
              <a:rPr lang="en-US" sz="3600"/>
              <a:t>Biomass</a:t>
            </a:r>
            <a:endParaRPr lang="en-US" sz="2400"/>
          </a:p>
        </p:txBody>
      </p:sp>
      <p:sp>
        <p:nvSpPr>
          <p:cNvPr id="230403" name="Text Box 3"/>
          <p:cNvSpPr txBox="1">
            <a:spLocks noChangeArrowheads="1"/>
          </p:cNvSpPr>
          <p:nvPr/>
        </p:nvSpPr>
        <p:spPr bwMode="auto">
          <a:xfrm>
            <a:off x="4953000" y="0"/>
            <a:ext cx="4191000" cy="3508375"/>
          </a:xfrm>
          <a:prstGeom prst="rect">
            <a:avLst/>
          </a:prstGeom>
          <a:noFill/>
          <a:ln w="50800">
            <a:noFill/>
            <a:miter lim="800000"/>
            <a:headEnd/>
            <a:tailEnd/>
          </a:ln>
          <a:effectLst/>
        </p:spPr>
        <p:txBody>
          <a:bodyPr>
            <a:spAutoFit/>
          </a:bodyPr>
          <a:lstStyle/>
          <a:p>
            <a:r>
              <a:rPr lang="en-US"/>
              <a:t>Carbon it releases came from the atmosphere</a:t>
            </a:r>
          </a:p>
          <a:p>
            <a:endParaRPr lang="en-US"/>
          </a:p>
          <a:p>
            <a:r>
              <a:rPr lang="en-US"/>
              <a:t>Wood/Burning</a:t>
            </a:r>
          </a:p>
          <a:p>
            <a:r>
              <a:rPr lang="en-US"/>
              <a:t>Rubbish</a:t>
            </a:r>
          </a:p>
          <a:p>
            <a:r>
              <a:rPr lang="en-US"/>
              <a:t>Alcohol Fuels</a:t>
            </a:r>
          </a:p>
          <a:p>
            <a:r>
              <a:rPr lang="en-US"/>
              <a:t>Methane Gas</a:t>
            </a:r>
          </a:p>
          <a:p>
            <a:r>
              <a:rPr lang="en-US"/>
              <a:t>Bio-diesel</a:t>
            </a:r>
          </a:p>
        </p:txBody>
      </p:sp>
      <p:pic>
        <p:nvPicPr>
          <p:cNvPr id="230405" name="Picture 5"/>
          <p:cNvPicPr>
            <a:picLocks noChangeAspect="1" noChangeArrowheads="1"/>
          </p:cNvPicPr>
          <p:nvPr/>
        </p:nvPicPr>
        <p:blipFill>
          <a:blip r:embed="rId3" cstate="print"/>
          <a:srcRect/>
          <a:stretch>
            <a:fillRect/>
          </a:stretch>
        </p:blipFill>
        <p:spPr bwMode="auto">
          <a:xfrm>
            <a:off x="0" y="3381375"/>
            <a:ext cx="3057525" cy="3476625"/>
          </a:xfrm>
          <a:prstGeom prst="rect">
            <a:avLst/>
          </a:prstGeom>
          <a:noFill/>
          <a:ln w="50800">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0403">
                                            <p:txEl>
                                              <p:pRg st="0" end="0"/>
                                            </p:txEl>
                                          </p:spTgt>
                                        </p:tgtEl>
                                        <p:attrNameLst>
                                          <p:attrName>style.visibility</p:attrName>
                                        </p:attrNameLst>
                                      </p:cBhvr>
                                      <p:to>
                                        <p:strVal val="visible"/>
                                      </p:to>
                                    </p:set>
                                    <p:animEffect transition="in" filter="dissolve">
                                      <p:cBhvr>
                                        <p:cTn id="7" dur="500"/>
                                        <p:tgtEl>
                                          <p:spTgt spid="2304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0403">
                                            <p:txEl>
                                              <p:pRg st="2" end="2"/>
                                            </p:txEl>
                                          </p:spTgt>
                                        </p:tgtEl>
                                        <p:attrNameLst>
                                          <p:attrName>style.visibility</p:attrName>
                                        </p:attrNameLst>
                                      </p:cBhvr>
                                      <p:to>
                                        <p:strVal val="visible"/>
                                      </p:to>
                                    </p:set>
                                    <p:animEffect transition="in" filter="dissolve">
                                      <p:cBhvr>
                                        <p:cTn id="12" dur="500"/>
                                        <p:tgtEl>
                                          <p:spTgt spid="23040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0403">
                                            <p:txEl>
                                              <p:pRg st="3" end="3"/>
                                            </p:txEl>
                                          </p:spTgt>
                                        </p:tgtEl>
                                        <p:attrNameLst>
                                          <p:attrName>style.visibility</p:attrName>
                                        </p:attrNameLst>
                                      </p:cBhvr>
                                      <p:to>
                                        <p:strVal val="visible"/>
                                      </p:to>
                                    </p:set>
                                    <p:animEffect transition="in" filter="dissolve">
                                      <p:cBhvr>
                                        <p:cTn id="17" dur="500"/>
                                        <p:tgtEl>
                                          <p:spTgt spid="23040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0403">
                                            <p:txEl>
                                              <p:pRg st="4" end="4"/>
                                            </p:txEl>
                                          </p:spTgt>
                                        </p:tgtEl>
                                        <p:attrNameLst>
                                          <p:attrName>style.visibility</p:attrName>
                                        </p:attrNameLst>
                                      </p:cBhvr>
                                      <p:to>
                                        <p:strVal val="visible"/>
                                      </p:to>
                                    </p:set>
                                    <p:animEffect transition="in" filter="dissolve">
                                      <p:cBhvr>
                                        <p:cTn id="22" dur="500"/>
                                        <p:tgtEl>
                                          <p:spTgt spid="23040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30403">
                                            <p:txEl>
                                              <p:pRg st="5" end="5"/>
                                            </p:txEl>
                                          </p:spTgt>
                                        </p:tgtEl>
                                        <p:attrNameLst>
                                          <p:attrName>style.visibility</p:attrName>
                                        </p:attrNameLst>
                                      </p:cBhvr>
                                      <p:to>
                                        <p:strVal val="visible"/>
                                      </p:to>
                                    </p:set>
                                    <p:animEffect transition="in" filter="dissolve">
                                      <p:cBhvr>
                                        <p:cTn id="27" dur="500"/>
                                        <p:tgtEl>
                                          <p:spTgt spid="23040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30403">
                                            <p:txEl>
                                              <p:pRg st="6" end="6"/>
                                            </p:txEl>
                                          </p:spTgt>
                                        </p:tgtEl>
                                        <p:attrNameLst>
                                          <p:attrName>style.visibility</p:attrName>
                                        </p:attrNameLst>
                                      </p:cBhvr>
                                      <p:to>
                                        <p:strVal val="visible"/>
                                      </p:to>
                                    </p:set>
                                    <p:animEffect transition="in" filter="dissolve">
                                      <p:cBhvr>
                                        <p:cTn id="32" dur="500"/>
                                        <p:tgtEl>
                                          <p:spTgt spid="2304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Picture 2"/>
          <p:cNvPicPr>
            <a:picLocks noChangeAspect="1" noChangeArrowheads="1"/>
          </p:cNvPicPr>
          <p:nvPr/>
        </p:nvPicPr>
        <p:blipFill>
          <a:blip r:embed="rId3" cstate="print"/>
          <a:srcRect/>
          <a:stretch>
            <a:fillRect/>
          </a:stretch>
        </p:blipFill>
        <p:spPr bwMode="auto">
          <a:xfrm>
            <a:off x="1666875" y="1219200"/>
            <a:ext cx="5810250" cy="4419600"/>
          </a:xfrm>
          <a:prstGeom prst="rect">
            <a:avLst/>
          </a:prstGeom>
          <a:noFill/>
          <a:ln w="50800">
            <a:noFill/>
            <a:miter lim="800000"/>
            <a:headEnd/>
            <a:tailEnd/>
          </a:ln>
          <a:effectLst/>
        </p:spPr>
      </p:pic>
      <p:sp>
        <p:nvSpPr>
          <p:cNvPr id="217091" name="Text Box 3"/>
          <p:cNvSpPr txBox="1">
            <a:spLocks noChangeArrowheads="1"/>
          </p:cNvSpPr>
          <p:nvPr/>
        </p:nvSpPr>
        <p:spPr bwMode="auto">
          <a:xfrm>
            <a:off x="1508125" y="142875"/>
            <a:ext cx="1031875" cy="519113"/>
          </a:xfrm>
          <a:prstGeom prst="rect">
            <a:avLst/>
          </a:prstGeom>
          <a:noFill/>
          <a:ln w="50800">
            <a:noFill/>
            <a:miter lim="800000"/>
            <a:headEnd/>
            <a:tailEnd/>
          </a:ln>
          <a:effectLst/>
        </p:spPr>
        <p:txBody>
          <a:bodyPr wrap="none">
            <a:spAutoFit/>
          </a:bodyPr>
          <a:lstStyle/>
          <a:p>
            <a:r>
              <a:rPr lang="en-US"/>
              <a:t>Brasil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72" name="Picture 4"/>
          <p:cNvPicPr>
            <a:picLocks noChangeAspect="1" noChangeArrowheads="1"/>
          </p:cNvPicPr>
          <p:nvPr/>
        </p:nvPicPr>
        <p:blipFill>
          <a:blip r:embed="rId3" cstate="print"/>
          <a:srcRect/>
          <a:stretch>
            <a:fillRect/>
          </a:stretch>
        </p:blipFill>
        <p:spPr bwMode="auto">
          <a:xfrm>
            <a:off x="762000" y="381000"/>
            <a:ext cx="7772400" cy="6218238"/>
          </a:xfrm>
          <a:prstGeom prst="rect">
            <a:avLst/>
          </a:prstGeom>
          <a:noFill/>
          <a:ln w="50800">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2996" name="Object 4"/>
          <p:cNvGraphicFramePr>
            <a:graphicFrameLocks noChangeAspect="1"/>
          </p:cNvGraphicFramePr>
          <p:nvPr>
            <p:ph/>
          </p:nvPr>
        </p:nvGraphicFramePr>
        <p:xfrm>
          <a:off x="533400" y="990600"/>
          <a:ext cx="6781800" cy="4300538"/>
        </p:xfrm>
        <a:graphic>
          <a:graphicData uri="http://schemas.openxmlformats.org/presentationml/2006/ole">
            <p:oleObj spid="_x0000_s212996" name="Chart" r:id="rId3" imgW="5886529" imgH="3733823" progId="Excel.Chart.8">
              <p:embed/>
            </p:oleObj>
          </a:graphicData>
        </a:graphic>
      </p:graphicFrame>
      <p:sp>
        <p:nvSpPr>
          <p:cNvPr id="212998" name="Text Box 6"/>
          <p:cNvSpPr txBox="1">
            <a:spLocks noChangeArrowheads="1"/>
          </p:cNvSpPr>
          <p:nvPr/>
        </p:nvSpPr>
        <p:spPr bwMode="auto">
          <a:xfrm>
            <a:off x="1736725" y="14288"/>
            <a:ext cx="639763" cy="519112"/>
          </a:xfrm>
          <a:prstGeom prst="rect">
            <a:avLst/>
          </a:prstGeom>
          <a:noFill/>
          <a:ln w="50800">
            <a:noFill/>
            <a:miter lim="800000"/>
            <a:headEnd/>
            <a:tailEnd/>
          </a:ln>
          <a:effectLst/>
        </p:spPr>
        <p:txBody>
          <a:bodyPr wrap="none">
            <a:spAutoFit/>
          </a:bodyPr>
          <a:lstStyle/>
          <a:p>
            <a:r>
              <a:rPr lang="en-US"/>
              <a:t>US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8" name="Picture 2"/>
          <p:cNvPicPr>
            <a:picLocks noChangeAspect="1" noChangeArrowheads="1"/>
          </p:cNvPicPr>
          <p:nvPr/>
        </p:nvPicPr>
        <p:blipFill>
          <a:blip r:embed="rId2" cstate="print"/>
          <a:srcRect/>
          <a:stretch>
            <a:fillRect/>
          </a:stretch>
        </p:blipFill>
        <p:spPr bwMode="auto">
          <a:xfrm>
            <a:off x="0" y="2733675"/>
            <a:ext cx="6096000" cy="4124325"/>
          </a:xfrm>
          <a:prstGeom prst="rect">
            <a:avLst/>
          </a:prstGeom>
          <a:noFill/>
          <a:ln w="50800">
            <a:noFill/>
            <a:miter lim="800000"/>
            <a:headEnd/>
            <a:tailEnd/>
          </a:ln>
          <a:effectLst/>
        </p:spPr>
      </p:pic>
      <p:sp>
        <p:nvSpPr>
          <p:cNvPr id="219139" name="Text Box 3"/>
          <p:cNvSpPr txBox="1">
            <a:spLocks noChangeArrowheads="1"/>
          </p:cNvSpPr>
          <p:nvPr/>
        </p:nvSpPr>
        <p:spPr bwMode="auto">
          <a:xfrm>
            <a:off x="76200" y="44450"/>
            <a:ext cx="768350" cy="641350"/>
          </a:xfrm>
          <a:prstGeom prst="rect">
            <a:avLst/>
          </a:prstGeom>
          <a:noFill/>
          <a:ln w="50800">
            <a:noFill/>
            <a:miter lim="800000"/>
            <a:headEnd/>
            <a:tailEnd/>
          </a:ln>
          <a:effectLst/>
        </p:spPr>
        <p:txBody>
          <a:bodyPr wrap="none">
            <a:spAutoFit/>
          </a:bodyPr>
          <a:lstStyle/>
          <a:p>
            <a:r>
              <a:rPr lang="en-US" sz="3600"/>
              <a:t>Oil</a:t>
            </a:r>
          </a:p>
        </p:txBody>
      </p:sp>
      <p:sp>
        <p:nvSpPr>
          <p:cNvPr id="219140" name="Text Box 4"/>
          <p:cNvSpPr txBox="1">
            <a:spLocks noChangeArrowheads="1"/>
          </p:cNvSpPr>
          <p:nvPr/>
        </p:nvSpPr>
        <p:spPr bwMode="auto">
          <a:xfrm>
            <a:off x="6324600" y="0"/>
            <a:ext cx="2759075" cy="3081338"/>
          </a:xfrm>
          <a:prstGeom prst="rect">
            <a:avLst/>
          </a:prstGeom>
          <a:noFill/>
          <a:ln w="50800">
            <a:noFill/>
            <a:miter lim="800000"/>
            <a:headEnd/>
            <a:tailEnd/>
          </a:ln>
          <a:effectLst/>
        </p:spPr>
        <p:txBody>
          <a:bodyPr wrap="none">
            <a:spAutoFit/>
          </a:bodyPr>
          <a:lstStyle/>
          <a:p>
            <a:r>
              <a:rPr lang="en-US"/>
              <a:t>Easily transported</a:t>
            </a:r>
          </a:p>
          <a:p>
            <a:r>
              <a:rPr lang="en-US"/>
              <a:t>Easy to use</a:t>
            </a:r>
          </a:p>
          <a:p>
            <a:endParaRPr lang="en-US"/>
          </a:p>
          <a:p>
            <a:r>
              <a:rPr lang="en-US"/>
              <a:t>Fossil fuel</a:t>
            </a:r>
          </a:p>
          <a:p>
            <a:r>
              <a:rPr lang="en-US"/>
              <a:t>Releases Carbon</a:t>
            </a:r>
          </a:p>
          <a:p>
            <a:r>
              <a:rPr lang="en-US"/>
              <a:t>Non-renewable</a:t>
            </a: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9140">
                                            <p:txEl>
                                              <p:pRg st="0" end="0"/>
                                            </p:txEl>
                                          </p:spTgt>
                                        </p:tgtEl>
                                        <p:attrNameLst>
                                          <p:attrName>style.visibility</p:attrName>
                                        </p:attrNameLst>
                                      </p:cBhvr>
                                      <p:to>
                                        <p:strVal val="visible"/>
                                      </p:to>
                                    </p:set>
                                    <p:animEffect transition="in" filter="dissolve">
                                      <p:cBhvr>
                                        <p:cTn id="7" dur="500"/>
                                        <p:tgtEl>
                                          <p:spTgt spid="2191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9140">
                                            <p:txEl>
                                              <p:pRg st="1" end="1"/>
                                            </p:txEl>
                                          </p:spTgt>
                                        </p:tgtEl>
                                        <p:attrNameLst>
                                          <p:attrName>style.visibility</p:attrName>
                                        </p:attrNameLst>
                                      </p:cBhvr>
                                      <p:to>
                                        <p:strVal val="visible"/>
                                      </p:to>
                                    </p:set>
                                    <p:animEffect transition="in" filter="dissolve">
                                      <p:cBhvr>
                                        <p:cTn id="12" dur="500"/>
                                        <p:tgtEl>
                                          <p:spTgt spid="2191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9140">
                                            <p:txEl>
                                              <p:pRg st="3" end="3"/>
                                            </p:txEl>
                                          </p:spTgt>
                                        </p:tgtEl>
                                        <p:attrNameLst>
                                          <p:attrName>style.visibility</p:attrName>
                                        </p:attrNameLst>
                                      </p:cBhvr>
                                      <p:to>
                                        <p:strVal val="visible"/>
                                      </p:to>
                                    </p:set>
                                    <p:animEffect transition="in" filter="dissolve">
                                      <p:cBhvr>
                                        <p:cTn id="17" dur="500"/>
                                        <p:tgtEl>
                                          <p:spTgt spid="21914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9140">
                                            <p:txEl>
                                              <p:pRg st="4" end="4"/>
                                            </p:txEl>
                                          </p:spTgt>
                                        </p:tgtEl>
                                        <p:attrNameLst>
                                          <p:attrName>style.visibility</p:attrName>
                                        </p:attrNameLst>
                                      </p:cBhvr>
                                      <p:to>
                                        <p:strVal val="visible"/>
                                      </p:to>
                                    </p:set>
                                    <p:animEffect transition="in" filter="dissolve">
                                      <p:cBhvr>
                                        <p:cTn id="22" dur="500"/>
                                        <p:tgtEl>
                                          <p:spTgt spid="21914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9140">
                                            <p:txEl>
                                              <p:pRg st="5" end="5"/>
                                            </p:txEl>
                                          </p:spTgt>
                                        </p:tgtEl>
                                        <p:attrNameLst>
                                          <p:attrName>style.visibility</p:attrName>
                                        </p:attrNameLst>
                                      </p:cBhvr>
                                      <p:to>
                                        <p:strVal val="visible"/>
                                      </p:to>
                                    </p:set>
                                    <p:animEffect transition="in" filter="dissolve">
                                      <p:cBhvr>
                                        <p:cTn id="27" dur="500"/>
                                        <p:tgtEl>
                                          <p:spTgt spid="21914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Text Box 3"/>
          <p:cNvSpPr txBox="1">
            <a:spLocks noChangeArrowheads="1"/>
          </p:cNvSpPr>
          <p:nvPr/>
        </p:nvSpPr>
        <p:spPr bwMode="auto">
          <a:xfrm>
            <a:off x="76200" y="44450"/>
            <a:ext cx="5486400" cy="1371600"/>
          </a:xfrm>
          <a:prstGeom prst="rect">
            <a:avLst/>
          </a:prstGeom>
          <a:noFill/>
          <a:ln w="50800">
            <a:noFill/>
            <a:miter lim="800000"/>
            <a:headEnd/>
            <a:tailEnd/>
          </a:ln>
          <a:effectLst/>
        </p:spPr>
        <p:txBody>
          <a:bodyPr>
            <a:spAutoFit/>
          </a:bodyPr>
          <a:lstStyle/>
          <a:p>
            <a:r>
              <a:rPr lang="en-US" sz="3600"/>
              <a:t>Natural Gas</a:t>
            </a:r>
          </a:p>
          <a:p>
            <a:r>
              <a:rPr lang="en-US" sz="2400"/>
              <a:t> - Methane plus heavier hydrocarbons and  other impurities</a:t>
            </a:r>
          </a:p>
        </p:txBody>
      </p:sp>
      <p:sp>
        <p:nvSpPr>
          <p:cNvPr id="221188" name="Text Box 4"/>
          <p:cNvSpPr txBox="1">
            <a:spLocks noChangeArrowheads="1"/>
          </p:cNvSpPr>
          <p:nvPr/>
        </p:nvSpPr>
        <p:spPr bwMode="auto">
          <a:xfrm>
            <a:off x="6172200" y="0"/>
            <a:ext cx="2889250" cy="3508375"/>
          </a:xfrm>
          <a:prstGeom prst="rect">
            <a:avLst/>
          </a:prstGeom>
          <a:noFill/>
          <a:ln w="50800">
            <a:noFill/>
            <a:miter lim="800000"/>
            <a:headEnd/>
            <a:tailEnd/>
          </a:ln>
          <a:effectLst/>
        </p:spPr>
        <p:txBody>
          <a:bodyPr wrap="none">
            <a:spAutoFit/>
          </a:bodyPr>
          <a:lstStyle/>
          <a:p>
            <a:r>
              <a:rPr lang="en-US"/>
              <a:t>Harder to transport</a:t>
            </a:r>
          </a:p>
          <a:p>
            <a:r>
              <a:rPr lang="en-US"/>
              <a:t>Easy to use</a:t>
            </a:r>
          </a:p>
          <a:p>
            <a:r>
              <a:rPr lang="en-US"/>
              <a:t>Clean burning</a:t>
            </a:r>
          </a:p>
          <a:p>
            <a:endParaRPr lang="en-US"/>
          </a:p>
          <a:p>
            <a:r>
              <a:rPr lang="en-US"/>
              <a:t>Fossil fuel</a:t>
            </a:r>
          </a:p>
          <a:p>
            <a:r>
              <a:rPr lang="en-US"/>
              <a:t>Releases Carbon</a:t>
            </a:r>
          </a:p>
          <a:p>
            <a:r>
              <a:rPr lang="en-US"/>
              <a:t>Non-renewable</a:t>
            </a:r>
          </a:p>
          <a:p>
            <a:endParaRPr lang="en-US"/>
          </a:p>
        </p:txBody>
      </p:sp>
      <p:pic>
        <p:nvPicPr>
          <p:cNvPr id="221189" name="Picture 5"/>
          <p:cNvPicPr>
            <a:picLocks noChangeAspect="1" noChangeArrowheads="1"/>
          </p:cNvPicPr>
          <p:nvPr/>
        </p:nvPicPr>
        <p:blipFill>
          <a:blip r:embed="rId2" cstate="print"/>
          <a:srcRect/>
          <a:stretch>
            <a:fillRect/>
          </a:stretch>
        </p:blipFill>
        <p:spPr bwMode="auto">
          <a:xfrm>
            <a:off x="0" y="2919413"/>
            <a:ext cx="6019800" cy="3938587"/>
          </a:xfrm>
          <a:prstGeom prst="rect">
            <a:avLst/>
          </a:prstGeom>
          <a:noFill/>
          <a:ln w="50800">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1188">
                                            <p:txEl>
                                              <p:pRg st="0" end="0"/>
                                            </p:txEl>
                                          </p:spTgt>
                                        </p:tgtEl>
                                        <p:attrNameLst>
                                          <p:attrName>style.visibility</p:attrName>
                                        </p:attrNameLst>
                                      </p:cBhvr>
                                      <p:to>
                                        <p:strVal val="visible"/>
                                      </p:to>
                                    </p:set>
                                    <p:animEffect transition="in" filter="dissolve">
                                      <p:cBhvr>
                                        <p:cTn id="7" dur="500"/>
                                        <p:tgtEl>
                                          <p:spTgt spid="2211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1188">
                                            <p:txEl>
                                              <p:pRg st="1" end="1"/>
                                            </p:txEl>
                                          </p:spTgt>
                                        </p:tgtEl>
                                        <p:attrNameLst>
                                          <p:attrName>style.visibility</p:attrName>
                                        </p:attrNameLst>
                                      </p:cBhvr>
                                      <p:to>
                                        <p:strVal val="visible"/>
                                      </p:to>
                                    </p:set>
                                    <p:animEffect transition="in" filter="dissolve">
                                      <p:cBhvr>
                                        <p:cTn id="12" dur="500"/>
                                        <p:tgtEl>
                                          <p:spTgt spid="2211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1188">
                                            <p:txEl>
                                              <p:pRg st="2" end="2"/>
                                            </p:txEl>
                                          </p:spTgt>
                                        </p:tgtEl>
                                        <p:attrNameLst>
                                          <p:attrName>style.visibility</p:attrName>
                                        </p:attrNameLst>
                                      </p:cBhvr>
                                      <p:to>
                                        <p:strVal val="visible"/>
                                      </p:to>
                                    </p:set>
                                    <p:animEffect transition="in" filter="dissolve">
                                      <p:cBhvr>
                                        <p:cTn id="17" dur="500"/>
                                        <p:tgtEl>
                                          <p:spTgt spid="2211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1188">
                                            <p:txEl>
                                              <p:pRg st="4" end="4"/>
                                            </p:txEl>
                                          </p:spTgt>
                                        </p:tgtEl>
                                        <p:attrNameLst>
                                          <p:attrName>style.visibility</p:attrName>
                                        </p:attrNameLst>
                                      </p:cBhvr>
                                      <p:to>
                                        <p:strVal val="visible"/>
                                      </p:to>
                                    </p:set>
                                    <p:animEffect transition="in" filter="dissolve">
                                      <p:cBhvr>
                                        <p:cTn id="22" dur="500"/>
                                        <p:tgtEl>
                                          <p:spTgt spid="22118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1188">
                                            <p:txEl>
                                              <p:pRg st="5" end="5"/>
                                            </p:txEl>
                                          </p:spTgt>
                                        </p:tgtEl>
                                        <p:attrNameLst>
                                          <p:attrName>style.visibility</p:attrName>
                                        </p:attrNameLst>
                                      </p:cBhvr>
                                      <p:to>
                                        <p:strVal val="visible"/>
                                      </p:to>
                                    </p:set>
                                    <p:animEffect transition="in" filter="dissolve">
                                      <p:cBhvr>
                                        <p:cTn id="27" dur="500"/>
                                        <p:tgtEl>
                                          <p:spTgt spid="22118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21188">
                                            <p:txEl>
                                              <p:pRg st="6" end="6"/>
                                            </p:txEl>
                                          </p:spTgt>
                                        </p:tgtEl>
                                        <p:attrNameLst>
                                          <p:attrName>style.visibility</p:attrName>
                                        </p:attrNameLst>
                                      </p:cBhvr>
                                      <p:to>
                                        <p:strVal val="visible"/>
                                      </p:to>
                                    </p:set>
                                    <p:animEffect transition="in" filter="dissolve">
                                      <p:cBhvr>
                                        <p:cTn id="32" dur="500"/>
                                        <p:tgtEl>
                                          <p:spTgt spid="22118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ext Box 2"/>
          <p:cNvSpPr txBox="1">
            <a:spLocks noChangeArrowheads="1"/>
          </p:cNvSpPr>
          <p:nvPr/>
        </p:nvSpPr>
        <p:spPr bwMode="auto">
          <a:xfrm>
            <a:off x="76200" y="44450"/>
            <a:ext cx="5486400" cy="641350"/>
          </a:xfrm>
          <a:prstGeom prst="rect">
            <a:avLst/>
          </a:prstGeom>
          <a:noFill/>
          <a:ln w="50800">
            <a:noFill/>
            <a:miter lim="800000"/>
            <a:headEnd/>
            <a:tailEnd/>
          </a:ln>
          <a:effectLst/>
        </p:spPr>
        <p:txBody>
          <a:bodyPr>
            <a:spAutoFit/>
          </a:bodyPr>
          <a:lstStyle/>
          <a:p>
            <a:r>
              <a:rPr lang="en-US" sz="3600"/>
              <a:t>Coal</a:t>
            </a:r>
            <a:endParaRPr lang="en-US" sz="2400"/>
          </a:p>
        </p:txBody>
      </p:sp>
      <p:sp>
        <p:nvSpPr>
          <p:cNvPr id="222211" name="Text Box 3"/>
          <p:cNvSpPr txBox="1">
            <a:spLocks noChangeArrowheads="1"/>
          </p:cNvSpPr>
          <p:nvPr/>
        </p:nvSpPr>
        <p:spPr bwMode="auto">
          <a:xfrm>
            <a:off x="6172200" y="0"/>
            <a:ext cx="2559050" cy="3508375"/>
          </a:xfrm>
          <a:prstGeom prst="rect">
            <a:avLst/>
          </a:prstGeom>
          <a:noFill/>
          <a:ln w="50800">
            <a:noFill/>
            <a:miter lim="800000"/>
            <a:headEnd/>
            <a:tailEnd/>
          </a:ln>
          <a:effectLst/>
        </p:spPr>
        <p:txBody>
          <a:bodyPr wrap="none">
            <a:spAutoFit/>
          </a:bodyPr>
          <a:lstStyle/>
          <a:p>
            <a:r>
              <a:rPr lang="en-US"/>
              <a:t>Abundant</a:t>
            </a:r>
          </a:p>
          <a:p>
            <a:endParaRPr lang="en-US"/>
          </a:p>
          <a:p>
            <a:r>
              <a:rPr lang="en-US"/>
              <a:t>Fossil fuel</a:t>
            </a:r>
          </a:p>
          <a:p>
            <a:r>
              <a:rPr lang="en-US"/>
              <a:t>Releases Carbon</a:t>
            </a:r>
          </a:p>
          <a:p>
            <a:r>
              <a:rPr lang="en-US"/>
              <a:t>Non-renewable</a:t>
            </a:r>
          </a:p>
          <a:p>
            <a:r>
              <a:rPr lang="en-US"/>
              <a:t>Destroys land</a:t>
            </a:r>
          </a:p>
          <a:p>
            <a:r>
              <a:rPr lang="en-US"/>
              <a:t>Human life</a:t>
            </a:r>
          </a:p>
          <a:p>
            <a:endParaRPr lang="en-US"/>
          </a:p>
        </p:txBody>
      </p:sp>
      <p:pic>
        <p:nvPicPr>
          <p:cNvPr id="222213" name="Picture 5"/>
          <p:cNvPicPr>
            <a:picLocks noChangeAspect="1" noChangeArrowheads="1"/>
          </p:cNvPicPr>
          <p:nvPr/>
        </p:nvPicPr>
        <p:blipFill>
          <a:blip r:embed="rId2" cstate="print"/>
          <a:srcRect/>
          <a:stretch>
            <a:fillRect/>
          </a:stretch>
        </p:blipFill>
        <p:spPr bwMode="auto">
          <a:xfrm>
            <a:off x="0" y="3089275"/>
            <a:ext cx="5562600" cy="3768725"/>
          </a:xfrm>
          <a:prstGeom prst="rect">
            <a:avLst/>
          </a:prstGeom>
          <a:noFill/>
          <a:ln w="50800">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2211">
                                            <p:txEl>
                                              <p:pRg st="0" end="0"/>
                                            </p:txEl>
                                          </p:spTgt>
                                        </p:tgtEl>
                                        <p:attrNameLst>
                                          <p:attrName>style.visibility</p:attrName>
                                        </p:attrNameLst>
                                      </p:cBhvr>
                                      <p:to>
                                        <p:strVal val="visible"/>
                                      </p:to>
                                    </p:set>
                                    <p:animEffect transition="in" filter="dissolve">
                                      <p:cBhvr>
                                        <p:cTn id="7" dur="500"/>
                                        <p:tgtEl>
                                          <p:spTgt spid="222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2211">
                                            <p:txEl>
                                              <p:pRg st="2" end="2"/>
                                            </p:txEl>
                                          </p:spTgt>
                                        </p:tgtEl>
                                        <p:attrNameLst>
                                          <p:attrName>style.visibility</p:attrName>
                                        </p:attrNameLst>
                                      </p:cBhvr>
                                      <p:to>
                                        <p:strVal val="visible"/>
                                      </p:to>
                                    </p:set>
                                    <p:animEffect transition="in" filter="dissolve">
                                      <p:cBhvr>
                                        <p:cTn id="12" dur="500"/>
                                        <p:tgtEl>
                                          <p:spTgt spid="2222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2211">
                                            <p:txEl>
                                              <p:pRg st="3" end="3"/>
                                            </p:txEl>
                                          </p:spTgt>
                                        </p:tgtEl>
                                        <p:attrNameLst>
                                          <p:attrName>style.visibility</p:attrName>
                                        </p:attrNameLst>
                                      </p:cBhvr>
                                      <p:to>
                                        <p:strVal val="visible"/>
                                      </p:to>
                                    </p:set>
                                    <p:animEffect transition="in" filter="dissolve">
                                      <p:cBhvr>
                                        <p:cTn id="17" dur="500"/>
                                        <p:tgtEl>
                                          <p:spTgt spid="2222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2211">
                                            <p:txEl>
                                              <p:pRg st="4" end="4"/>
                                            </p:txEl>
                                          </p:spTgt>
                                        </p:tgtEl>
                                        <p:attrNameLst>
                                          <p:attrName>style.visibility</p:attrName>
                                        </p:attrNameLst>
                                      </p:cBhvr>
                                      <p:to>
                                        <p:strVal val="visible"/>
                                      </p:to>
                                    </p:set>
                                    <p:animEffect transition="in" filter="dissolve">
                                      <p:cBhvr>
                                        <p:cTn id="22" dur="500"/>
                                        <p:tgtEl>
                                          <p:spTgt spid="2222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2211">
                                            <p:txEl>
                                              <p:pRg st="5" end="5"/>
                                            </p:txEl>
                                          </p:spTgt>
                                        </p:tgtEl>
                                        <p:attrNameLst>
                                          <p:attrName>style.visibility</p:attrName>
                                        </p:attrNameLst>
                                      </p:cBhvr>
                                      <p:to>
                                        <p:strVal val="visible"/>
                                      </p:to>
                                    </p:set>
                                    <p:animEffect transition="in" filter="dissolve">
                                      <p:cBhvr>
                                        <p:cTn id="27" dur="500"/>
                                        <p:tgtEl>
                                          <p:spTgt spid="22221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22211">
                                            <p:txEl>
                                              <p:pRg st="6" end="6"/>
                                            </p:txEl>
                                          </p:spTgt>
                                        </p:tgtEl>
                                        <p:attrNameLst>
                                          <p:attrName>style.visibility</p:attrName>
                                        </p:attrNameLst>
                                      </p:cBhvr>
                                      <p:to>
                                        <p:strVal val="visible"/>
                                      </p:to>
                                    </p:set>
                                    <p:animEffect transition="in" filter="dissolve">
                                      <p:cBhvr>
                                        <p:cTn id="32" dur="500"/>
                                        <p:tgtEl>
                                          <p:spTgt spid="2222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ext Box 2"/>
          <p:cNvSpPr txBox="1">
            <a:spLocks noChangeArrowheads="1"/>
          </p:cNvSpPr>
          <p:nvPr/>
        </p:nvSpPr>
        <p:spPr bwMode="auto">
          <a:xfrm>
            <a:off x="76200" y="44450"/>
            <a:ext cx="5486400" cy="641350"/>
          </a:xfrm>
          <a:prstGeom prst="rect">
            <a:avLst/>
          </a:prstGeom>
          <a:noFill/>
          <a:ln w="50800">
            <a:noFill/>
            <a:miter lim="800000"/>
            <a:headEnd/>
            <a:tailEnd/>
          </a:ln>
          <a:effectLst/>
        </p:spPr>
        <p:txBody>
          <a:bodyPr>
            <a:spAutoFit/>
          </a:bodyPr>
          <a:lstStyle/>
          <a:p>
            <a:r>
              <a:rPr lang="en-US" sz="3600"/>
              <a:t>Hydroelectric</a:t>
            </a:r>
            <a:endParaRPr lang="en-US" sz="2400"/>
          </a:p>
        </p:txBody>
      </p:sp>
      <p:sp>
        <p:nvSpPr>
          <p:cNvPr id="223235" name="Text Box 3"/>
          <p:cNvSpPr txBox="1">
            <a:spLocks noChangeArrowheads="1"/>
          </p:cNvSpPr>
          <p:nvPr/>
        </p:nvSpPr>
        <p:spPr bwMode="auto">
          <a:xfrm>
            <a:off x="5557838" y="381000"/>
            <a:ext cx="3675062" cy="3081338"/>
          </a:xfrm>
          <a:prstGeom prst="rect">
            <a:avLst/>
          </a:prstGeom>
          <a:noFill/>
          <a:ln w="50800">
            <a:noFill/>
            <a:miter lim="800000"/>
            <a:headEnd/>
            <a:tailEnd/>
          </a:ln>
          <a:effectLst/>
        </p:spPr>
        <p:txBody>
          <a:bodyPr wrap="none">
            <a:spAutoFit/>
          </a:bodyPr>
          <a:lstStyle/>
          <a:p>
            <a:r>
              <a:rPr lang="en-US"/>
              <a:t>Renewable</a:t>
            </a:r>
          </a:p>
          <a:p>
            <a:r>
              <a:rPr lang="en-US"/>
              <a:t>Does not release carbon </a:t>
            </a:r>
          </a:p>
          <a:p>
            <a:endParaRPr lang="en-US"/>
          </a:p>
          <a:p>
            <a:r>
              <a:rPr lang="en-US"/>
              <a:t>Kills fish</a:t>
            </a:r>
          </a:p>
          <a:p>
            <a:r>
              <a:rPr lang="en-US"/>
              <a:t>Stagnates rivers</a:t>
            </a:r>
          </a:p>
          <a:p>
            <a:endParaRPr lang="en-US"/>
          </a:p>
          <a:p>
            <a:endParaRPr lang="en-US"/>
          </a:p>
        </p:txBody>
      </p:sp>
      <p:pic>
        <p:nvPicPr>
          <p:cNvPr id="223237" name="Picture 5"/>
          <p:cNvPicPr>
            <a:picLocks noChangeAspect="1" noChangeArrowheads="1"/>
          </p:cNvPicPr>
          <p:nvPr/>
        </p:nvPicPr>
        <p:blipFill>
          <a:blip r:embed="rId2" cstate="print"/>
          <a:srcRect/>
          <a:stretch>
            <a:fillRect/>
          </a:stretch>
        </p:blipFill>
        <p:spPr bwMode="auto">
          <a:xfrm>
            <a:off x="0" y="4067175"/>
            <a:ext cx="4267200" cy="2790825"/>
          </a:xfrm>
          <a:prstGeom prst="rect">
            <a:avLst/>
          </a:prstGeom>
          <a:noFill/>
          <a:ln w="50800">
            <a:noFill/>
            <a:miter lim="800000"/>
            <a:headEnd/>
            <a:tailEnd/>
          </a:ln>
          <a:effectLst/>
        </p:spPr>
      </p:pic>
      <p:pic>
        <p:nvPicPr>
          <p:cNvPr id="223238" name="Picture 6"/>
          <p:cNvPicPr>
            <a:picLocks noChangeAspect="1" noChangeArrowheads="1"/>
          </p:cNvPicPr>
          <p:nvPr/>
        </p:nvPicPr>
        <p:blipFill>
          <a:blip r:embed="rId3" cstate="print"/>
          <a:srcRect/>
          <a:stretch>
            <a:fillRect/>
          </a:stretch>
        </p:blipFill>
        <p:spPr bwMode="auto">
          <a:xfrm>
            <a:off x="5334000" y="4010025"/>
            <a:ext cx="3810000" cy="2847975"/>
          </a:xfrm>
          <a:prstGeom prst="rect">
            <a:avLst/>
          </a:prstGeom>
          <a:noFill/>
          <a:ln w="50800">
            <a:noFill/>
            <a:miter lim="800000"/>
            <a:headEnd/>
            <a:tailEnd/>
          </a:ln>
          <a:effectLst/>
        </p:spPr>
      </p:pic>
      <p:pic>
        <p:nvPicPr>
          <p:cNvPr id="223239" name="Picture 7"/>
          <p:cNvPicPr>
            <a:picLocks noChangeAspect="1" noChangeArrowheads="1"/>
          </p:cNvPicPr>
          <p:nvPr/>
        </p:nvPicPr>
        <p:blipFill>
          <a:blip r:embed="rId4" cstate="print"/>
          <a:srcRect/>
          <a:stretch>
            <a:fillRect/>
          </a:stretch>
        </p:blipFill>
        <p:spPr bwMode="auto">
          <a:xfrm>
            <a:off x="0" y="685800"/>
            <a:ext cx="2773363" cy="3352800"/>
          </a:xfrm>
          <a:prstGeom prst="rect">
            <a:avLst/>
          </a:prstGeom>
          <a:noFill/>
          <a:ln w="50800">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3235">
                                            <p:txEl>
                                              <p:pRg st="0" end="0"/>
                                            </p:txEl>
                                          </p:spTgt>
                                        </p:tgtEl>
                                        <p:attrNameLst>
                                          <p:attrName>style.visibility</p:attrName>
                                        </p:attrNameLst>
                                      </p:cBhvr>
                                      <p:to>
                                        <p:strVal val="visible"/>
                                      </p:to>
                                    </p:set>
                                    <p:animEffect transition="in" filter="dissolve">
                                      <p:cBhvr>
                                        <p:cTn id="7" dur="500"/>
                                        <p:tgtEl>
                                          <p:spTgt spid="2232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3235">
                                            <p:txEl>
                                              <p:pRg st="1" end="1"/>
                                            </p:txEl>
                                          </p:spTgt>
                                        </p:tgtEl>
                                        <p:attrNameLst>
                                          <p:attrName>style.visibility</p:attrName>
                                        </p:attrNameLst>
                                      </p:cBhvr>
                                      <p:to>
                                        <p:strVal val="visible"/>
                                      </p:to>
                                    </p:set>
                                    <p:animEffect transition="in" filter="dissolve">
                                      <p:cBhvr>
                                        <p:cTn id="12" dur="500"/>
                                        <p:tgtEl>
                                          <p:spTgt spid="2232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3235">
                                            <p:txEl>
                                              <p:pRg st="3" end="3"/>
                                            </p:txEl>
                                          </p:spTgt>
                                        </p:tgtEl>
                                        <p:attrNameLst>
                                          <p:attrName>style.visibility</p:attrName>
                                        </p:attrNameLst>
                                      </p:cBhvr>
                                      <p:to>
                                        <p:strVal val="visible"/>
                                      </p:to>
                                    </p:set>
                                    <p:animEffect transition="in" filter="dissolve">
                                      <p:cBhvr>
                                        <p:cTn id="17" dur="500"/>
                                        <p:tgtEl>
                                          <p:spTgt spid="22323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3235">
                                            <p:txEl>
                                              <p:pRg st="4" end="4"/>
                                            </p:txEl>
                                          </p:spTgt>
                                        </p:tgtEl>
                                        <p:attrNameLst>
                                          <p:attrName>style.visibility</p:attrName>
                                        </p:attrNameLst>
                                      </p:cBhvr>
                                      <p:to>
                                        <p:strVal val="visible"/>
                                      </p:to>
                                    </p:set>
                                    <p:animEffect transition="in" filter="dissolve">
                                      <p:cBhvr>
                                        <p:cTn id="22" dur="500"/>
                                        <p:tgtEl>
                                          <p:spTgt spid="2232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ext Box 2"/>
          <p:cNvSpPr txBox="1">
            <a:spLocks noChangeArrowheads="1"/>
          </p:cNvSpPr>
          <p:nvPr/>
        </p:nvSpPr>
        <p:spPr bwMode="auto">
          <a:xfrm>
            <a:off x="76200" y="44450"/>
            <a:ext cx="4114800" cy="641350"/>
          </a:xfrm>
          <a:prstGeom prst="rect">
            <a:avLst/>
          </a:prstGeom>
          <a:noFill/>
          <a:ln w="50800">
            <a:noFill/>
            <a:miter lim="800000"/>
            <a:headEnd/>
            <a:tailEnd/>
          </a:ln>
          <a:effectLst/>
        </p:spPr>
        <p:txBody>
          <a:bodyPr>
            <a:spAutoFit/>
          </a:bodyPr>
          <a:lstStyle/>
          <a:p>
            <a:r>
              <a:rPr lang="en-US" sz="3600"/>
              <a:t>Nuclear</a:t>
            </a:r>
            <a:endParaRPr lang="en-US" sz="2400"/>
          </a:p>
        </p:txBody>
      </p:sp>
      <p:sp>
        <p:nvSpPr>
          <p:cNvPr id="224259" name="Text Box 3"/>
          <p:cNvSpPr txBox="1">
            <a:spLocks noChangeArrowheads="1"/>
          </p:cNvSpPr>
          <p:nvPr/>
        </p:nvSpPr>
        <p:spPr bwMode="auto">
          <a:xfrm>
            <a:off x="5557838" y="152400"/>
            <a:ext cx="3675062" cy="2227263"/>
          </a:xfrm>
          <a:prstGeom prst="rect">
            <a:avLst/>
          </a:prstGeom>
          <a:noFill/>
          <a:ln w="50800">
            <a:noFill/>
            <a:miter lim="800000"/>
            <a:headEnd/>
            <a:tailEnd/>
          </a:ln>
          <a:effectLst/>
        </p:spPr>
        <p:txBody>
          <a:bodyPr wrap="none">
            <a:spAutoFit/>
          </a:bodyPr>
          <a:lstStyle/>
          <a:p>
            <a:r>
              <a:rPr lang="en-US"/>
              <a:t>Dense source of energy</a:t>
            </a:r>
          </a:p>
          <a:p>
            <a:r>
              <a:rPr lang="en-US"/>
              <a:t>Does not release carbon </a:t>
            </a:r>
          </a:p>
          <a:p>
            <a:endParaRPr lang="en-US"/>
          </a:p>
          <a:p>
            <a:r>
              <a:rPr lang="en-US"/>
              <a:t>Waste</a:t>
            </a:r>
          </a:p>
          <a:p>
            <a:r>
              <a:rPr lang="en-US"/>
              <a:t>Proliferation/Terrorism</a:t>
            </a:r>
          </a:p>
        </p:txBody>
      </p:sp>
      <p:pic>
        <p:nvPicPr>
          <p:cNvPr id="224263" name="Picture 7"/>
          <p:cNvPicPr>
            <a:picLocks noChangeAspect="1" noChangeArrowheads="1"/>
          </p:cNvPicPr>
          <p:nvPr/>
        </p:nvPicPr>
        <p:blipFill>
          <a:blip r:embed="rId2" cstate="print"/>
          <a:srcRect/>
          <a:stretch>
            <a:fillRect/>
          </a:stretch>
        </p:blipFill>
        <p:spPr bwMode="auto">
          <a:xfrm>
            <a:off x="0" y="2574925"/>
            <a:ext cx="7467600" cy="4283075"/>
          </a:xfrm>
          <a:prstGeom prst="rect">
            <a:avLst/>
          </a:prstGeom>
          <a:noFill/>
          <a:ln w="50800">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4259">
                                            <p:txEl>
                                              <p:pRg st="0" end="0"/>
                                            </p:txEl>
                                          </p:spTgt>
                                        </p:tgtEl>
                                        <p:attrNameLst>
                                          <p:attrName>style.visibility</p:attrName>
                                        </p:attrNameLst>
                                      </p:cBhvr>
                                      <p:to>
                                        <p:strVal val="visible"/>
                                      </p:to>
                                    </p:set>
                                    <p:animEffect transition="in" filter="dissolve">
                                      <p:cBhvr>
                                        <p:cTn id="7" dur="500"/>
                                        <p:tgtEl>
                                          <p:spTgt spid="224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4259">
                                            <p:txEl>
                                              <p:pRg st="1" end="1"/>
                                            </p:txEl>
                                          </p:spTgt>
                                        </p:tgtEl>
                                        <p:attrNameLst>
                                          <p:attrName>style.visibility</p:attrName>
                                        </p:attrNameLst>
                                      </p:cBhvr>
                                      <p:to>
                                        <p:strVal val="visible"/>
                                      </p:to>
                                    </p:set>
                                    <p:animEffect transition="in" filter="dissolve">
                                      <p:cBhvr>
                                        <p:cTn id="12" dur="500"/>
                                        <p:tgtEl>
                                          <p:spTgt spid="2242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4259">
                                            <p:txEl>
                                              <p:pRg st="3" end="3"/>
                                            </p:txEl>
                                          </p:spTgt>
                                        </p:tgtEl>
                                        <p:attrNameLst>
                                          <p:attrName>style.visibility</p:attrName>
                                        </p:attrNameLst>
                                      </p:cBhvr>
                                      <p:to>
                                        <p:strVal val="visible"/>
                                      </p:to>
                                    </p:set>
                                    <p:animEffect transition="in" filter="dissolve">
                                      <p:cBhvr>
                                        <p:cTn id="17" dur="500"/>
                                        <p:tgtEl>
                                          <p:spTgt spid="22425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4259">
                                            <p:txEl>
                                              <p:pRg st="4" end="4"/>
                                            </p:txEl>
                                          </p:spTgt>
                                        </p:tgtEl>
                                        <p:attrNameLst>
                                          <p:attrName>style.visibility</p:attrName>
                                        </p:attrNameLst>
                                      </p:cBhvr>
                                      <p:to>
                                        <p:strVal val="visible"/>
                                      </p:to>
                                    </p:set>
                                    <p:animEffect transition="in" filter="dissolve">
                                      <p:cBhvr>
                                        <p:cTn id="22" dur="500"/>
                                        <p:tgtEl>
                                          <p:spTgt spid="2242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6" name="Picture 2"/>
          <p:cNvPicPr>
            <a:picLocks noChangeAspect="1" noChangeArrowheads="1"/>
          </p:cNvPicPr>
          <p:nvPr/>
        </p:nvPicPr>
        <p:blipFill>
          <a:blip r:embed="rId2" cstate="print"/>
          <a:srcRect/>
          <a:stretch>
            <a:fillRect/>
          </a:stretch>
        </p:blipFill>
        <p:spPr bwMode="auto">
          <a:xfrm>
            <a:off x="1714500" y="738188"/>
            <a:ext cx="5715000" cy="5381625"/>
          </a:xfrm>
          <a:prstGeom prst="rect">
            <a:avLst/>
          </a:prstGeom>
          <a:noFill/>
          <a:ln w="50800">
            <a:noFill/>
            <a:miter lim="800000"/>
            <a:headEnd/>
            <a:tailEnd/>
          </a:ln>
          <a:effectLst/>
        </p:spPr>
      </p:pic>
      <p:sp>
        <p:nvSpPr>
          <p:cNvPr id="216068" name="Rectangle 4"/>
          <p:cNvSpPr>
            <a:spLocks noChangeArrowheads="1"/>
          </p:cNvSpPr>
          <p:nvPr/>
        </p:nvSpPr>
        <p:spPr bwMode="auto">
          <a:xfrm>
            <a:off x="1219200" y="0"/>
            <a:ext cx="6054725" cy="519113"/>
          </a:xfrm>
          <a:prstGeom prst="rect">
            <a:avLst/>
          </a:prstGeom>
          <a:noFill/>
          <a:ln w="50800">
            <a:noFill/>
            <a:miter lim="800000"/>
            <a:headEnd/>
            <a:tailEnd/>
          </a:ln>
          <a:effectLst/>
        </p:spPr>
        <p:txBody>
          <a:bodyPr wrap="none">
            <a:spAutoFit/>
          </a:bodyPr>
          <a:lstStyle/>
          <a:p>
            <a:r>
              <a:rPr lang="en-US"/>
              <a:t>http://www.kiddofspeed.com/default.htm</a:t>
            </a:r>
          </a:p>
        </p:txBody>
      </p:sp>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08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508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3604</TotalTime>
  <Words>251</Words>
  <Application>Microsoft Office PowerPoint</Application>
  <PresentationFormat>On-screen Show (4:3)</PresentationFormat>
  <Paragraphs>73</Paragraphs>
  <Slides>19</Slides>
  <Notes>3</Notes>
  <HiddenSlides>0</HiddenSlides>
  <MMClips>0</MMClips>
  <ScaleCrop>false</ScaleCrop>
  <HeadingPairs>
    <vt:vector size="8" baseType="variant">
      <vt:variant>
        <vt:lpstr>Fonts Used</vt:lpstr>
      </vt:variant>
      <vt:variant>
        <vt:i4>1</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2" baseType="lpstr">
      <vt:lpstr>Times New Roman</vt:lpstr>
      <vt:lpstr>Default Design</vt:lpstr>
      <vt:lpstr>Microsoft Office Excel Chart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Tualatin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Murray</dc:creator>
  <cp:lastModifiedBy>Murray, Christopher</cp:lastModifiedBy>
  <cp:revision>385</cp:revision>
  <dcterms:created xsi:type="dcterms:W3CDTF">2001-03-01T17:38:38Z</dcterms:created>
  <dcterms:modified xsi:type="dcterms:W3CDTF">2014-03-10T19:22:40Z</dcterms:modified>
</cp:coreProperties>
</file>