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330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774664E-C8CB-4615-857D-FD5ACAB39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42428-0170-4FA8-8933-9C6E9C7F2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AB4D2-1081-4514-9897-A81B96253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10AD7-1672-423D-8C01-935E4107F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AAC15-F655-4D3B-9DDA-0E8A14B04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EBE70-628B-4584-9FD7-D2C87E914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00818-F950-4865-95E9-9033EA68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8244-581F-4B6B-8E9E-251340C27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25CA1-AB16-4EBD-A71C-CF4AE7405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101E5-DA22-4EE7-9BE8-2E36475FC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A9B33-CB33-4CB8-A567-BB2F327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E2C3-69CB-4E01-8E10-64251CEFB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1906984-391E-49EB-BEF5-19CE7EC6D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381000" y="4572000"/>
            <a:ext cx="8763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Q = </a:t>
            </a:r>
            <a:r>
              <a:rPr lang="en-US" sz="4000"/>
              <a:t>mc</a:t>
            </a:r>
            <a:r>
              <a:rPr lang="en-US" sz="4000" baseline="-25000"/>
              <a:t>i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 + </a:t>
            </a:r>
            <a:r>
              <a:rPr lang="en-US" sz="3600"/>
              <a:t>mL + </a:t>
            </a:r>
            <a:r>
              <a:rPr lang="en-US" sz="4000"/>
              <a:t>mc</a:t>
            </a:r>
            <a:r>
              <a:rPr lang="en-US" sz="4000">
                <a:sym typeface="Symbol" pitchFamily="18" charset="2"/>
              </a:rPr>
              <a:t></a:t>
            </a:r>
            <a:r>
              <a:rPr lang="en-US" sz="4000"/>
              <a:t>T</a:t>
            </a:r>
          </a:p>
          <a:p>
            <a:r>
              <a:rPr lang="en-US" sz="4000"/>
              <a:t>3,898,794.6 J</a:t>
            </a:r>
            <a:endParaRPr lang="en-US" sz="360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911225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3.90 x 10</a:t>
            </a:r>
            <a:r>
              <a:rPr lang="en-US" sz="1200" baseline="30000">
                <a:sym typeface="Symbol" pitchFamily="18" charset="2"/>
              </a:rPr>
              <a:t>6</a:t>
            </a:r>
            <a:r>
              <a:rPr lang="en-US" sz="1200">
                <a:sym typeface="Symbol" pitchFamily="18" charset="2"/>
              </a:rPr>
              <a:t> J</a:t>
            </a:r>
            <a:endParaRPr lang="en-US" sz="1200" baseline="30000">
              <a:sym typeface="Symbol" pitchFamily="18" charset="2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39084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Eileen Dover takes 1.42 kg of water from 20.0 </a:t>
            </a:r>
            <a:r>
              <a:rPr lang="en-US" sz="3200" baseline="30000"/>
              <a:t>o</a:t>
            </a:r>
            <a:r>
              <a:rPr lang="en-US" sz="3200"/>
              <a:t>C to steam at 173 </a:t>
            </a:r>
            <a:r>
              <a:rPr lang="en-US" sz="3200" baseline="30000"/>
              <a:t>o</a:t>
            </a:r>
            <a:r>
              <a:rPr lang="en-US" sz="3200"/>
              <a:t>C.  What TOTAL heat is needed?</a:t>
            </a:r>
          </a:p>
          <a:p>
            <a:r>
              <a:rPr lang="en-US" sz="3200"/>
              <a:t>Cice = 2100 J/kg </a:t>
            </a:r>
            <a:r>
              <a:rPr lang="en-US" sz="3200" baseline="30000"/>
              <a:t>o</a:t>
            </a:r>
            <a:r>
              <a:rPr lang="en-US" sz="3200"/>
              <a:t>C</a:t>
            </a:r>
          </a:p>
          <a:p>
            <a:r>
              <a:rPr lang="en-US" sz="3200"/>
              <a:t>Cwater = 4186 J/ kg </a:t>
            </a:r>
            <a:r>
              <a:rPr lang="en-US" sz="3200" baseline="30000"/>
              <a:t>o</a:t>
            </a:r>
            <a:r>
              <a:rPr lang="en-US" sz="3200"/>
              <a:t>C</a:t>
            </a:r>
          </a:p>
          <a:p>
            <a:r>
              <a:rPr lang="en-US" sz="3200"/>
              <a:t>Csteam = 2010 J/kg </a:t>
            </a:r>
            <a:r>
              <a:rPr lang="en-US" sz="3200" baseline="30000"/>
              <a:t>o</a:t>
            </a:r>
            <a:r>
              <a:rPr lang="en-US" sz="3200"/>
              <a:t>C</a:t>
            </a:r>
          </a:p>
          <a:p>
            <a:r>
              <a:rPr lang="en-US">
                <a:sym typeface="Symbol" pitchFamily="18" charset="2"/>
              </a:rPr>
              <a:t>Some latent heats</a:t>
            </a:r>
          </a:p>
          <a:p>
            <a:pPr eaLnBrk="0" hangingPunct="0"/>
            <a:r>
              <a:rPr lang="en-US" sz="3200"/>
              <a:t>(in J kg</a:t>
            </a:r>
            <a:r>
              <a:rPr lang="en-US" sz="3200" baseline="30000"/>
              <a:t>-1</a:t>
            </a:r>
            <a:r>
              <a:rPr lang="en-US" sz="3200"/>
              <a:t>)		Fusion		Vaporisation</a:t>
            </a:r>
          </a:p>
          <a:p>
            <a:pPr eaLnBrk="0" hangingPunct="0"/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 			3.33 x 10</a:t>
            </a:r>
            <a:r>
              <a:rPr lang="en-US" baseline="30000">
                <a:sym typeface="Symbol" pitchFamily="18" charset="2"/>
              </a:rPr>
              <a:t>5</a:t>
            </a:r>
            <a:r>
              <a:rPr lang="en-US">
                <a:sym typeface="Symbol" pitchFamily="18" charset="2"/>
              </a:rPr>
              <a:t>		22.6 x 10</a:t>
            </a:r>
            <a:r>
              <a:rPr lang="en-US" baseline="30000">
                <a:sym typeface="Symbol" pitchFamily="18" charset="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3911</TotalTime>
  <Words>64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Symbol</vt:lpstr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282</cp:revision>
  <dcterms:created xsi:type="dcterms:W3CDTF">2001-03-01T17:38:38Z</dcterms:created>
  <dcterms:modified xsi:type="dcterms:W3CDTF">2014-03-10T19:23:09Z</dcterms:modified>
</cp:coreProperties>
</file>