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5" r:id="rId3"/>
    <p:sldId id="316" r:id="rId4"/>
    <p:sldId id="317" r:id="rId5"/>
    <p:sldId id="320" r:id="rId6"/>
    <p:sldId id="321" r:id="rId7"/>
    <p:sldId id="296" r:id="rId8"/>
    <p:sldId id="318" r:id="rId9"/>
    <p:sldId id="299" r:id="rId10"/>
    <p:sldId id="315" r:id="rId11"/>
    <p:sldId id="319" r:id="rId12"/>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2800" kern="1200">
        <a:solidFill>
          <a:schemeClr val="tx1"/>
        </a:solidFill>
        <a:latin typeface="Times New Roman" charset="0"/>
        <a:ea typeface="+mn-ea"/>
        <a:cs typeface="+mn-cs"/>
      </a:defRPr>
    </a:lvl6pPr>
    <a:lvl7pPr marL="2743200" algn="l" defTabSz="914400" rtl="0" eaLnBrk="1" latinLnBrk="0" hangingPunct="1">
      <a:defRPr sz="2800" kern="1200">
        <a:solidFill>
          <a:schemeClr val="tx1"/>
        </a:solidFill>
        <a:latin typeface="Times New Roman" charset="0"/>
        <a:ea typeface="+mn-ea"/>
        <a:cs typeface="+mn-cs"/>
      </a:defRPr>
    </a:lvl7pPr>
    <a:lvl8pPr marL="3200400" algn="l" defTabSz="914400" rtl="0" eaLnBrk="1" latinLnBrk="0" hangingPunct="1">
      <a:defRPr sz="2800" kern="1200">
        <a:solidFill>
          <a:schemeClr val="tx1"/>
        </a:solidFill>
        <a:latin typeface="Times New Roman" charset="0"/>
        <a:ea typeface="+mn-ea"/>
        <a:cs typeface="+mn-cs"/>
      </a:defRPr>
    </a:lvl8pPr>
    <a:lvl9pPr marL="3657600" algn="l" defTabSz="9144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5" autoAdjust="0"/>
  </p:normalViewPr>
  <p:slideViewPr>
    <p:cSldViewPr>
      <p:cViewPr>
        <p:scale>
          <a:sx n="55" d="100"/>
          <a:sy n="55" d="100"/>
        </p:scale>
        <p:origin x="-2646" y="-13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6A966735-92B1-463A-9311-4C002ACD013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22F35-FD31-4AB7-8E1E-86CE28A241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B86A37-3CB8-4AB1-B094-94F1376FA7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32FBDF-7313-4E3D-AD62-429CB3C9F3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869FF2-9D1D-4343-98BC-97B839619F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E5DA0B-9631-4D23-AD7A-ADF11E57F9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A2813D-6D06-4971-9534-EF54FCA14B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074633-668B-4C41-A0C5-186974389D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FD000FE-F096-43AC-A7F6-2FC22C3BDB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FDB95F-9B31-47DE-8EA5-7195BE1ADF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5F07E-4ABF-4FF9-AB15-0093880F51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D8D7E6-69C7-47FD-894D-2C009CBF20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New Roman" pitchFamily="18" charset="0"/>
              </a:defRPr>
            </a:lvl1pPr>
          </a:lstStyle>
          <a:p>
            <a:pPr>
              <a:defRPr/>
            </a:pPr>
            <a:fld id="{3002D825-55F5-4444-A5AD-E6467D1A06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17525" y="457200"/>
            <a:ext cx="8093075" cy="2773363"/>
          </a:xfrm>
          <a:prstGeom prst="rect">
            <a:avLst/>
          </a:prstGeom>
          <a:noFill/>
          <a:ln w="9525">
            <a:noFill/>
            <a:miter lim="800000"/>
            <a:headEnd/>
            <a:tailEnd/>
          </a:ln>
        </p:spPr>
        <p:txBody>
          <a:bodyPr>
            <a:spAutoFit/>
          </a:bodyPr>
          <a:lstStyle/>
          <a:p>
            <a:r>
              <a:rPr lang="en-US" sz="4000" b="1" u="sng"/>
              <a:t>P-V Diagrams and processes</a:t>
            </a:r>
          </a:p>
          <a:p>
            <a:pPr lvl="1"/>
            <a:r>
              <a:rPr lang="en-US" sz="4000"/>
              <a:t>C</a:t>
            </a:r>
            <a:r>
              <a:rPr lang="en-US" sz="3600"/>
              <a:t>ontents:</a:t>
            </a:r>
            <a:endParaRPr lang="en-US" sz="3200"/>
          </a:p>
          <a:p>
            <a:pPr lvl="2">
              <a:buFontTx/>
              <a:buChar char="•"/>
            </a:pPr>
            <a:r>
              <a:rPr lang="en-US" sz="3200"/>
              <a:t>Basic Concept</a:t>
            </a:r>
          </a:p>
          <a:p>
            <a:pPr lvl="2">
              <a:buFontTx/>
              <a:buChar char="•"/>
            </a:pPr>
            <a:r>
              <a:rPr lang="en-US" sz="3200"/>
              <a:t>Example</a:t>
            </a:r>
          </a:p>
          <a:p>
            <a:pPr lvl="2">
              <a:buFontTx/>
              <a:buChar char="•"/>
            </a:pPr>
            <a:r>
              <a:rPr lang="en-US" sz="3200"/>
              <a:t>Whiteboards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381000" y="2895600"/>
            <a:ext cx="8763000" cy="3081338"/>
          </a:xfrm>
          <a:prstGeom prst="rect">
            <a:avLst/>
          </a:prstGeom>
          <a:noFill/>
          <a:ln w="9525">
            <a:noFill/>
            <a:miter lim="800000"/>
            <a:headEnd/>
            <a:tailEnd/>
          </a:ln>
        </p:spPr>
        <p:txBody>
          <a:bodyPr>
            <a:spAutoFit/>
          </a:bodyPr>
          <a:lstStyle/>
          <a:p>
            <a:r>
              <a:rPr lang="en-US">
                <a:sym typeface="Symbol" pitchFamily="18" charset="2"/>
              </a:rPr>
              <a:t>Q = </a:t>
            </a:r>
            <a:r>
              <a:rPr lang="en-US"/>
              <a:t>U + </a:t>
            </a:r>
            <a:r>
              <a:rPr lang="en-US">
                <a:sym typeface="Symbol" pitchFamily="18" charset="2"/>
              </a:rPr>
              <a:t>W</a:t>
            </a:r>
          </a:p>
          <a:p>
            <a:r>
              <a:rPr lang="en-US">
                <a:sym typeface="Symbol" pitchFamily="18" charset="2"/>
              </a:rPr>
              <a:t>-12 J = -7 J</a:t>
            </a:r>
            <a:r>
              <a:rPr lang="en-US"/>
              <a:t> + </a:t>
            </a:r>
            <a:r>
              <a:rPr lang="en-US">
                <a:sym typeface="Symbol" pitchFamily="18" charset="2"/>
              </a:rPr>
              <a:t>W</a:t>
            </a:r>
          </a:p>
          <a:p>
            <a:r>
              <a:rPr lang="en-US">
                <a:sym typeface="Symbol" pitchFamily="18" charset="2"/>
              </a:rPr>
              <a:t>-5 J = W</a:t>
            </a:r>
          </a:p>
          <a:p>
            <a:endParaRPr lang="en-US">
              <a:sym typeface="Symbol" pitchFamily="18" charset="2"/>
            </a:endParaRPr>
          </a:p>
          <a:p>
            <a:r>
              <a:rPr lang="en-US">
                <a:sym typeface="Symbol" pitchFamily="18" charset="2"/>
              </a:rPr>
              <a:t>Work is done </a:t>
            </a:r>
            <a:r>
              <a:rPr lang="en-US" u="sng">
                <a:sym typeface="Symbol" pitchFamily="18" charset="2"/>
              </a:rPr>
              <a:t>on</a:t>
            </a:r>
            <a:r>
              <a:rPr lang="en-US">
                <a:sym typeface="Symbol" pitchFamily="18" charset="2"/>
              </a:rPr>
              <a:t> the system.  (the drop in internal energy cannot make up for the loss of heat - energy must come from outside the system)</a:t>
            </a:r>
          </a:p>
        </p:txBody>
      </p:sp>
      <p:sp>
        <p:nvSpPr>
          <p:cNvPr id="11267" name="Text Box 3"/>
          <p:cNvSpPr txBox="1">
            <a:spLocks noChangeArrowheads="1"/>
          </p:cNvSpPr>
          <p:nvPr/>
        </p:nvSpPr>
        <p:spPr bwMode="auto">
          <a:xfrm>
            <a:off x="228600" y="6477000"/>
            <a:ext cx="636588" cy="274638"/>
          </a:xfrm>
          <a:prstGeom prst="rect">
            <a:avLst/>
          </a:prstGeom>
          <a:noFill/>
          <a:ln w="25400">
            <a:noFill/>
            <a:miter lim="800000"/>
            <a:headEnd/>
            <a:tailEnd/>
          </a:ln>
        </p:spPr>
        <p:txBody>
          <a:bodyPr wrap="none">
            <a:spAutoFit/>
          </a:bodyPr>
          <a:lstStyle/>
          <a:p>
            <a:r>
              <a:rPr lang="en-US" sz="1200"/>
              <a:t>-5 J, on</a:t>
            </a:r>
          </a:p>
        </p:txBody>
      </p:sp>
      <p:sp>
        <p:nvSpPr>
          <p:cNvPr id="11268" name="Text Box 4"/>
          <p:cNvSpPr txBox="1">
            <a:spLocks noChangeArrowheads="1"/>
          </p:cNvSpPr>
          <p:nvPr/>
        </p:nvSpPr>
        <p:spPr bwMode="auto">
          <a:xfrm>
            <a:off x="8366125" y="6162675"/>
            <a:ext cx="519113" cy="519113"/>
          </a:xfrm>
          <a:prstGeom prst="rect">
            <a:avLst/>
          </a:prstGeom>
          <a:noFill/>
          <a:ln w="25400">
            <a:noFill/>
            <a:miter lim="800000"/>
            <a:headEnd/>
            <a:tailEnd/>
          </a:ln>
        </p:spPr>
        <p:txBody>
          <a:bodyPr wrap="none">
            <a:spAutoFit/>
          </a:bodyPr>
          <a:lstStyle/>
          <a:p>
            <a:r>
              <a:rPr lang="en-US">
                <a:hlinkClick r:id="rId2" action="ppaction://hlinksldjump"/>
              </a:rPr>
              <a:t>W</a:t>
            </a:r>
            <a:endParaRPr lang="en-US"/>
          </a:p>
        </p:txBody>
      </p:sp>
      <p:sp>
        <p:nvSpPr>
          <p:cNvPr id="11269" name="Text Box 5"/>
          <p:cNvSpPr txBox="1">
            <a:spLocks noChangeArrowheads="1"/>
          </p:cNvSpPr>
          <p:nvPr/>
        </p:nvSpPr>
        <p:spPr bwMode="auto">
          <a:xfrm>
            <a:off x="228600" y="381000"/>
            <a:ext cx="8686800" cy="2041525"/>
          </a:xfrm>
          <a:prstGeom prst="rect">
            <a:avLst/>
          </a:prstGeom>
          <a:noFill/>
          <a:ln w="50800">
            <a:noFill/>
            <a:miter lim="800000"/>
            <a:headEnd/>
            <a:tailEnd/>
          </a:ln>
        </p:spPr>
        <p:txBody>
          <a:bodyPr>
            <a:spAutoFit/>
          </a:bodyPr>
          <a:lstStyle/>
          <a:p>
            <a:r>
              <a:rPr lang="en-US" sz="3200"/>
              <a:t>Costa Levine lets 12 J of heat escape from a working gas, and its internal energy drops by 7 J.  What is the work done by the system?  Is the work done </a:t>
            </a:r>
            <a:r>
              <a:rPr lang="en-US" sz="3200" u="sng"/>
              <a:t>by</a:t>
            </a:r>
            <a:r>
              <a:rPr lang="en-US" sz="3200"/>
              <a:t> the system, or </a:t>
            </a:r>
            <a:r>
              <a:rPr lang="en-US" sz="3200" u="sng"/>
              <a:t>on</a:t>
            </a:r>
            <a:r>
              <a:rPr lang="en-US" sz="3200"/>
              <a:t> the system?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2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2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2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2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381000" y="2895600"/>
            <a:ext cx="8763000" cy="2678113"/>
          </a:xfrm>
          <a:prstGeom prst="rect">
            <a:avLst/>
          </a:prstGeom>
          <a:noFill/>
          <a:ln w="9525">
            <a:noFill/>
            <a:miter lim="800000"/>
            <a:headEnd/>
            <a:tailEnd/>
          </a:ln>
        </p:spPr>
        <p:txBody>
          <a:bodyPr>
            <a:spAutoFit/>
          </a:bodyPr>
          <a:lstStyle/>
          <a:p>
            <a:r>
              <a:rPr lang="en-US">
                <a:sym typeface="Symbol" pitchFamily="18" charset="2"/>
              </a:rPr>
              <a:t>Q = </a:t>
            </a:r>
            <a:r>
              <a:rPr lang="en-US"/>
              <a:t>U + </a:t>
            </a:r>
            <a:r>
              <a:rPr lang="en-US">
                <a:sym typeface="Symbol" pitchFamily="18" charset="2"/>
              </a:rPr>
              <a:t>W</a:t>
            </a:r>
          </a:p>
          <a:p>
            <a:r>
              <a:rPr lang="en-US">
                <a:sym typeface="Symbol" pitchFamily="18" charset="2"/>
              </a:rPr>
              <a:t>Q = +13 + -45</a:t>
            </a:r>
          </a:p>
          <a:p>
            <a:r>
              <a:rPr lang="en-US">
                <a:sym typeface="Symbol" pitchFamily="18" charset="2"/>
              </a:rPr>
              <a:t>Q = -32 J (Heat flows out)</a:t>
            </a:r>
          </a:p>
          <a:p>
            <a:endParaRPr lang="en-US">
              <a:sym typeface="Symbol" pitchFamily="18" charset="2"/>
            </a:endParaRPr>
          </a:p>
          <a:p>
            <a:r>
              <a:rPr lang="en-US">
                <a:sym typeface="Symbol" pitchFamily="18" charset="2"/>
              </a:rPr>
              <a:t>45 J of work is done on the system, only 13 J is stored as internal energy, so 32 J must have flowed out as heat.</a:t>
            </a:r>
          </a:p>
        </p:txBody>
      </p:sp>
      <p:sp>
        <p:nvSpPr>
          <p:cNvPr id="12291" name="Text Box 3"/>
          <p:cNvSpPr txBox="1">
            <a:spLocks noChangeArrowheads="1"/>
          </p:cNvSpPr>
          <p:nvPr/>
        </p:nvSpPr>
        <p:spPr bwMode="auto">
          <a:xfrm>
            <a:off x="228600" y="6477000"/>
            <a:ext cx="1433513" cy="276225"/>
          </a:xfrm>
          <a:prstGeom prst="rect">
            <a:avLst/>
          </a:prstGeom>
          <a:noFill/>
          <a:ln w="25400">
            <a:noFill/>
            <a:miter lim="800000"/>
            <a:headEnd/>
            <a:tailEnd/>
          </a:ln>
        </p:spPr>
        <p:txBody>
          <a:bodyPr wrap="none">
            <a:spAutoFit/>
          </a:bodyPr>
          <a:lstStyle/>
          <a:p>
            <a:r>
              <a:rPr lang="en-US" sz="1200"/>
              <a:t>-32 J, Out of the gas</a:t>
            </a:r>
          </a:p>
        </p:txBody>
      </p:sp>
      <p:sp>
        <p:nvSpPr>
          <p:cNvPr id="12292" name="Text Box 4"/>
          <p:cNvSpPr txBox="1">
            <a:spLocks noChangeArrowheads="1"/>
          </p:cNvSpPr>
          <p:nvPr/>
        </p:nvSpPr>
        <p:spPr bwMode="auto">
          <a:xfrm>
            <a:off x="8366125" y="6162675"/>
            <a:ext cx="519113" cy="519113"/>
          </a:xfrm>
          <a:prstGeom prst="rect">
            <a:avLst/>
          </a:prstGeom>
          <a:noFill/>
          <a:ln w="25400">
            <a:noFill/>
            <a:miter lim="800000"/>
            <a:headEnd/>
            <a:tailEnd/>
          </a:ln>
        </p:spPr>
        <p:txBody>
          <a:bodyPr wrap="none">
            <a:spAutoFit/>
          </a:bodyPr>
          <a:lstStyle/>
          <a:p>
            <a:r>
              <a:rPr lang="en-US">
                <a:hlinkClick r:id="rId2" action="ppaction://hlinksldjump"/>
              </a:rPr>
              <a:t>W</a:t>
            </a:r>
            <a:endParaRPr lang="en-US"/>
          </a:p>
        </p:txBody>
      </p:sp>
      <p:sp>
        <p:nvSpPr>
          <p:cNvPr id="12293" name="Text Box 5"/>
          <p:cNvSpPr txBox="1">
            <a:spLocks noChangeArrowheads="1"/>
          </p:cNvSpPr>
          <p:nvPr/>
        </p:nvSpPr>
        <p:spPr bwMode="auto">
          <a:xfrm>
            <a:off x="228600" y="381000"/>
            <a:ext cx="8686800" cy="2062163"/>
          </a:xfrm>
          <a:prstGeom prst="rect">
            <a:avLst/>
          </a:prstGeom>
          <a:noFill/>
          <a:ln w="50800">
            <a:noFill/>
            <a:miter lim="800000"/>
            <a:headEnd/>
            <a:tailEnd/>
          </a:ln>
        </p:spPr>
        <p:txBody>
          <a:bodyPr>
            <a:spAutoFit/>
          </a:bodyPr>
          <a:lstStyle/>
          <a:p>
            <a:r>
              <a:rPr lang="en-US" sz="3200"/>
              <a:t>Amanda Huggenkiss does 45 J of work compressing a gas in a cylinder.  The internal energy rises by 13 J.  What is the heat transfer?  Does heat flow into or out of the gas?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2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2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2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2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47638"/>
            <a:ext cx="2544763" cy="579437"/>
          </a:xfrm>
          <a:prstGeom prst="rect">
            <a:avLst/>
          </a:prstGeom>
          <a:noFill/>
          <a:ln w="9525">
            <a:noFill/>
            <a:miter lim="800000"/>
            <a:headEnd/>
            <a:tailEnd/>
          </a:ln>
        </p:spPr>
        <p:txBody>
          <a:bodyPr wrap="none">
            <a:spAutoFit/>
          </a:bodyPr>
          <a:lstStyle/>
          <a:p>
            <a:r>
              <a:rPr lang="en-US" sz="3200" b="1" u="sng"/>
              <a:t>The “system”</a:t>
            </a:r>
          </a:p>
        </p:txBody>
      </p:sp>
      <p:sp>
        <p:nvSpPr>
          <p:cNvPr id="3075" name="Text Box 26"/>
          <p:cNvSpPr txBox="1">
            <a:spLocks noChangeArrowheads="1"/>
          </p:cNvSpPr>
          <p:nvPr/>
        </p:nvSpPr>
        <p:spPr bwMode="auto">
          <a:xfrm>
            <a:off x="8305800" y="6400800"/>
            <a:ext cx="793750" cy="457200"/>
          </a:xfrm>
          <a:prstGeom prst="rect">
            <a:avLst/>
          </a:prstGeom>
          <a:noFill/>
          <a:ln w="25400">
            <a:noFill/>
            <a:miter lim="800000"/>
            <a:headEnd/>
            <a:tailEnd/>
          </a:ln>
        </p:spPr>
        <p:txBody>
          <a:bodyPr wrap="none">
            <a:spAutoFit/>
          </a:bodyPr>
          <a:lstStyle/>
          <a:p>
            <a:r>
              <a:rPr lang="en-US" sz="2400">
                <a:hlinkClick r:id="rId2" action="ppaction://hlinksldjump"/>
              </a:rPr>
              <a:t>TOC</a:t>
            </a:r>
            <a:endParaRPr lang="en-US" sz="2400"/>
          </a:p>
        </p:txBody>
      </p:sp>
      <p:sp>
        <p:nvSpPr>
          <p:cNvPr id="11292" name="Text Box 28"/>
          <p:cNvSpPr txBox="1">
            <a:spLocks noChangeArrowheads="1"/>
          </p:cNvSpPr>
          <p:nvPr/>
        </p:nvSpPr>
        <p:spPr bwMode="auto">
          <a:xfrm>
            <a:off x="228600" y="838200"/>
            <a:ext cx="6324600" cy="5946775"/>
          </a:xfrm>
          <a:prstGeom prst="rect">
            <a:avLst/>
          </a:prstGeom>
          <a:noFill/>
          <a:ln w="25400">
            <a:noFill/>
            <a:miter lim="800000"/>
            <a:headEnd/>
            <a:tailEnd/>
          </a:ln>
        </p:spPr>
        <p:txBody>
          <a:bodyPr>
            <a:spAutoFit/>
          </a:bodyPr>
          <a:lstStyle/>
          <a:p>
            <a:r>
              <a:rPr lang="en-US"/>
              <a:t>Gas/cylinder/piston/working gas</a:t>
            </a:r>
          </a:p>
          <a:p>
            <a:endParaRPr lang="en-US"/>
          </a:p>
          <a:p>
            <a:r>
              <a:rPr lang="en-US" sz="4000">
                <a:sym typeface="Symbol" pitchFamily="18" charset="2"/>
              </a:rPr>
              <a:t></a:t>
            </a:r>
            <a:r>
              <a:rPr lang="en-US" sz="4000"/>
              <a:t>U</a:t>
            </a:r>
            <a:r>
              <a:rPr lang="en-US"/>
              <a:t> - Increase in internal energy</a:t>
            </a:r>
          </a:p>
          <a:p>
            <a:pPr lvl="1"/>
            <a:r>
              <a:rPr lang="en-US">
                <a:sym typeface="Symbol" pitchFamily="18" charset="2"/>
              </a:rPr>
              <a:t>(U  T)</a:t>
            </a:r>
          </a:p>
          <a:p>
            <a:r>
              <a:rPr lang="en-US" sz="4000">
                <a:sym typeface="Symbol" pitchFamily="18" charset="2"/>
              </a:rPr>
              <a:t>Q</a:t>
            </a:r>
            <a:r>
              <a:rPr lang="en-US">
                <a:sym typeface="Symbol" pitchFamily="18" charset="2"/>
              </a:rPr>
              <a:t> - Heat added to system</a:t>
            </a:r>
          </a:p>
          <a:p>
            <a:pPr lvl="1"/>
            <a:r>
              <a:rPr lang="en-US">
                <a:sym typeface="Symbol" pitchFamily="18" charset="2"/>
              </a:rPr>
              <a:t>Heat flow in (+) / heat flow out (-)</a:t>
            </a:r>
          </a:p>
          <a:p>
            <a:r>
              <a:rPr lang="en-US" sz="4000">
                <a:sym typeface="Symbol" pitchFamily="18" charset="2"/>
              </a:rPr>
              <a:t>W</a:t>
            </a:r>
            <a:r>
              <a:rPr lang="en-US">
                <a:sym typeface="Symbol" pitchFamily="18" charset="2"/>
              </a:rPr>
              <a:t> - Work done </a:t>
            </a:r>
            <a:r>
              <a:rPr lang="en-US" u="sng">
                <a:sym typeface="Symbol" pitchFamily="18" charset="2"/>
              </a:rPr>
              <a:t>by</a:t>
            </a:r>
            <a:r>
              <a:rPr lang="en-US">
                <a:sym typeface="Symbol" pitchFamily="18" charset="2"/>
              </a:rPr>
              <a:t> the system</a:t>
            </a:r>
          </a:p>
          <a:p>
            <a:pPr lvl="1"/>
            <a:r>
              <a:rPr lang="en-US">
                <a:sym typeface="Symbol" pitchFamily="18" charset="2"/>
              </a:rPr>
              <a:t>piston moves out = work </a:t>
            </a:r>
            <a:r>
              <a:rPr lang="en-US" u="sng">
                <a:sym typeface="Symbol" pitchFamily="18" charset="2"/>
              </a:rPr>
              <a:t>by</a:t>
            </a:r>
            <a:r>
              <a:rPr lang="en-US">
                <a:sym typeface="Symbol" pitchFamily="18" charset="2"/>
              </a:rPr>
              <a:t> system (+)</a:t>
            </a:r>
          </a:p>
          <a:p>
            <a:pPr lvl="1"/>
            <a:r>
              <a:rPr lang="en-US">
                <a:sym typeface="Symbol" pitchFamily="18" charset="2"/>
              </a:rPr>
              <a:t>piston moves in = work </a:t>
            </a:r>
            <a:r>
              <a:rPr lang="en-US" u="sng">
                <a:sym typeface="Symbol" pitchFamily="18" charset="2"/>
              </a:rPr>
              <a:t>on</a:t>
            </a:r>
            <a:r>
              <a:rPr lang="en-US">
                <a:sym typeface="Symbol" pitchFamily="18" charset="2"/>
              </a:rPr>
              <a:t> system (-)</a:t>
            </a:r>
          </a:p>
          <a:p>
            <a:pPr lvl="1"/>
            <a:endParaRPr lang="en-US">
              <a:sym typeface="Symbol" pitchFamily="18" charset="2"/>
            </a:endParaRPr>
          </a:p>
          <a:p>
            <a:r>
              <a:rPr lang="en-US" sz="4000">
                <a:sym typeface="Symbol" pitchFamily="18" charset="2"/>
              </a:rPr>
              <a:t>Q = </a:t>
            </a:r>
            <a:r>
              <a:rPr lang="en-US" sz="4000"/>
              <a:t>U + </a:t>
            </a:r>
            <a:r>
              <a:rPr lang="en-US" sz="4000">
                <a:sym typeface="Symbol" pitchFamily="18" charset="2"/>
              </a:rPr>
              <a:t>W</a:t>
            </a:r>
          </a:p>
          <a:p>
            <a:r>
              <a:rPr lang="en-US">
                <a:sym typeface="Symbol" pitchFamily="18" charset="2"/>
              </a:rPr>
              <a:t>(conservation of energy)</a:t>
            </a:r>
          </a:p>
        </p:txBody>
      </p:sp>
      <p:pic>
        <p:nvPicPr>
          <p:cNvPr id="3077" name="Picture 79" descr="FG15_02"/>
          <p:cNvPicPr>
            <a:picLocks noChangeAspect="1" noChangeArrowheads="1"/>
          </p:cNvPicPr>
          <p:nvPr/>
        </p:nvPicPr>
        <p:blipFill>
          <a:blip r:embed="rId3" cstate="print"/>
          <a:srcRect l="37042" t="6580" r="38391" b="7895"/>
          <a:stretch>
            <a:fillRect/>
          </a:stretch>
        </p:blipFill>
        <p:spPr bwMode="auto">
          <a:xfrm>
            <a:off x="6430963" y="152400"/>
            <a:ext cx="2560637" cy="594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92">
                                            <p:txEl>
                                              <p:pRg st="0" end="0"/>
                                            </p:txEl>
                                          </p:spTgt>
                                        </p:tgtEl>
                                        <p:attrNameLst>
                                          <p:attrName>style.visibility</p:attrName>
                                        </p:attrNameLst>
                                      </p:cBhvr>
                                      <p:to>
                                        <p:strVal val="visible"/>
                                      </p:to>
                                    </p:set>
                                    <p:animEffect transition="in" filter="wipe(left)">
                                      <p:cBhvr>
                                        <p:cTn id="7" dur="500"/>
                                        <p:tgtEl>
                                          <p:spTgt spid="11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92">
                                            <p:txEl>
                                              <p:pRg st="2" end="2"/>
                                            </p:txEl>
                                          </p:spTgt>
                                        </p:tgtEl>
                                        <p:attrNameLst>
                                          <p:attrName>style.visibility</p:attrName>
                                        </p:attrNameLst>
                                      </p:cBhvr>
                                      <p:to>
                                        <p:strVal val="visible"/>
                                      </p:to>
                                    </p:set>
                                    <p:animEffect transition="in" filter="wipe(left)">
                                      <p:cBhvr>
                                        <p:cTn id="12" dur="500"/>
                                        <p:tgtEl>
                                          <p:spTgt spid="11292">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292">
                                            <p:txEl>
                                              <p:pRg st="3" end="3"/>
                                            </p:txEl>
                                          </p:spTgt>
                                        </p:tgtEl>
                                        <p:attrNameLst>
                                          <p:attrName>style.visibility</p:attrName>
                                        </p:attrNameLst>
                                      </p:cBhvr>
                                      <p:to>
                                        <p:strVal val="visible"/>
                                      </p:to>
                                    </p:set>
                                    <p:animEffect transition="in" filter="wipe(left)">
                                      <p:cBhvr>
                                        <p:cTn id="15" dur="500"/>
                                        <p:tgtEl>
                                          <p:spTgt spid="1129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292">
                                            <p:txEl>
                                              <p:pRg st="4" end="4"/>
                                            </p:txEl>
                                          </p:spTgt>
                                        </p:tgtEl>
                                        <p:attrNameLst>
                                          <p:attrName>style.visibility</p:attrName>
                                        </p:attrNameLst>
                                      </p:cBhvr>
                                      <p:to>
                                        <p:strVal val="visible"/>
                                      </p:to>
                                    </p:set>
                                    <p:animEffect transition="in" filter="wipe(left)">
                                      <p:cBhvr>
                                        <p:cTn id="20" dur="500"/>
                                        <p:tgtEl>
                                          <p:spTgt spid="11292">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292">
                                            <p:txEl>
                                              <p:pRg st="5" end="5"/>
                                            </p:txEl>
                                          </p:spTgt>
                                        </p:tgtEl>
                                        <p:attrNameLst>
                                          <p:attrName>style.visibility</p:attrName>
                                        </p:attrNameLst>
                                      </p:cBhvr>
                                      <p:to>
                                        <p:strVal val="visible"/>
                                      </p:to>
                                    </p:set>
                                    <p:animEffect transition="in" filter="wipe(left)">
                                      <p:cBhvr>
                                        <p:cTn id="23" dur="500"/>
                                        <p:tgtEl>
                                          <p:spTgt spid="1129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292">
                                            <p:txEl>
                                              <p:pRg st="6" end="6"/>
                                            </p:txEl>
                                          </p:spTgt>
                                        </p:tgtEl>
                                        <p:attrNameLst>
                                          <p:attrName>style.visibility</p:attrName>
                                        </p:attrNameLst>
                                      </p:cBhvr>
                                      <p:to>
                                        <p:strVal val="visible"/>
                                      </p:to>
                                    </p:set>
                                    <p:animEffect transition="in" filter="wipe(left)">
                                      <p:cBhvr>
                                        <p:cTn id="28" dur="500"/>
                                        <p:tgtEl>
                                          <p:spTgt spid="11292">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1292">
                                            <p:txEl>
                                              <p:pRg st="7" end="7"/>
                                            </p:txEl>
                                          </p:spTgt>
                                        </p:tgtEl>
                                        <p:attrNameLst>
                                          <p:attrName>style.visibility</p:attrName>
                                        </p:attrNameLst>
                                      </p:cBhvr>
                                      <p:to>
                                        <p:strVal val="visible"/>
                                      </p:to>
                                    </p:set>
                                    <p:animEffect transition="in" filter="wipe(left)">
                                      <p:cBhvr>
                                        <p:cTn id="31" dur="500"/>
                                        <p:tgtEl>
                                          <p:spTgt spid="11292">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1292">
                                            <p:txEl>
                                              <p:pRg st="8" end="8"/>
                                            </p:txEl>
                                          </p:spTgt>
                                        </p:tgtEl>
                                        <p:attrNameLst>
                                          <p:attrName>style.visibility</p:attrName>
                                        </p:attrNameLst>
                                      </p:cBhvr>
                                      <p:to>
                                        <p:strVal val="visible"/>
                                      </p:to>
                                    </p:set>
                                    <p:animEffect transition="in" filter="wipe(left)">
                                      <p:cBhvr>
                                        <p:cTn id="34" dur="500"/>
                                        <p:tgtEl>
                                          <p:spTgt spid="11292">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1292">
                                            <p:txEl>
                                              <p:pRg st="10" end="10"/>
                                            </p:txEl>
                                          </p:spTgt>
                                        </p:tgtEl>
                                        <p:attrNameLst>
                                          <p:attrName>style.visibility</p:attrName>
                                        </p:attrNameLst>
                                      </p:cBhvr>
                                      <p:to>
                                        <p:strVal val="visible"/>
                                      </p:to>
                                    </p:set>
                                    <p:animEffect transition="in" filter="wipe(left)">
                                      <p:cBhvr>
                                        <p:cTn id="39" dur="500"/>
                                        <p:tgtEl>
                                          <p:spTgt spid="11292">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292">
                                            <p:txEl>
                                              <p:pRg st="11" end="11"/>
                                            </p:txEl>
                                          </p:spTgt>
                                        </p:tgtEl>
                                        <p:attrNameLst>
                                          <p:attrName>style.visibility</p:attrName>
                                        </p:attrNameLst>
                                      </p:cBhvr>
                                      <p:to>
                                        <p:strVal val="visible"/>
                                      </p:to>
                                    </p:set>
                                    <p:animEffect transition="in" filter="wipe(left)">
                                      <p:cBhvr>
                                        <p:cTn id="44" dur="500"/>
                                        <p:tgtEl>
                                          <p:spTgt spid="1129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28600" y="381000"/>
            <a:ext cx="8763000" cy="641350"/>
          </a:xfrm>
          <a:prstGeom prst="rect">
            <a:avLst/>
          </a:prstGeom>
          <a:noFill/>
          <a:ln w="25400">
            <a:noFill/>
            <a:miter lim="800000"/>
            <a:headEnd/>
            <a:tailEnd/>
          </a:ln>
        </p:spPr>
        <p:txBody>
          <a:bodyPr>
            <a:spAutoFit/>
          </a:bodyPr>
          <a:lstStyle/>
          <a:p>
            <a:r>
              <a:rPr lang="en-US" sz="3600">
                <a:sym typeface="Symbol" pitchFamily="18" charset="2"/>
              </a:rPr>
              <a:t>Q              =             </a:t>
            </a:r>
            <a:r>
              <a:rPr lang="en-US" sz="3600"/>
              <a:t>U           +            </a:t>
            </a:r>
            <a:r>
              <a:rPr lang="en-US" sz="3600">
                <a:sym typeface="Symbol" pitchFamily="18" charset="2"/>
              </a:rPr>
              <a:t>W</a:t>
            </a:r>
          </a:p>
        </p:txBody>
      </p:sp>
      <p:pic>
        <p:nvPicPr>
          <p:cNvPr id="4099" name="Picture 5" descr="FG15_02"/>
          <p:cNvPicPr>
            <a:picLocks noChangeAspect="1" noChangeArrowheads="1"/>
          </p:cNvPicPr>
          <p:nvPr/>
        </p:nvPicPr>
        <p:blipFill>
          <a:blip r:embed="rId2" cstate="print"/>
          <a:srcRect l="37042" t="6580" r="38391" b="7895"/>
          <a:stretch>
            <a:fillRect/>
          </a:stretch>
        </p:blipFill>
        <p:spPr bwMode="auto">
          <a:xfrm>
            <a:off x="7600950" y="3276600"/>
            <a:ext cx="1543050" cy="3581400"/>
          </a:xfrm>
          <a:prstGeom prst="rect">
            <a:avLst/>
          </a:prstGeom>
          <a:noFill/>
          <a:ln w="9525">
            <a:noFill/>
            <a:miter lim="800000"/>
            <a:headEnd/>
            <a:tailEnd/>
          </a:ln>
        </p:spPr>
      </p:pic>
      <p:sp>
        <p:nvSpPr>
          <p:cNvPr id="4100" name="Text Box 6"/>
          <p:cNvSpPr txBox="1">
            <a:spLocks noChangeArrowheads="1"/>
          </p:cNvSpPr>
          <p:nvPr/>
        </p:nvSpPr>
        <p:spPr bwMode="auto">
          <a:xfrm>
            <a:off x="0" y="1219200"/>
            <a:ext cx="2036763" cy="822325"/>
          </a:xfrm>
          <a:prstGeom prst="rect">
            <a:avLst/>
          </a:prstGeom>
          <a:noFill/>
          <a:ln w="9525">
            <a:noFill/>
            <a:miter lim="800000"/>
            <a:headEnd/>
            <a:tailEnd/>
          </a:ln>
        </p:spPr>
        <p:txBody>
          <a:bodyPr wrap="none">
            <a:spAutoFit/>
          </a:bodyPr>
          <a:lstStyle/>
          <a:p>
            <a:pPr algn="ctr"/>
            <a:r>
              <a:rPr lang="en-US" sz="2400"/>
              <a:t>If heat flows in</a:t>
            </a:r>
          </a:p>
          <a:p>
            <a:pPr algn="ctr"/>
            <a:r>
              <a:rPr lang="en-US" sz="2400"/>
              <a:t>(+Q)</a:t>
            </a:r>
          </a:p>
        </p:txBody>
      </p:sp>
      <p:sp>
        <p:nvSpPr>
          <p:cNvPr id="4101" name="Text Box 7"/>
          <p:cNvSpPr txBox="1">
            <a:spLocks noChangeArrowheads="1"/>
          </p:cNvSpPr>
          <p:nvPr/>
        </p:nvSpPr>
        <p:spPr bwMode="auto">
          <a:xfrm>
            <a:off x="3200400" y="1158875"/>
            <a:ext cx="2492375" cy="1187450"/>
          </a:xfrm>
          <a:prstGeom prst="rect">
            <a:avLst/>
          </a:prstGeom>
          <a:noFill/>
          <a:ln w="9525">
            <a:noFill/>
            <a:miter lim="800000"/>
            <a:headEnd/>
            <a:tailEnd/>
          </a:ln>
        </p:spPr>
        <p:txBody>
          <a:bodyPr wrap="none">
            <a:spAutoFit/>
          </a:bodyPr>
          <a:lstStyle/>
          <a:p>
            <a:pPr algn="ctr"/>
            <a:r>
              <a:rPr lang="en-US" sz="2400"/>
              <a:t>The gas gets hotter</a:t>
            </a:r>
          </a:p>
          <a:p>
            <a:pPr algn="ctr"/>
            <a:r>
              <a:rPr lang="en-US" sz="2400"/>
              <a:t>(Temp Rises)</a:t>
            </a:r>
          </a:p>
          <a:p>
            <a:pPr algn="ctr"/>
            <a:r>
              <a:rPr lang="en-US" sz="2400"/>
              <a:t>(+</a:t>
            </a:r>
            <a:r>
              <a:rPr lang="en-US" sz="2400">
                <a:sym typeface="Symbol" pitchFamily="18" charset="2"/>
              </a:rPr>
              <a:t></a:t>
            </a:r>
            <a:r>
              <a:rPr lang="en-US" sz="2400"/>
              <a:t>U) </a:t>
            </a:r>
          </a:p>
        </p:txBody>
      </p:sp>
      <p:sp>
        <p:nvSpPr>
          <p:cNvPr id="4102" name="Text Box 8"/>
          <p:cNvSpPr txBox="1">
            <a:spLocks noChangeArrowheads="1"/>
          </p:cNvSpPr>
          <p:nvPr/>
        </p:nvSpPr>
        <p:spPr bwMode="auto">
          <a:xfrm>
            <a:off x="2089150" y="838200"/>
            <a:ext cx="654050" cy="366713"/>
          </a:xfrm>
          <a:prstGeom prst="rect">
            <a:avLst/>
          </a:prstGeom>
          <a:noFill/>
          <a:ln w="9525">
            <a:noFill/>
            <a:miter lim="800000"/>
            <a:headEnd/>
            <a:tailEnd/>
          </a:ln>
        </p:spPr>
        <p:txBody>
          <a:bodyPr wrap="none">
            <a:spAutoFit/>
          </a:bodyPr>
          <a:lstStyle/>
          <a:p>
            <a:r>
              <a:rPr lang="en-US" sz="1800"/>
              <a:t>Then</a:t>
            </a:r>
          </a:p>
        </p:txBody>
      </p:sp>
      <p:sp>
        <p:nvSpPr>
          <p:cNvPr id="4103" name="Text Box 9"/>
          <p:cNvSpPr txBox="1">
            <a:spLocks noChangeArrowheads="1"/>
          </p:cNvSpPr>
          <p:nvPr/>
        </p:nvSpPr>
        <p:spPr bwMode="auto">
          <a:xfrm>
            <a:off x="5638800" y="838200"/>
            <a:ext cx="882650" cy="366713"/>
          </a:xfrm>
          <a:prstGeom prst="rect">
            <a:avLst/>
          </a:prstGeom>
          <a:noFill/>
          <a:ln w="9525">
            <a:noFill/>
            <a:miter lim="800000"/>
            <a:headEnd/>
            <a:tailEnd/>
          </a:ln>
        </p:spPr>
        <p:txBody>
          <a:bodyPr wrap="none">
            <a:spAutoFit/>
          </a:bodyPr>
          <a:lstStyle/>
          <a:p>
            <a:r>
              <a:rPr lang="en-US" sz="1800"/>
              <a:t>And/Or</a:t>
            </a:r>
          </a:p>
        </p:txBody>
      </p:sp>
      <p:sp>
        <p:nvSpPr>
          <p:cNvPr id="4104" name="Text Box 10"/>
          <p:cNvSpPr txBox="1">
            <a:spLocks noChangeArrowheads="1"/>
          </p:cNvSpPr>
          <p:nvPr/>
        </p:nvSpPr>
        <p:spPr bwMode="auto">
          <a:xfrm>
            <a:off x="6316663" y="1158875"/>
            <a:ext cx="2613025" cy="1187450"/>
          </a:xfrm>
          <a:prstGeom prst="rect">
            <a:avLst/>
          </a:prstGeom>
          <a:noFill/>
          <a:ln w="9525">
            <a:noFill/>
            <a:miter lim="800000"/>
            <a:headEnd/>
            <a:tailEnd/>
          </a:ln>
        </p:spPr>
        <p:txBody>
          <a:bodyPr wrap="none">
            <a:spAutoFit/>
          </a:bodyPr>
          <a:lstStyle/>
          <a:p>
            <a:pPr algn="ctr"/>
            <a:r>
              <a:rPr lang="en-US" sz="2400"/>
              <a:t>The Gas does Work</a:t>
            </a:r>
          </a:p>
          <a:p>
            <a:pPr algn="ctr"/>
            <a:r>
              <a:rPr lang="en-US" sz="2400"/>
              <a:t>(piston moves out)</a:t>
            </a:r>
          </a:p>
          <a:p>
            <a:pPr algn="ctr"/>
            <a:r>
              <a:rPr lang="en-US" sz="2400"/>
              <a:t>(+</a:t>
            </a:r>
            <a:r>
              <a:rPr lang="en-US" sz="2400">
                <a:sym typeface="Symbol" pitchFamily="18" charset="2"/>
              </a:rPr>
              <a:t>W</a:t>
            </a:r>
            <a:r>
              <a:rPr lang="en-US" sz="2400"/>
              <a:t>) </a:t>
            </a:r>
          </a:p>
        </p:txBody>
      </p:sp>
      <p:sp>
        <p:nvSpPr>
          <p:cNvPr id="4105" name="Text Box 11"/>
          <p:cNvSpPr txBox="1">
            <a:spLocks noChangeArrowheads="1"/>
          </p:cNvSpPr>
          <p:nvPr/>
        </p:nvSpPr>
        <p:spPr bwMode="auto">
          <a:xfrm>
            <a:off x="76200" y="2514600"/>
            <a:ext cx="7467600" cy="1570038"/>
          </a:xfrm>
          <a:prstGeom prst="rect">
            <a:avLst/>
          </a:prstGeom>
          <a:noFill/>
          <a:ln w="9525">
            <a:solidFill>
              <a:schemeClr val="tx1"/>
            </a:solidFill>
            <a:miter lim="800000"/>
            <a:headEnd/>
            <a:tailEnd/>
          </a:ln>
        </p:spPr>
        <p:txBody>
          <a:bodyPr>
            <a:spAutoFit/>
          </a:bodyPr>
          <a:lstStyle/>
          <a:p>
            <a:r>
              <a:rPr lang="en-US" sz="2400"/>
              <a:t>Example 1:  Doane Doodat lets a gas expand doing 17 J of work so rapidly that no heat flows into or out of the gas.  What is the change in internal energy?  Does the temperature rise or fall?  Physically how does this happen?</a:t>
            </a:r>
          </a:p>
        </p:txBody>
      </p:sp>
      <p:sp>
        <p:nvSpPr>
          <p:cNvPr id="4106" name="Text Box 12"/>
          <p:cNvSpPr txBox="1">
            <a:spLocks noChangeArrowheads="1"/>
          </p:cNvSpPr>
          <p:nvPr/>
        </p:nvSpPr>
        <p:spPr bwMode="auto">
          <a:xfrm>
            <a:off x="152400" y="152400"/>
            <a:ext cx="615950" cy="366713"/>
          </a:xfrm>
          <a:prstGeom prst="rect">
            <a:avLst/>
          </a:prstGeom>
          <a:noFill/>
          <a:ln w="9525">
            <a:noFill/>
            <a:miter lim="800000"/>
            <a:headEnd/>
            <a:tailEnd/>
          </a:ln>
        </p:spPr>
        <p:txBody>
          <a:bodyPr wrap="none">
            <a:spAutoFit/>
          </a:bodyPr>
          <a:lstStyle/>
          <a:p>
            <a:r>
              <a:rPr lang="en-US" sz="1800"/>
              <a:t>Heat</a:t>
            </a:r>
          </a:p>
        </p:txBody>
      </p:sp>
      <p:sp>
        <p:nvSpPr>
          <p:cNvPr id="4107" name="Text Box 13"/>
          <p:cNvSpPr txBox="1">
            <a:spLocks noChangeArrowheads="1"/>
          </p:cNvSpPr>
          <p:nvPr/>
        </p:nvSpPr>
        <p:spPr bwMode="auto">
          <a:xfrm>
            <a:off x="3581400" y="152400"/>
            <a:ext cx="1612900" cy="366713"/>
          </a:xfrm>
          <a:prstGeom prst="rect">
            <a:avLst/>
          </a:prstGeom>
          <a:noFill/>
          <a:ln w="9525">
            <a:noFill/>
            <a:miter lim="800000"/>
            <a:headEnd/>
            <a:tailEnd/>
          </a:ln>
        </p:spPr>
        <p:txBody>
          <a:bodyPr wrap="none">
            <a:spAutoFit/>
          </a:bodyPr>
          <a:lstStyle/>
          <a:p>
            <a:r>
              <a:rPr lang="en-US" sz="1800"/>
              <a:t>Internal Energy</a:t>
            </a:r>
          </a:p>
        </p:txBody>
      </p:sp>
      <p:sp>
        <p:nvSpPr>
          <p:cNvPr id="4108" name="Text Box 14"/>
          <p:cNvSpPr txBox="1">
            <a:spLocks noChangeArrowheads="1"/>
          </p:cNvSpPr>
          <p:nvPr/>
        </p:nvSpPr>
        <p:spPr bwMode="auto">
          <a:xfrm>
            <a:off x="7372350" y="90488"/>
            <a:ext cx="704850" cy="366712"/>
          </a:xfrm>
          <a:prstGeom prst="rect">
            <a:avLst/>
          </a:prstGeom>
          <a:noFill/>
          <a:ln w="9525">
            <a:noFill/>
            <a:miter lim="800000"/>
            <a:headEnd/>
            <a:tailEnd/>
          </a:ln>
        </p:spPr>
        <p:txBody>
          <a:bodyPr wrap="none">
            <a:spAutoFit/>
          </a:bodyPr>
          <a:lstStyle/>
          <a:p>
            <a:r>
              <a:rPr lang="en-US" sz="1800"/>
              <a:t>Work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381000"/>
            <a:ext cx="8763000" cy="641350"/>
          </a:xfrm>
          <a:prstGeom prst="rect">
            <a:avLst/>
          </a:prstGeom>
          <a:noFill/>
          <a:ln w="25400">
            <a:noFill/>
            <a:miter lim="800000"/>
            <a:headEnd/>
            <a:tailEnd/>
          </a:ln>
        </p:spPr>
        <p:txBody>
          <a:bodyPr>
            <a:spAutoFit/>
          </a:bodyPr>
          <a:lstStyle/>
          <a:p>
            <a:r>
              <a:rPr lang="en-US" sz="3600">
                <a:sym typeface="Symbol" pitchFamily="18" charset="2"/>
              </a:rPr>
              <a:t>Q              =             </a:t>
            </a:r>
            <a:r>
              <a:rPr lang="en-US" sz="3600"/>
              <a:t>U           +            </a:t>
            </a:r>
            <a:r>
              <a:rPr lang="en-US" sz="3600">
                <a:sym typeface="Symbol" pitchFamily="18" charset="2"/>
              </a:rPr>
              <a:t>W</a:t>
            </a:r>
          </a:p>
        </p:txBody>
      </p:sp>
      <p:sp>
        <p:nvSpPr>
          <p:cNvPr id="5123" name="Text Box 4"/>
          <p:cNvSpPr txBox="1">
            <a:spLocks noChangeArrowheads="1"/>
          </p:cNvSpPr>
          <p:nvPr/>
        </p:nvSpPr>
        <p:spPr bwMode="auto">
          <a:xfrm>
            <a:off x="0" y="1219200"/>
            <a:ext cx="2036763" cy="822325"/>
          </a:xfrm>
          <a:prstGeom prst="rect">
            <a:avLst/>
          </a:prstGeom>
          <a:noFill/>
          <a:ln w="9525">
            <a:noFill/>
            <a:miter lim="800000"/>
            <a:headEnd/>
            <a:tailEnd/>
          </a:ln>
        </p:spPr>
        <p:txBody>
          <a:bodyPr wrap="none">
            <a:spAutoFit/>
          </a:bodyPr>
          <a:lstStyle/>
          <a:p>
            <a:pPr algn="ctr"/>
            <a:r>
              <a:rPr lang="en-US" sz="2400"/>
              <a:t>If heat flows in</a:t>
            </a:r>
          </a:p>
          <a:p>
            <a:pPr algn="ctr"/>
            <a:r>
              <a:rPr lang="en-US" sz="2400"/>
              <a:t>(+Q)</a:t>
            </a:r>
          </a:p>
        </p:txBody>
      </p:sp>
      <p:sp>
        <p:nvSpPr>
          <p:cNvPr id="5124" name="Text Box 5"/>
          <p:cNvSpPr txBox="1">
            <a:spLocks noChangeArrowheads="1"/>
          </p:cNvSpPr>
          <p:nvPr/>
        </p:nvSpPr>
        <p:spPr bwMode="auto">
          <a:xfrm>
            <a:off x="3200400" y="1158875"/>
            <a:ext cx="2492375" cy="1187450"/>
          </a:xfrm>
          <a:prstGeom prst="rect">
            <a:avLst/>
          </a:prstGeom>
          <a:noFill/>
          <a:ln w="9525">
            <a:noFill/>
            <a:miter lim="800000"/>
            <a:headEnd/>
            <a:tailEnd/>
          </a:ln>
        </p:spPr>
        <p:txBody>
          <a:bodyPr wrap="none">
            <a:spAutoFit/>
          </a:bodyPr>
          <a:lstStyle/>
          <a:p>
            <a:pPr algn="ctr"/>
            <a:r>
              <a:rPr lang="en-US" sz="2400"/>
              <a:t>The gas gets hotter</a:t>
            </a:r>
          </a:p>
          <a:p>
            <a:pPr algn="ctr"/>
            <a:r>
              <a:rPr lang="en-US" sz="2400"/>
              <a:t>(Temp Rises)</a:t>
            </a:r>
          </a:p>
          <a:p>
            <a:pPr algn="ctr"/>
            <a:r>
              <a:rPr lang="en-US" sz="2400"/>
              <a:t>(+</a:t>
            </a:r>
            <a:r>
              <a:rPr lang="en-US" sz="2400">
                <a:sym typeface="Symbol" pitchFamily="18" charset="2"/>
              </a:rPr>
              <a:t></a:t>
            </a:r>
            <a:r>
              <a:rPr lang="en-US" sz="2400"/>
              <a:t>U) </a:t>
            </a:r>
          </a:p>
        </p:txBody>
      </p:sp>
      <p:sp>
        <p:nvSpPr>
          <p:cNvPr id="5125" name="Text Box 6"/>
          <p:cNvSpPr txBox="1">
            <a:spLocks noChangeArrowheads="1"/>
          </p:cNvSpPr>
          <p:nvPr/>
        </p:nvSpPr>
        <p:spPr bwMode="auto">
          <a:xfrm>
            <a:off x="2089150" y="838200"/>
            <a:ext cx="654050" cy="366713"/>
          </a:xfrm>
          <a:prstGeom prst="rect">
            <a:avLst/>
          </a:prstGeom>
          <a:noFill/>
          <a:ln w="9525">
            <a:noFill/>
            <a:miter lim="800000"/>
            <a:headEnd/>
            <a:tailEnd/>
          </a:ln>
        </p:spPr>
        <p:txBody>
          <a:bodyPr wrap="none">
            <a:spAutoFit/>
          </a:bodyPr>
          <a:lstStyle/>
          <a:p>
            <a:r>
              <a:rPr lang="en-US" sz="1800"/>
              <a:t>Then</a:t>
            </a:r>
          </a:p>
        </p:txBody>
      </p:sp>
      <p:sp>
        <p:nvSpPr>
          <p:cNvPr id="5126" name="Text Box 7"/>
          <p:cNvSpPr txBox="1">
            <a:spLocks noChangeArrowheads="1"/>
          </p:cNvSpPr>
          <p:nvPr/>
        </p:nvSpPr>
        <p:spPr bwMode="auto">
          <a:xfrm>
            <a:off x="5638800" y="838200"/>
            <a:ext cx="882650" cy="366713"/>
          </a:xfrm>
          <a:prstGeom prst="rect">
            <a:avLst/>
          </a:prstGeom>
          <a:noFill/>
          <a:ln w="9525">
            <a:noFill/>
            <a:miter lim="800000"/>
            <a:headEnd/>
            <a:tailEnd/>
          </a:ln>
        </p:spPr>
        <p:txBody>
          <a:bodyPr wrap="none">
            <a:spAutoFit/>
          </a:bodyPr>
          <a:lstStyle/>
          <a:p>
            <a:r>
              <a:rPr lang="en-US" sz="1800"/>
              <a:t>And/Or</a:t>
            </a:r>
          </a:p>
        </p:txBody>
      </p:sp>
      <p:sp>
        <p:nvSpPr>
          <p:cNvPr id="5127" name="Text Box 8"/>
          <p:cNvSpPr txBox="1">
            <a:spLocks noChangeArrowheads="1"/>
          </p:cNvSpPr>
          <p:nvPr/>
        </p:nvSpPr>
        <p:spPr bwMode="auto">
          <a:xfrm>
            <a:off x="6316663" y="1158875"/>
            <a:ext cx="2613025" cy="1187450"/>
          </a:xfrm>
          <a:prstGeom prst="rect">
            <a:avLst/>
          </a:prstGeom>
          <a:noFill/>
          <a:ln w="9525">
            <a:noFill/>
            <a:miter lim="800000"/>
            <a:headEnd/>
            <a:tailEnd/>
          </a:ln>
        </p:spPr>
        <p:txBody>
          <a:bodyPr wrap="none">
            <a:spAutoFit/>
          </a:bodyPr>
          <a:lstStyle/>
          <a:p>
            <a:pPr algn="ctr"/>
            <a:r>
              <a:rPr lang="en-US" sz="2400"/>
              <a:t>The Gas does Work</a:t>
            </a:r>
          </a:p>
          <a:p>
            <a:pPr algn="ctr"/>
            <a:r>
              <a:rPr lang="en-US" sz="2400"/>
              <a:t>(piston moves out)</a:t>
            </a:r>
          </a:p>
          <a:p>
            <a:pPr algn="ctr"/>
            <a:r>
              <a:rPr lang="en-US" sz="2400"/>
              <a:t>(+</a:t>
            </a:r>
            <a:r>
              <a:rPr lang="en-US" sz="2400">
                <a:sym typeface="Symbol" pitchFamily="18" charset="2"/>
              </a:rPr>
              <a:t>W</a:t>
            </a:r>
            <a:r>
              <a:rPr lang="en-US" sz="2400"/>
              <a:t>) </a:t>
            </a:r>
          </a:p>
        </p:txBody>
      </p:sp>
      <p:sp>
        <p:nvSpPr>
          <p:cNvPr id="5128" name="Text Box 9"/>
          <p:cNvSpPr txBox="1">
            <a:spLocks noChangeArrowheads="1"/>
          </p:cNvSpPr>
          <p:nvPr/>
        </p:nvSpPr>
        <p:spPr bwMode="auto">
          <a:xfrm>
            <a:off x="0" y="2514600"/>
            <a:ext cx="9144000" cy="4278313"/>
          </a:xfrm>
          <a:prstGeom prst="rect">
            <a:avLst/>
          </a:prstGeom>
          <a:noFill/>
          <a:ln w="9525">
            <a:solidFill>
              <a:schemeClr val="tx1"/>
            </a:solidFill>
            <a:miter lim="800000"/>
            <a:headEnd/>
            <a:tailEnd/>
          </a:ln>
        </p:spPr>
        <p:txBody>
          <a:bodyPr>
            <a:spAutoFit/>
          </a:bodyPr>
          <a:lstStyle/>
          <a:p>
            <a:r>
              <a:rPr lang="en-US" sz="2400"/>
              <a:t>Example 1:  Doane Doodat lets a gas expand doing 17 J of work so rapidly that no heat flows into or out of the gas.  What is the change in internal energy?  Does the temperature rise or fall?  Physically how does this happen?</a:t>
            </a:r>
          </a:p>
          <a:p>
            <a:endParaRPr lang="en-US" sz="2400"/>
          </a:p>
          <a:p>
            <a:r>
              <a:rPr lang="en-US" sz="3600"/>
              <a:t> 0 J           =            </a:t>
            </a:r>
            <a:r>
              <a:rPr lang="en-US" sz="3600">
                <a:sym typeface="Symbol" pitchFamily="18" charset="2"/>
              </a:rPr>
              <a:t></a:t>
            </a:r>
            <a:r>
              <a:rPr lang="en-US" sz="3600">
                <a:cs typeface="Times New Roman" charset="0"/>
              </a:rPr>
              <a:t>U             +            +17 J</a:t>
            </a:r>
          </a:p>
          <a:p>
            <a:r>
              <a:rPr lang="en-US" sz="1600"/>
              <a:t>								(piston moves out)</a:t>
            </a:r>
            <a:endParaRPr lang="en-US" sz="2400"/>
          </a:p>
          <a:p>
            <a:endParaRPr lang="en-US" sz="2000"/>
          </a:p>
          <a:p>
            <a:r>
              <a:rPr lang="en-US" sz="2000"/>
              <a:t>So </a:t>
            </a:r>
            <a:r>
              <a:rPr lang="en-US" sz="2000">
                <a:sym typeface="Symbol" pitchFamily="18" charset="2"/>
              </a:rPr>
              <a:t>Q = 0, and W is +17 J (piston moves out) so the internal energy must drop by 17 J, so </a:t>
            </a:r>
            <a:r>
              <a:rPr lang="en-US" sz="2000">
                <a:cs typeface="Times New Roman" charset="0"/>
              </a:rPr>
              <a:t>U = -17 J.  The temperature drops, as T is proportional to  U.  Physically, the piston slows the gas molecules down when they bounce, because it is moving away from them.  (This is how refrigerators make coldness)</a:t>
            </a:r>
            <a:endParaRPr lang="en-US" sz="2000"/>
          </a:p>
        </p:txBody>
      </p:sp>
      <p:sp>
        <p:nvSpPr>
          <p:cNvPr id="5129" name="Text Box 10"/>
          <p:cNvSpPr txBox="1">
            <a:spLocks noChangeArrowheads="1"/>
          </p:cNvSpPr>
          <p:nvPr/>
        </p:nvSpPr>
        <p:spPr bwMode="auto">
          <a:xfrm>
            <a:off x="152400" y="152400"/>
            <a:ext cx="615950" cy="366713"/>
          </a:xfrm>
          <a:prstGeom prst="rect">
            <a:avLst/>
          </a:prstGeom>
          <a:noFill/>
          <a:ln w="9525">
            <a:noFill/>
            <a:miter lim="800000"/>
            <a:headEnd/>
            <a:tailEnd/>
          </a:ln>
        </p:spPr>
        <p:txBody>
          <a:bodyPr wrap="none">
            <a:spAutoFit/>
          </a:bodyPr>
          <a:lstStyle/>
          <a:p>
            <a:r>
              <a:rPr lang="en-US" sz="1800"/>
              <a:t>Heat</a:t>
            </a:r>
          </a:p>
        </p:txBody>
      </p:sp>
      <p:sp>
        <p:nvSpPr>
          <p:cNvPr id="5130" name="Text Box 11"/>
          <p:cNvSpPr txBox="1">
            <a:spLocks noChangeArrowheads="1"/>
          </p:cNvSpPr>
          <p:nvPr/>
        </p:nvSpPr>
        <p:spPr bwMode="auto">
          <a:xfrm>
            <a:off x="3581400" y="152400"/>
            <a:ext cx="1612900" cy="366713"/>
          </a:xfrm>
          <a:prstGeom prst="rect">
            <a:avLst/>
          </a:prstGeom>
          <a:noFill/>
          <a:ln w="9525">
            <a:noFill/>
            <a:miter lim="800000"/>
            <a:headEnd/>
            <a:tailEnd/>
          </a:ln>
        </p:spPr>
        <p:txBody>
          <a:bodyPr wrap="none">
            <a:spAutoFit/>
          </a:bodyPr>
          <a:lstStyle/>
          <a:p>
            <a:r>
              <a:rPr lang="en-US" sz="1800"/>
              <a:t>Internal Energy</a:t>
            </a:r>
          </a:p>
        </p:txBody>
      </p:sp>
      <p:sp>
        <p:nvSpPr>
          <p:cNvPr id="5131" name="Text Box 12"/>
          <p:cNvSpPr txBox="1">
            <a:spLocks noChangeArrowheads="1"/>
          </p:cNvSpPr>
          <p:nvPr/>
        </p:nvSpPr>
        <p:spPr bwMode="auto">
          <a:xfrm>
            <a:off x="7372350" y="90488"/>
            <a:ext cx="704850" cy="366712"/>
          </a:xfrm>
          <a:prstGeom prst="rect">
            <a:avLst/>
          </a:prstGeom>
          <a:noFill/>
          <a:ln w="9525">
            <a:noFill/>
            <a:miter lim="800000"/>
            <a:headEnd/>
            <a:tailEnd/>
          </a:ln>
        </p:spPr>
        <p:txBody>
          <a:bodyPr wrap="none">
            <a:spAutoFit/>
          </a:bodyPr>
          <a:lstStyle/>
          <a:p>
            <a:r>
              <a:rPr lang="en-US" sz="1800"/>
              <a:t>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8600" y="381000"/>
            <a:ext cx="8763000" cy="641350"/>
          </a:xfrm>
          <a:prstGeom prst="rect">
            <a:avLst/>
          </a:prstGeom>
          <a:noFill/>
          <a:ln w="25400">
            <a:noFill/>
            <a:miter lim="800000"/>
            <a:headEnd/>
            <a:tailEnd/>
          </a:ln>
        </p:spPr>
        <p:txBody>
          <a:bodyPr>
            <a:spAutoFit/>
          </a:bodyPr>
          <a:lstStyle/>
          <a:p>
            <a:r>
              <a:rPr lang="en-US" sz="3600">
                <a:sym typeface="Symbol" pitchFamily="18" charset="2"/>
              </a:rPr>
              <a:t>Q              =             </a:t>
            </a:r>
            <a:r>
              <a:rPr lang="en-US" sz="3600"/>
              <a:t>U           +            </a:t>
            </a:r>
            <a:r>
              <a:rPr lang="en-US" sz="3600">
                <a:sym typeface="Symbol" pitchFamily="18" charset="2"/>
              </a:rPr>
              <a:t>W</a:t>
            </a:r>
          </a:p>
        </p:txBody>
      </p:sp>
      <p:pic>
        <p:nvPicPr>
          <p:cNvPr id="6147" name="Picture 5" descr="FG15_02"/>
          <p:cNvPicPr>
            <a:picLocks noChangeAspect="1" noChangeArrowheads="1"/>
          </p:cNvPicPr>
          <p:nvPr/>
        </p:nvPicPr>
        <p:blipFill>
          <a:blip r:embed="rId2" cstate="print"/>
          <a:srcRect l="37042" t="6580" r="38391" b="7895"/>
          <a:stretch>
            <a:fillRect/>
          </a:stretch>
        </p:blipFill>
        <p:spPr bwMode="auto">
          <a:xfrm>
            <a:off x="7600950" y="3276600"/>
            <a:ext cx="1543050" cy="3581400"/>
          </a:xfrm>
          <a:prstGeom prst="rect">
            <a:avLst/>
          </a:prstGeom>
          <a:noFill/>
          <a:ln w="9525">
            <a:noFill/>
            <a:miter lim="800000"/>
            <a:headEnd/>
            <a:tailEnd/>
          </a:ln>
        </p:spPr>
      </p:pic>
      <p:sp>
        <p:nvSpPr>
          <p:cNvPr id="6148" name="Text Box 6"/>
          <p:cNvSpPr txBox="1">
            <a:spLocks noChangeArrowheads="1"/>
          </p:cNvSpPr>
          <p:nvPr/>
        </p:nvSpPr>
        <p:spPr bwMode="auto">
          <a:xfrm>
            <a:off x="0" y="1219200"/>
            <a:ext cx="2036763" cy="822325"/>
          </a:xfrm>
          <a:prstGeom prst="rect">
            <a:avLst/>
          </a:prstGeom>
          <a:noFill/>
          <a:ln w="9525">
            <a:noFill/>
            <a:miter lim="800000"/>
            <a:headEnd/>
            <a:tailEnd/>
          </a:ln>
        </p:spPr>
        <p:txBody>
          <a:bodyPr wrap="none">
            <a:spAutoFit/>
          </a:bodyPr>
          <a:lstStyle/>
          <a:p>
            <a:pPr algn="ctr"/>
            <a:r>
              <a:rPr lang="en-US" sz="2400"/>
              <a:t>If heat flows in</a:t>
            </a:r>
          </a:p>
          <a:p>
            <a:pPr algn="ctr"/>
            <a:r>
              <a:rPr lang="en-US" sz="2400"/>
              <a:t>(+Q)</a:t>
            </a:r>
          </a:p>
        </p:txBody>
      </p:sp>
      <p:sp>
        <p:nvSpPr>
          <p:cNvPr id="6149" name="Text Box 7"/>
          <p:cNvSpPr txBox="1">
            <a:spLocks noChangeArrowheads="1"/>
          </p:cNvSpPr>
          <p:nvPr/>
        </p:nvSpPr>
        <p:spPr bwMode="auto">
          <a:xfrm>
            <a:off x="3200400" y="1158875"/>
            <a:ext cx="2492375" cy="1187450"/>
          </a:xfrm>
          <a:prstGeom prst="rect">
            <a:avLst/>
          </a:prstGeom>
          <a:noFill/>
          <a:ln w="9525">
            <a:noFill/>
            <a:miter lim="800000"/>
            <a:headEnd/>
            <a:tailEnd/>
          </a:ln>
        </p:spPr>
        <p:txBody>
          <a:bodyPr wrap="none">
            <a:spAutoFit/>
          </a:bodyPr>
          <a:lstStyle/>
          <a:p>
            <a:pPr algn="ctr"/>
            <a:r>
              <a:rPr lang="en-US" sz="2400"/>
              <a:t>The gas gets hotter</a:t>
            </a:r>
          </a:p>
          <a:p>
            <a:pPr algn="ctr"/>
            <a:r>
              <a:rPr lang="en-US" sz="2400"/>
              <a:t>(Temp Rises)</a:t>
            </a:r>
          </a:p>
          <a:p>
            <a:pPr algn="ctr"/>
            <a:r>
              <a:rPr lang="en-US" sz="2400"/>
              <a:t>(+</a:t>
            </a:r>
            <a:r>
              <a:rPr lang="en-US" sz="2400">
                <a:sym typeface="Symbol" pitchFamily="18" charset="2"/>
              </a:rPr>
              <a:t></a:t>
            </a:r>
            <a:r>
              <a:rPr lang="en-US" sz="2400"/>
              <a:t>U) </a:t>
            </a:r>
          </a:p>
        </p:txBody>
      </p:sp>
      <p:sp>
        <p:nvSpPr>
          <p:cNvPr id="6150" name="Text Box 8"/>
          <p:cNvSpPr txBox="1">
            <a:spLocks noChangeArrowheads="1"/>
          </p:cNvSpPr>
          <p:nvPr/>
        </p:nvSpPr>
        <p:spPr bwMode="auto">
          <a:xfrm>
            <a:off x="2089150" y="838200"/>
            <a:ext cx="654050" cy="366713"/>
          </a:xfrm>
          <a:prstGeom prst="rect">
            <a:avLst/>
          </a:prstGeom>
          <a:noFill/>
          <a:ln w="9525">
            <a:noFill/>
            <a:miter lim="800000"/>
            <a:headEnd/>
            <a:tailEnd/>
          </a:ln>
        </p:spPr>
        <p:txBody>
          <a:bodyPr wrap="none">
            <a:spAutoFit/>
          </a:bodyPr>
          <a:lstStyle/>
          <a:p>
            <a:r>
              <a:rPr lang="en-US" sz="1800"/>
              <a:t>Then</a:t>
            </a:r>
          </a:p>
        </p:txBody>
      </p:sp>
      <p:sp>
        <p:nvSpPr>
          <p:cNvPr id="6151" name="Text Box 9"/>
          <p:cNvSpPr txBox="1">
            <a:spLocks noChangeArrowheads="1"/>
          </p:cNvSpPr>
          <p:nvPr/>
        </p:nvSpPr>
        <p:spPr bwMode="auto">
          <a:xfrm>
            <a:off x="5638800" y="838200"/>
            <a:ext cx="882650" cy="366713"/>
          </a:xfrm>
          <a:prstGeom prst="rect">
            <a:avLst/>
          </a:prstGeom>
          <a:noFill/>
          <a:ln w="9525">
            <a:noFill/>
            <a:miter lim="800000"/>
            <a:headEnd/>
            <a:tailEnd/>
          </a:ln>
        </p:spPr>
        <p:txBody>
          <a:bodyPr wrap="none">
            <a:spAutoFit/>
          </a:bodyPr>
          <a:lstStyle/>
          <a:p>
            <a:r>
              <a:rPr lang="en-US" sz="1800"/>
              <a:t>And/Or</a:t>
            </a:r>
          </a:p>
        </p:txBody>
      </p:sp>
      <p:sp>
        <p:nvSpPr>
          <p:cNvPr id="6152" name="Text Box 10"/>
          <p:cNvSpPr txBox="1">
            <a:spLocks noChangeArrowheads="1"/>
          </p:cNvSpPr>
          <p:nvPr/>
        </p:nvSpPr>
        <p:spPr bwMode="auto">
          <a:xfrm>
            <a:off x="6316663" y="1158875"/>
            <a:ext cx="2613025" cy="1187450"/>
          </a:xfrm>
          <a:prstGeom prst="rect">
            <a:avLst/>
          </a:prstGeom>
          <a:noFill/>
          <a:ln w="9525">
            <a:noFill/>
            <a:miter lim="800000"/>
            <a:headEnd/>
            <a:tailEnd/>
          </a:ln>
        </p:spPr>
        <p:txBody>
          <a:bodyPr wrap="none">
            <a:spAutoFit/>
          </a:bodyPr>
          <a:lstStyle/>
          <a:p>
            <a:pPr algn="ctr"/>
            <a:r>
              <a:rPr lang="en-US" sz="2400"/>
              <a:t>The Gas does Work</a:t>
            </a:r>
          </a:p>
          <a:p>
            <a:pPr algn="ctr"/>
            <a:r>
              <a:rPr lang="en-US" sz="2400"/>
              <a:t>(piston moves out)</a:t>
            </a:r>
          </a:p>
          <a:p>
            <a:pPr algn="ctr"/>
            <a:r>
              <a:rPr lang="en-US" sz="2400"/>
              <a:t>(+</a:t>
            </a:r>
            <a:r>
              <a:rPr lang="en-US" sz="2400">
                <a:sym typeface="Symbol" pitchFamily="18" charset="2"/>
              </a:rPr>
              <a:t>W</a:t>
            </a:r>
            <a:r>
              <a:rPr lang="en-US" sz="2400"/>
              <a:t>) </a:t>
            </a:r>
          </a:p>
        </p:txBody>
      </p:sp>
      <p:sp>
        <p:nvSpPr>
          <p:cNvPr id="6153" name="Text Box 11"/>
          <p:cNvSpPr txBox="1">
            <a:spLocks noChangeArrowheads="1"/>
          </p:cNvSpPr>
          <p:nvPr/>
        </p:nvSpPr>
        <p:spPr bwMode="auto">
          <a:xfrm>
            <a:off x="76200" y="2514600"/>
            <a:ext cx="7467600" cy="1562100"/>
          </a:xfrm>
          <a:prstGeom prst="rect">
            <a:avLst/>
          </a:prstGeom>
          <a:noFill/>
          <a:ln w="9525">
            <a:solidFill>
              <a:schemeClr val="tx1"/>
            </a:solidFill>
            <a:miter lim="800000"/>
            <a:headEnd/>
            <a:tailEnd/>
          </a:ln>
        </p:spPr>
        <p:txBody>
          <a:bodyPr>
            <a:spAutoFit/>
          </a:bodyPr>
          <a:lstStyle/>
          <a:p>
            <a:r>
              <a:rPr lang="en-US" sz="2400"/>
              <a:t>Example 2:  Unita Ryad does 45 J of work compressing a gas in a cylinder.  23 J of heat flow out of the gas.  What is the change in internal energy of the gas????  What happens to the temperature?</a:t>
            </a:r>
          </a:p>
        </p:txBody>
      </p:sp>
      <p:sp>
        <p:nvSpPr>
          <p:cNvPr id="6154" name="Text Box 12"/>
          <p:cNvSpPr txBox="1">
            <a:spLocks noChangeArrowheads="1"/>
          </p:cNvSpPr>
          <p:nvPr/>
        </p:nvSpPr>
        <p:spPr bwMode="auto">
          <a:xfrm>
            <a:off x="152400" y="152400"/>
            <a:ext cx="615950" cy="366713"/>
          </a:xfrm>
          <a:prstGeom prst="rect">
            <a:avLst/>
          </a:prstGeom>
          <a:noFill/>
          <a:ln w="9525">
            <a:noFill/>
            <a:miter lim="800000"/>
            <a:headEnd/>
            <a:tailEnd/>
          </a:ln>
        </p:spPr>
        <p:txBody>
          <a:bodyPr wrap="none">
            <a:spAutoFit/>
          </a:bodyPr>
          <a:lstStyle/>
          <a:p>
            <a:r>
              <a:rPr lang="en-US" sz="1800"/>
              <a:t>Heat</a:t>
            </a:r>
          </a:p>
        </p:txBody>
      </p:sp>
      <p:sp>
        <p:nvSpPr>
          <p:cNvPr id="6155" name="Text Box 13"/>
          <p:cNvSpPr txBox="1">
            <a:spLocks noChangeArrowheads="1"/>
          </p:cNvSpPr>
          <p:nvPr/>
        </p:nvSpPr>
        <p:spPr bwMode="auto">
          <a:xfrm>
            <a:off x="3581400" y="152400"/>
            <a:ext cx="1612900" cy="366713"/>
          </a:xfrm>
          <a:prstGeom prst="rect">
            <a:avLst/>
          </a:prstGeom>
          <a:noFill/>
          <a:ln w="9525">
            <a:noFill/>
            <a:miter lim="800000"/>
            <a:headEnd/>
            <a:tailEnd/>
          </a:ln>
        </p:spPr>
        <p:txBody>
          <a:bodyPr wrap="none">
            <a:spAutoFit/>
          </a:bodyPr>
          <a:lstStyle/>
          <a:p>
            <a:r>
              <a:rPr lang="en-US" sz="1800"/>
              <a:t>Internal Energy</a:t>
            </a:r>
          </a:p>
        </p:txBody>
      </p:sp>
      <p:sp>
        <p:nvSpPr>
          <p:cNvPr id="6156" name="Text Box 14"/>
          <p:cNvSpPr txBox="1">
            <a:spLocks noChangeArrowheads="1"/>
          </p:cNvSpPr>
          <p:nvPr/>
        </p:nvSpPr>
        <p:spPr bwMode="auto">
          <a:xfrm>
            <a:off x="7372350" y="90488"/>
            <a:ext cx="704850" cy="366712"/>
          </a:xfrm>
          <a:prstGeom prst="rect">
            <a:avLst/>
          </a:prstGeom>
          <a:noFill/>
          <a:ln w="9525">
            <a:noFill/>
            <a:miter lim="800000"/>
            <a:headEnd/>
            <a:tailEnd/>
          </a:ln>
        </p:spPr>
        <p:txBody>
          <a:bodyPr wrap="none">
            <a:spAutoFit/>
          </a:bodyPr>
          <a:lstStyle/>
          <a:p>
            <a:r>
              <a:rPr lang="en-US" sz="1800"/>
              <a:t>Work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381000"/>
            <a:ext cx="8763000" cy="641350"/>
          </a:xfrm>
          <a:prstGeom prst="rect">
            <a:avLst/>
          </a:prstGeom>
          <a:noFill/>
          <a:ln w="25400">
            <a:noFill/>
            <a:miter lim="800000"/>
            <a:headEnd/>
            <a:tailEnd/>
          </a:ln>
        </p:spPr>
        <p:txBody>
          <a:bodyPr>
            <a:spAutoFit/>
          </a:bodyPr>
          <a:lstStyle/>
          <a:p>
            <a:r>
              <a:rPr lang="en-US" sz="3600">
                <a:sym typeface="Symbol" pitchFamily="18" charset="2"/>
              </a:rPr>
              <a:t>Q              =             </a:t>
            </a:r>
            <a:r>
              <a:rPr lang="en-US" sz="3600"/>
              <a:t>U           +            </a:t>
            </a:r>
            <a:r>
              <a:rPr lang="en-US" sz="3600">
                <a:sym typeface="Symbol" pitchFamily="18" charset="2"/>
              </a:rPr>
              <a:t>W</a:t>
            </a:r>
          </a:p>
        </p:txBody>
      </p:sp>
      <p:sp>
        <p:nvSpPr>
          <p:cNvPr id="7171" name="Text Box 4"/>
          <p:cNvSpPr txBox="1">
            <a:spLocks noChangeArrowheads="1"/>
          </p:cNvSpPr>
          <p:nvPr/>
        </p:nvSpPr>
        <p:spPr bwMode="auto">
          <a:xfrm>
            <a:off x="0" y="1219200"/>
            <a:ext cx="2036763" cy="822325"/>
          </a:xfrm>
          <a:prstGeom prst="rect">
            <a:avLst/>
          </a:prstGeom>
          <a:noFill/>
          <a:ln w="9525">
            <a:noFill/>
            <a:miter lim="800000"/>
            <a:headEnd/>
            <a:tailEnd/>
          </a:ln>
        </p:spPr>
        <p:txBody>
          <a:bodyPr wrap="none">
            <a:spAutoFit/>
          </a:bodyPr>
          <a:lstStyle/>
          <a:p>
            <a:pPr algn="ctr"/>
            <a:r>
              <a:rPr lang="en-US" sz="2400"/>
              <a:t>If heat flows in</a:t>
            </a:r>
          </a:p>
          <a:p>
            <a:pPr algn="ctr"/>
            <a:r>
              <a:rPr lang="en-US" sz="2400"/>
              <a:t>(+Q)</a:t>
            </a:r>
          </a:p>
        </p:txBody>
      </p:sp>
      <p:sp>
        <p:nvSpPr>
          <p:cNvPr id="7172" name="Text Box 5"/>
          <p:cNvSpPr txBox="1">
            <a:spLocks noChangeArrowheads="1"/>
          </p:cNvSpPr>
          <p:nvPr/>
        </p:nvSpPr>
        <p:spPr bwMode="auto">
          <a:xfrm>
            <a:off x="3200400" y="1158875"/>
            <a:ext cx="2492375" cy="1187450"/>
          </a:xfrm>
          <a:prstGeom prst="rect">
            <a:avLst/>
          </a:prstGeom>
          <a:noFill/>
          <a:ln w="9525">
            <a:noFill/>
            <a:miter lim="800000"/>
            <a:headEnd/>
            <a:tailEnd/>
          </a:ln>
        </p:spPr>
        <p:txBody>
          <a:bodyPr wrap="none">
            <a:spAutoFit/>
          </a:bodyPr>
          <a:lstStyle/>
          <a:p>
            <a:pPr algn="ctr"/>
            <a:r>
              <a:rPr lang="en-US" sz="2400"/>
              <a:t>The gas gets hotter</a:t>
            </a:r>
          </a:p>
          <a:p>
            <a:pPr algn="ctr"/>
            <a:r>
              <a:rPr lang="en-US" sz="2400"/>
              <a:t>(Temp Rises)</a:t>
            </a:r>
          </a:p>
          <a:p>
            <a:pPr algn="ctr"/>
            <a:r>
              <a:rPr lang="en-US" sz="2400"/>
              <a:t>(+</a:t>
            </a:r>
            <a:r>
              <a:rPr lang="en-US" sz="2400">
                <a:sym typeface="Symbol" pitchFamily="18" charset="2"/>
              </a:rPr>
              <a:t></a:t>
            </a:r>
            <a:r>
              <a:rPr lang="en-US" sz="2400"/>
              <a:t>U) </a:t>
            </a:r>
          </a:p>
        </p:txBody>
      </p:sp>
      <p:sp>
        <p:nvSpPr>
          <p:cNvPr id="7173" name="Text Box 6"/>
          <p:cNvSpPr txBox="1">
            <a:spLocks noChangeArrowheads="1"/>
          </p:cNvSpPr>
          <p:nvPr/>
        </p:nvSpPr>
        <p:spPr bwMode="auto">
          <a:xfrm>
            <a:off x="2089150" y="838200"/>
            <a:ext cx="654050" cy="366713"/>
          </a:xfrm>
          <a:prstGeom prst="rect">
            <a:avLst/>
          </a:prstGeom>
          <a:noFill/>
          <a:ln w="9525">
            <a:noFill/>
            <a:miter lim="800000"/>
            <a:headEnd/>
            <a:tailEnd/>
          </a:ln>
        </p:spPr>
        <p:txBody>
          <a:bodyPr wrap="none">
            <a:spAutoFit/>
          </a:bodyPr>
          <a:lstStyle/>
          <a:p>
            <a:r>
              <a:rPr lang="en-US" sz="1800"/>
              <a:t>Then</a:t>
            </a:r>
          </a:p>
        </p:txBody>
      </p:sp>
      <p:sp>
        <p:nvSpPr>
          <p:cNvPr id="7174" name="Text Box 7"/>
          <p:cNvSpPr txBox="1">
            <a:spLocks noChangeArrowheads="1"/>
          </p:cNvSpPr>
          <p:nvPr/>
        </p:nvSpPr>
        <p:spPr bwMode="auto">
          <a:xfrm>
            <a:off x="5638800" y="838200"/>
            <a:ext cx="882650" cy="366713"/>
          </a:xfrm>
          <a:prstGeom prst="rect">
            <a:avLst/>
          </a:prstGeom>
          <a:noFill/>
          <a:ln w="9525">
            <a:noFill/>
            <a:miter lim="800000"/>
            <a:headEnd/>
            <a:tailEnd/>
          </a:ln>
        </p:spPr>
        <p:txBody>
          <a:bodyPr wrap="none">
            <a:spAutoFit/>
          </a:bodyPr>
          <a:lstStyle/>
          <a:p>
            <a:r>
              <a:rPr lang="en-US" sz="1800"/>
              <a:t>And/Or</a:t>
            </a:r>
          </a:p>
        </p:txBody>
      </p:sp>
      <p:sp>
        <p:nvSpPr>
          <p:cNvPr id="7175" name="Text Box 8"/>
          <p:cNvSpPr txBox="1">
            <a:spLocks noChangeArrowheads="1"/>
          </p:cNvSpPr>
          <p:nvPr/>
        </p:nvSpPr>
        <p:spPr bwMode="auto">
          <a:xfrm>
            <a:off x="6316663" y="1158875"/>
            <a:ext cx="2613025" cy="1187450"/>
          </a:xfrm>
          <a:prstGeom prst="rect">
            <a:avLst/>
          </a:prstGeom>
          <a:noFill/>
          <a:ln w="9525">
            <a:noFill/>
            <a:miter lim="800000"/>
            <a:headEnd/>
            <a:tailEnd/>
          </a:ln>
        </p:spPr>
        <p:txBody>
          <a:bodyPr wrap="none">
            <a:spAutoFit/>
          </a:bodyPr>
          <a:lstStyle/>
          <a:p>
            <a:pPr algn="ctr"/>
            <a:r>
              <a:rPr lang="en-US" sz="2400"/>
              <a:t>The Gas does Work</a:t>
            </a:r>
          </a:p>
          <a:p>
            <a:pPr algn="ctr"/>
            <a:r>
              <a:rPr lang="en-US" sz="2400"/>
              <a:t>(piston moves out)</a:t>
            </a:r>
          </a:p>
          <a:p>
            <a:pPr algn="ctr"/>
            <a:r>
              <a:rPr lang="en-US" sz="2400"/>
              <a:t>(+</a:t>
            </a:r>
            <a:r>
              <a:rPr lang="en-US" sz="2400">
                <a:sym typeface="Symbol" pitchFamily="18" charset="2"/>
              </a:rPr>
              <a:t>W</a:t>
            </a:r>
            <a:r>
              <a:rPr lang="en-US" sz="2400"/>
              <a:t>) </a:t>
            </a:r>
          </a:p>
        </p:txBody>
      </p:sp>
      <p:sp>
        <p:nvSpPr>
          <p:cNvPr id="7176" name="Text Box 9"/>
          <p:cNvSpPr txBox="1">
            <a:spLocks noChangeArrowheads="1"/>
          </p:cNvSpPr>
          <p:nvPr/>
        </p:nvSpPr>
        <p:spPr bwMode="auto">
          <a:xfrm>
            <a:off x="0" y="2514600"/>
            <a:ext cx="9144000" cy="3816350"/>
          </a:xfrm>
          <a:prstGeom prst="rect">
            <a:avLst/>
          </a:prstGeom>
          <a:noFill/>
          <a:ln w="9525">
            <a:solidFill>
              <a:schemeClr val="tx1"/>
            </a:solidFill>
            <a:miter lim="800000"/>
            <a:headEnd/>
            <a:tailEnd/>
          </a:ln>
        </p:spPr>
        <p:txBody>
          <a:bodyPr>
            <a:spAutoFit/>
          </a:bodyPr>
          <a:lstStyle/>
          <a:p>
            <a:r>
              <a:rPr lang="en-US" sz="2400"/>
              <a:t>Example #2:  Unita Ryad does 45 J of work compressing a gas in a cylinder.  23 J of heat flow out of the gas.  What is the change in internal energy of the gas????  What happens to the temperature?</a:t>
            </a:r>
          </a:p>
          <a:p>
            <a:endParaRPr lang="en-US" sz="2400"/>
          </a:p>
          <a:p>
            <a:r>
              <a:rPr lang="en-US" sz="3600"/>
              <a:t> -23 J           =            </a:t>
            </a:r>
            <a:r>
              <a:rPr lang="en-US" sz="3600">
                <a:sym typeface="Symbol" pitchFamily="18" charset="2"/>
              </a:rPr>
              <a:t></a:t>
            </a:r>
            <a:r>
              <a:rPr lang="en-US" sz="3600">
                <a:cs typeface="Times New Roman" charset="0"/>
              </a:rPr>
              <a:t>U             +            -45J</a:t>
            </a:r>
          </a:p>
          <a:p>
            <a:r>
              <a:rPr lang="en-US" sz="1600"/>
              <a:t>(flows out)								(piston moves in)</a:t>
            </a:r>
          </a:p>
          <a:p>
            <a:endParaRPr lang="en-US" sz="2400"/>
          </a:p>
          <a:p>
            <a:r>
              <a:rPr lang="en-US" sz="2400"/>
              <a:t>So </a:t>
            </a:r>
            <a:r>
              <a:rPr lang="en-US" sz="2400">
                <a:sym typeface="Symbol" pitchFamily="18" charset="2"/>
              </a:rPr>
              <a:t></a:t>
            </a:r>
            <a:r>
              <a:rPr lang="en-US" sz="2400"/>
              <a:t>U = +22 J, Temperature increases.  Someone gave the gas 45 J of energy as work by compressing the gas, only 23 J of heat flowed out, so the gas retained 22 J of heat as internal energy.</a:t>
            </a:r>
          </a:p>
        </p:txBody>
      </p:sp>
      <p:sp>
        <p:nvSpPr>
          <p:cNvPr id="7177" name="Text Box 10"/>
          <p:cNvSpPr txBox="1">
            <a:spLocks noChangeArrowheads="1"/>
          </p:cNvSpPr>
          <p:nvPr/>
        </p:nvSpPr>
        <p:spPr bwMode="auto">
          <a:xfrm>
            <a:off x="152400" y="152400"/>
            <a:ext cx="615950" cy="366713"/>
          </a:xfrm>
          <a:prstGeom prst="rect">
            <a:avLst/>
          </a:prstGeom>
          <a:noFill/>
          <a:ln w="9525">
            <a:noFill/>
            <a:miter lim="800000"/>
            <a:headEnd/>
            <a:tailEnd/>
          </a:ln>
        </p:spPr>
        <p:txBody>
          <a:bodyPr wrap="none">
            <a:spAutoFit/>
          </a:bodyPr>
          <a:lstStyle/>
          <a:p>
            <a:r>
              <a:rPr lang="en-US" sz="1800"/>
              <a:t>Heat</a:t>
            </a:r>
          </a:p>
        </p:txBody>
      </p:sp>
      <p:sp>
        <p:nvSpPr>
          <p:cNvPr id="7178" name="Text Box 11"/>
          <p:cNvSpPr txBox="1">
            <a:spLocks noChangeArrowheads="1"/>
          </p:cNvSpPr>
          <p:nvPr/>
        </p:nvSpPr>
        <p:spPr bwMode="auto">
          <a:xfrm>
            <a:off x="3581400" y="152400"/>
            <a:ext cx="1612900" cy="366713"/>
          </a:xfrm>
          <a:prstGeom prst="rect">
            <a:avLst/>
          </a:prstGeom>
          <a:noFill/>
          <a:ln w="9525">
            <a:noFill/>
            <a:miter lim="800000"/>
            <a:headEnd/>
            <a:tailEnd/>
          </a:ln>
        </p:spPr>
        <p:txBody>
          <a:bodyPr wrap="none">
            <a:spAutoFit/>
          </a:bodyPr>
          <a:lstStyle/>
          <a:p>
            <a:r>
              <a:rPr lang="en-US" sz="1800"/>
              <a:t>Internal Energy</a:t>
            </a:r>
          </a:p>
        </p:txBody>
      </p:sp>
      <p:sp>
        <p:nvSpPr>
          <p:cNvPr id="7179" name="Text Box 12"/>
          <p:cNvSpPr txBox="1">
            <a:spLocks noChangeArrowheads="1"/>
          </p:cNvSpPr>
          <p:nvPr/>
        </p:nvSpPr>
        <p:spPr bwMode="auto">
          <a:xfrm>
            <a:off x="7372350" y="90488"/>
            <a:ext cx="704850" cy="366712"/>
          </a:xfrm>
          <a:prstGeom prst="rect">
            <a:avLst/>
          </a:prstGeom>
          <a:noFill/>
          <a:ln w="9525">
            <a:noFill/>
            <a:miter lim="800000"/>
            <a:headEnd/>
            <a:tailEnd/>
          </a:ln>
        </p:spPr>
        <p:txBody>
          <a:bodyPr wrap="none">
            <a:spAutoFit/>
          </a:bodyPr>
          <a:lstStyle/>
          <a:p>
            <a:r>
              <a:rPr lang="en-US" sz="1800"/>
              <a:t>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006600" y="2263775"/>
            <a:ext cx="5210175" cy="1754188"/>
          </a:xfrm>
          <a:prstGeom prst="rect">
            <a:avLst/>
          </a:prstGeom>
          <a:noFill/>
          <a:ln w="25400">
            <a:noFill/>
            <a:miter lim="800000"/>
            <a:headEnd/>
            <a:tailEnd/>
          </a:ln>
        </p:spPr>
        <p:txBody>
          <a:bodyPr wrap="none">
            <a:spAutoFit/>
          </a:bodyPr>
          <a:lstStyle/>
          <a:p>
            <a:pPr algn="ctr"/>
            <a:r>
              <a:rPr lang="en-US" sz="5400" u="sng"/>
              <a:t>Gas Problems</a:t>
            </a:r>
            <a:r>
              <a:rPr lang="en-US" sz="5400"/>
              <a:t> </a:t>
            </a:r>
            <a:r>
              <a:rPr lang="en-US" sz="1400"/>
              <a:t>(heh heh heh)</a:t>
            </a:r>
          </a:p>
          <a:p>
            <a:pPr algn="ctr"/>
            <a:r>
              <a:rPr lang="en-US" sz="5400">
                <a:hlinkClick r:id="rId2" action="ppaction://hlinksldjump"/>
              </a:rPr>
              <a:t>1</a:t>
            </a:r>
            <a:r>
              <a:rPr lang="en-US" sz="5400"/>
              <a:t> | </a:t>
            </a:r>
            <a:r>
              <a:rPr lang="en-US" sz="5400">
                <a:hlinkClick r:id="rId3" action="ppaction://hlinksldjump"/>
              </a:rPr>
              <a:t>2</a:t>
            </a:r>
            <a:r>
              <a:rPr lang="en-US" sz="5400"/>
              <a:t>  3 | 4</a:t>
            </a:r>
            <a:r>
              <a:rPr lang="en-US" sz="5400" u="sng"/>
              <a:t> </a:t>
            </a:r>
          </a:p>
        </p:txBody>
      </p:sp>
      <p:sp>
        <p:nvSpPr>
          <p:cNvPr id="8195" name="Text Box 3"/>
          <p:cNvSpPr txBox="1">
            <a:spLocks noChangeArrowheads="1"/>
          </p:cNvSpPr>
          <p:nvPr/>
        </p:nvSpPr>
        <p:spPr bwMode="auto">
          <a:xfrm>
            <a:off x="8305800" y="6400800"/>
            <a:ext cx="793750" cy="457200"/>
          </a:xfrm>
          <a:prstGeom prst="rect">
            <a:avLst/>
          </a:prstGeom>
          <a:noFill/>
          <a:ln w="25400">
            <a:noFill/>
            <a:miter lim="800000"/>
            <a:headEnd/>
            <a:tailEnd/>
          </a:ln>
        </p:spPr>
        <p:txBody>
          <a:bodyPr wrap="none">
            <a:spAutoFit/>
          </a:bodyPr>
          <a:lstStyle/>
          <a:p>
            <a:r>
              <a:rPr lang="en-US" sz="2400">
                <a:hlinkClick r:id="rId4" action="ppaction://hlinksldjump"/>
              </a:rPr>
              <a:t>TOC</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228600" y="2590800"/>
            <a:ext cx="8763000" cy="3540125"/>
          </a:xfrm>
          <a:prstGeom prst="rect">
            <a:avLst/>
          </a:prstGeom>
          <a:noFill/>
          <a:ln w="9525">
            <a:noFill/>
            <a:miter lim="800000"/>
            <a:headEnd/>
            <a:tailEnd/>
          </a:ln>
        </p:spPr>
        <p:txBody>
          <a:bodyPr>
            <a:spAutoFit/>
          </a:bodyPr>
          <a:lstStyle/>
          <a:p>
            <a:r>
              <a:rPr lang="en-US" dirty="0">
                <a:sym typeface="Symbol" pitchFamily="18" charset="2"/>
              </a:rPr>
              <a:t>Q = </a:t>
            </a:r>
            <a:r>
              <a:rPr lang="en-US" dirty="0"/>
              <a:t>U + </a:t>
            </a:r>
            <a:r>
              <a:rPr lang="en-US" dirty="0">
                <a:sym typeface="Symbol" pitchFamily="18" charset="2"/>
              </a:rPr>
              <a:t>W</a:t>
            </a:r>
          </a:p>
          <a:p>
            <a:r>
              <a:rPr lang="en-US" dirty="0">
                <a:sym typeface="Symbol" pitchFamily="18" charset="2"/>
              </a:rPr>
              <a:t>+17 = </a:t>
            </a:r>
            <a:r>
              <a:rPr lang="en-US" dirty="0"/>
              <a:t>U + +</a:t>
            </a:r>
            <a:r>
              <a:rPr lang="en-US" dirty="0">
                <a:sym typeface="Symbol" pitchFamily="18" charset="2"/>
              </a:rPr>
              <a:t>8.0</a:t>
            </a:r>
          </a:p>
          <a:p>
            <a:r>
              <a:rPr lang="en-US" dirty="0">
                <a:sym typeface="Symbol" pitchFamily="18" charset="2"/>
              </a:rPr>
              <a:t></a:t>
            </a:r>
            <a:r>
              <a:rPr lang="en-US" dirty="0"/>
              <a:t>U = +9.0 J  (T rises)</a:t>
            </a:r>
          </a:p>
          <a:p>
            <a:endParaRPr lang="en-US" dirty="0">
              <a:sym typeface="Symbol" pitchFamily="18" charset="2"/>
            </a:endParaRPr>
          </a:p>
          <a:p>
            <a:r>
              <a:rPr lang="en-US" dirty="0">
                <a:sym typeface="Symbol" pitchFamily="18" charset="2"/>
              </a:rPr>
              <a:t>Heat flows into the gas, the gas expends only 8.0 J of energy as work, so the remaining 9.0 J must be stored as a change in internal energy.  The temperature rises because internal energy is proportional to temperature.</a:t>
            </a:r>
          </a:p>
        </p:txBody>
      </p:sp>
      <p:sp>
        <p:nvSpPr>
          <p:cNvPr id="9219" name="Text Box 3"/>
          <p:cNvSpPr txBox="1">
            <a:spLocks noChangeArrowheads="1"/>
          </p:cNvSpPr>
          <p:nvPr/>
        </p:nvSpPr>
        <p:spPr bwMode="auto">
          <a:xfrm>
            <a:off x="228600" y="6477000"/>
            <a:ext cx="971550" cy="276225"/>
          </a:xfrm>
          <a:prstGeom prst="rect">
            <a:avLst/>
          </a:prstGeom>
          <a:noFill/>
          <a:ln w="25400">
            <a:noFill/>
            <a:miter lim="800000"/>
            <a:headEnd/>
            <a:tailEnd/>
          </a:ln>
        </p:spPr>
        <p:txBody>
          <a:bodyPr wrap="none">
            <a:spAutoFit/>
          </a:bodyPr>
          <a:lstStyle/>
          <a:p>
            <a:r>
              <a:rPr lang="en-US" sz="1200"/>
              <a:t>+9.0 J, Rises</a:t>
            </a:r>
          </a:p>
        </p:txBody>
      </p:sp>
      <p:sp>
        <p:nvSpPr>
          <p:cNvPr id="9220" name="Text Box 4"/>
          <p:cNvSpPr txBox="1">
            <a:spLocks noChangeArrowheads="1"/>
          </p:cNvSpPr>
          <p:nvPr/>
        </p:nvSpPr>
        <p:spPr bwMode="auto">
          <a:xfrm>
            <a:off x="8366125" y="6162675"/>
            <a:ext cx="519113" cy="519113"/>
          </a:xfrm>
          <a:prstGeom prst="rect">
            <a:avLst/>
          </a:prstGeom>
          <a:noFill/>
          <a:ln w="25400">
            <a:noFill/>
            <a:miter lim="800000"/>
            <a:headEnd/>
            <a:tailEnd/>
          </a:ln>
        </p:spPr>
        <p:txBody>
          <a:bodyPr wrap="none">
            <a:spAutoFit/>
          </a:bodyPr>
          <a:lstStyle/>
          <a:p>
            <a:r>
              <a:rPr lang="en-US">
                <a:hlinkClick r:id="rId2" action="ppaction://hlinksldjump"/>
              </a:rPr>
              <a:t>W</a:t>
            </a:r>
            <a:endParaRPr lang="en-US"/>
          </a:p>
        </p:txBody>
      </p:sp>
      <p:sp>
        <p:nvSpPr>
          <p:cNvPr id="9221" name="Text Box 5"/>
          <p:cNvSpPr txBox="1">
            <a:spLocks noChangeArrowheads="1"/>
          </p:cNvSpPr>
          <p:nvPr/>
        </p:nvSpPr>
        <p:spPr bwMode="auto">
          <a:xfrm>
            <a:off x="228600" y="381000"/>
            <a:ext cx="8686800" cy="2062163"/>
          </a:xfrm>
          <a:prstGeom prst="rect">
            <a:avLst/>
          </a:prstGeom>
          <a:noFill/>
          <a:ln w="50800">
            <a:noFill/>
            <a:miter lim="800000"/>
            <a:headEnd/>
            <a:tailEnd/>
          </a:ln>
        </p:spPr>
        <p:txBody>
          <a:bodyPr>
            <a:spAutoFit/>
          </a:bodyPr>
          <a:lstStyle/>
          <a:p>
            <a:r>
              <a:rPr lang="en-US" sz="3200"/>
              <a:t>Joe Mama lets 17.0 J of heat flow into a heat engine, and the engine does 8.0 J of work.  What is the change in internal energy?  Does the temperature rise or fall?</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895600"/>
            <a:ext cx="8763000" cy="3081338"/>
          </a:xfrm>
          <a:prstGeom prst="rect">
            <a:avLst/>
          </a:prstGeom>
          <a:noFill/>
          <a:ln w="9525">
            <a:noFill/>
            <a:miter lim="800000"/>
            <a:headEnd/>
            <a:tailEnd/>
          </a:ln>
        </p:spPr>
        <p:txBody>
          <a:bodyPr>
            <a:spAutoFit/>
          </a:bodyPr>
          <a:lstStyle/>
          <a:p>
            <a:r>
              <a:rPr lang="en-US">
                <a:sym typeface="Symbol" pitchFamily="18" charset="2"/>
              </a:rPr>
              <a:t>Q = </a:t>
            </a:r>
            <a:r>
              <a:rPr lang="en-US"/>
              <a:t>U + </a:t>
            </a:r>
            <a:r>
              <a:rPr lang="en-US">
                <a:sym typeface="Symbol" pitchFamily="18" charset="2"/>
              </a:rPr>
              <a:t>W</a:t>
            </a:r>
          </a:p>
          <a:p>
            <a:r>
              <a:rPr lang="en-US">
                <a:sym typeface="Symbol" pitchFamily="18" charset="2"/>
              </a:rPr>
              <a:t>Q = -34 J</a:t>
            </a:r>
            <a:r>
              <a:rPr lang="en-US"/>
              <a:t> + 67 J</a:t>
            </a:r>
            <a:endParaRPr lang="en-US">
              <a:sym typeface="Symbol" pitchFamily="18" charset="2"/>
            </a:endParaRPr>
          </a:p>
          <a:p>
            <a:r>
              <a:rPr lang="en-US">
                <a:sym typeface="Symbol" pitchFamily="18" charset="2"/>
              </a:rPr>
              <a:t>Q = 33 J</a:t>
            </a:r>
          </a:p>
          <a:p>
            <a:endParaRPr lang="en-US">
              <a:sym typeface="Symbol" pitchFamily="18" charset="2"/>
            </a:endParaRPr>
          </a:p>
          <a:p>
            <a:r>
              <a:rPr lang="en-US">
                <a:sym typeface="Symbol" pitchFamily="18" charset="2"/>
              </a:rPr>
              <a:t>Temperature decreases as it is intrinsically linked to internal energy.  (the system does more work than the thermal energy supplied to it)</a:t>
            </a:r>
          </a:p>
        </p:txBody>
      </p:sp>
      <p:sp>
        <p:nvSpPr>
          <p:cNvPr id="10243" name="Text Box 3"/>
          <p:cNvSpPr txBox="1">
            <a:spLocks noChangeArrowheads="1"/>
          </p:cNvSpPr>
          <p:nvPr/>
        </p:nvSpPr>
        <p:spPr bwMode="auto">
          <a:xfrm>
            <a:off x="228600" y="6477000"/>
            <a:ext cx="1181100" cy="274638"/>
          </a:xfrm>
          <a:prstGeom prst="rect">
            <a:avLst/>
          </a:prstGeom>
          <a:noFill/>
          <a:ln w="25400">
            <a:noFill/>
            <a:miter lim="800000"/>
            <a:headEnd/>
            <a:tailEnd/>
          </a:ln>
        </p:spPr>
        <p:txBody>
          <a:bodyPr wrap="none">
            <a:spAutoFit/>
          </a:bodyPr>
          <a:lstStyle/>
          <a:p>
            <a:r>
              <a:rPr lang="en-US" sz="1200"/>
              <a:t>+33 J, decreases</a:t>
            </a:r>
          </a:p>
        </p:txBody>
      </p:sp>
      <p:sp>
        <p:nvSpPr>
          <p:cNvPr id="10244" name="Text Box 4"/>
          <p:cNvSpPr txBox="1">
            <a:spLocks noChangeArrowheads="1"/>
          </p:cNvSpPr>
          <p:nvPr/>
        </p:nvSpPr>
        <p:spPr bwMode="auto">
          <a:xfrm>
            <a:off x="8366125" y="6162675"/>
            <a:ext cx="519113" cy="519113"/>
          </a:xfrm>
          <a:prstGeom prst="rect">
            <a:avLst/>
          </a:prstGeom>
          <a:noFill/>
          <a:ln w="25400">
            <a:noFill/>
            <a:miter lim="800000"/>
            <a:headEnd/>
            <a:tailEnd/>
          </a:ln>
        </p:spPr>
        <p:txBody>
          <a:bodyPr wrap="none">
            <a:spAutoFit/>
          </a:bodyPr>
          <a:lstStyle/>
          <a:p>
            <a:r>
              <a:rPr lang="en-US">
                <a:hlinkClick r:id="rId2" action="ppaction://hlinksldjump"/>
              </a:rPr>
              <a:t>W</a:t>
            </a:r>
            <a:endParaRPr lang="en-US"/>
          </a:p>
        </p:txBody>
      </p:sp>
      <p:sp>
        <p:nvSpPr>
          <p:cNvPr id="10245" name="Text Box 5"/>
          <p:cNvSpPr txBox="1">
            <a:spLocks noChangeArrowheads="1"/>
          </p:cNvSpPr>
          <p:nvPr/>
        </p:nvSpPr>
        <p:spPr bwMode="auto">
          <a:xfrm>
            <a:off x="228600" y="381000"/>
            <a:ext cx="8686800" cy="2528888"/>
          </a:xfrm>
          <a:prstGeom prst="rect">
            <a:avLst/>
          </a:prstGeom>
          <a:noFill/>
          <a:ln w="50800">
            <a:noFill/>
            <a:miter lim="800000"/>
            <a:headEnd/>
            <a:tailEnd/>
          </a:ln>
        </p:spPr>
        <p:txBody>
          <a:bodyPr>
            <a:spAutoFit/>
          </a:bodyPr>
          <a:lstStyle/>
          <a:p>
            <a:r>
              <a:rPr lang="en-US" sz="3200"/>
              <a:t>Ben Derdundat lets a gas expand, doing 67 J of work, while at the same time the internal energy of the gas goes down by 34 J.  What heat is transferred to the gas, and does the temperature of the gas increase, or decrease?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05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3064</TotalTime>
  <Words>881</Words>
  <Application>Microsoft Office PowerPoint</Application>
  <PresentationFormat>On-screen Show (4:3)</PresentationFormat>
  <Paragraphs>124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321</cp:revision>
  <dcterms:created xsi:type="dcterms:W3CDTF">2001-03-01T17:38:38Z</dcterms:created>
  <dcterms:modified xsi:type="dcterms:W3CDTF">2014-04-02T19:52:53Z</dcterms:modified>
</cp:coreProperties>
</file>