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312" r:id="rId4"/>
    <p:sldId id="296" r:id="rId5"/>
    <p:sldId id="299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5C3FB0-D022-4629-977B-36529EC57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9D55B-9FA2-4BDF-A294-CAA062722D52}" type="slidenum">
              <a:rPr lang="en-US"/>
              <a:pPr/>
              <a:t>11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general procedure is to: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accurately measure a small amount of ester into the combustion capsule,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attach a weighed piece of iron fuse wire,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seal the sample in the bomb,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flush the bomb with O</a:t>
            </a:r>
            <a:r>
              <a:rPr lang="en-US" baseline="-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and pressurize to 30 atm,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place the bomb into 2.000 L water at 24°C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record the water temperature at 30-second intervals for 5 minutes,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ignite the sample by passing electric current through the fuse,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record the water temperature at 30-second intervals for at least 20 minutes.</a:t>
            </a:r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Finally, measure how much of the fuse wire was consumed (by mass difference), and whether there was any soot produced.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0BF0A-1A8C-4BEB-8CF5-384FC061F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DB83D-0BA3-4CFC-8947-C9F011C0D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971C-7D24-4131-AD45-99B6A8B0D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FC1B-A291-4A75-ABE6-019251306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F0723-4986-4BA3-A330-3BDE2436D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CA97-364D-4DE2-B21E-1F800A7D9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FD120-4B18-4C94-851C-D579BAE4C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8F41B-619F-4836-A7E4-D36EFF0E8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0841F-BE2D-4D71-A978-ED91281C6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47F01-0ED9-48BB-AFCE-2C149EB33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28B76-F5AD-487E-922E-17CECC51D8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60F729-2408-43A8-81B7-C3B2247AF7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Calorimetry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Example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Bomb Calorimeters</a:t>
            </a:r>
          </a:p>
          <a:p>
            <a:pPr lvl="2"/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0" y="3609975"/>
            <a:ext cx="91440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 </a:t>
            </a:r>
            <a:r>
              <a:rPr lang="en-US"/>
              <a:t>+</a:t>
            </a:r>
            <a:r>
              <a:rPr lang="en-US" baseline="-25000"/>
              <a:t> </a:t>
            </a:r>
            <a:r>
              <a:rPr lang="en-US"/>
              <a:t>m</a:t>
            </a:r>
            <a:r>
              <a:rPr lang="en-US" baseline="-25000"/>
              <a:t>3</a:t>
            </a:r>
            <a:r>
              <a:rPr lang="en-US"/>
              <a:t>c</a:t>
            </a:r>
            <a:r>
              <a:rPr lang="en-US" baseline="-25000"/>
              <a:t>3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3</a:t>
            </a:r>
            <a:endParaRPr lang="en-US"/>
          </a:p>
          <a:p>
            <a:pPr algn="ctr"/>
            <a:r>
              <a:rPr lang="en-US" sz="2400"/>
              <a:t>(.127)(390)(99.5-T) = (.325)(4186)(T-23.6) + (.562)(840)(T-23.6)</a:t>
            </a:r>
          </a:p>
          <a:p>
            <a:pPr algn="ctr"/>
            <a:r>
              <a:rPr lang="en-US"/>
              <a:t>T = 25.6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baseline="30000"/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1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25.6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4685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127 grams of copper at 99.5 </a:t>
            </a:r>
            <a:r>
              <a:rPr lang="en-US" sz="3200" baseline="30000"/>
              <a:t>o</a:t>
            </a:r>
            <a:r>
              <a:rPr lang="en-US" sz="3200"/>
              <a:t>C is dropped into 325 g of water at 23.6 </a:t>
            </a:r>
            <a:r>
              <a:rPr lang="en-US" sz="3200" baseline="30000"/>
              <a:t>o</a:t>
            </a:r>
            <a:r>
              <a:rPr lang="en-US" sz="3200"/>
              <a:t>C in a 562 g glass beaker.  What will be the final equilibrium temperature if no heat is lost to the surroundings?</a:t>
            </a:r>
          </a:p>
          <a:p>
            <a:r>
              <a:rPr lang="en-US"/>
              <a:t>(c</a:t>
            </a:r>
            <a:r>
              <a:rPr lang="en-US" baseline="-25000"/>
              <a:t>water</a:t>
            </a:r>
            <a:r>
              <a:rPr lang="en-US"/>
              <a:t> = 4186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/>
              <a:t>, c</a:t>
            </a:r>
            <a:r>
              <a:rPr lang="en-US" baseline="-25000"/>
              <a:t>glass</a:t>
            </a:r>
            <a:r>
              <a:rPr lang="en-US"/>
              <a:t> = 840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/>
              <a:t>, c</a:t>
            </a:r>
            <a:r>
              <a:rPr lang="en-US" baseline="-25000"/>
              <a:t>Cu</a:t>
            </a:r>
            <a:r>
              <a:rPr lang="en-US"/>
              <a:t> = 390 </a:t>
            </a:r>
            <a:r>
              <a:rPr lang="en-US" sz="1800"/>
              <a:t>J</a:t>
            </a:r>
            <a:r>
              <a:rPr lang="en-US" sz="1800" baseline="30000"/>
              <a:t>o</a:t>
            </a:r>
            <a:r>
              <a:rPr lang="en-US" sz="1800"/>
              <a:t>C</a:t>
            </a:r>
            <a:r>
              <a:rPr lang="en-US" sz="1800" baseline="30000"/>
              <a:t>-1</a:t>
            </a:r>
            <a:r>
              <a:rPr lang="en-US" sz="1800"/>
              <a:t>kg</a:t>
            </a:r>
            <a:r>
              <a:rPr lang="en-US" sz="1800" baseline="30000"/>
              <a:t>-1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0" y="147638"/>
            <a:ext cx="3605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Bomb Calorimeters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5334000"/>
            <a:ext cx="86868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Candy bar/O</a:t>
            </a:r>
            <a:r>
              <a:rPr lang="en-US" baseline="-25000"/>
              <a:t>2</a:t>
            </a:r>
            <a:r>
              <a:rPr lang="en-US"/>
              <a:t>/electric ignition/temperature rise</a:t>
            </a:r>
          </a:p>
        </p:txBody>
      </p:sp>
      <p:pic>
        <p:nvPicPr>
          <p:cNvPr id="157703" name="Picture 7" descr="http://www.chem.orst.edu/ch361-464/ch362/bomb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762000"/>
            <a:ext cx="2457450" cy="3787775"/>
          </a:xfrm>
          <a:prstGeom prst="rect">
            <a:avLst/>
          </a:prstGeom>
          <a:noFill/>
        </p:spPr>
      </p:pic>
      <p:pic>
        <p:nvPicPr>
          <p:cNvPr id="157708" name="Picture 12" descr="C:\My Documents\bomb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8738" y="100013"/>
            <a:ext cx="3194050" cy="4471987"/>
          </a:xfrm>
          <a:prstGeom prst="rect">
            <a:avLst/>
          </a:prstGeom>
          <a:noFill/>
        </p:spPr>
      </p:pic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973138" y="4586288"/>
            <a:ext cx="1693862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Bomb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4495800" y="4572000"/>
            <a:ext cx="42275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Bomb with water jacket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941513" y="2263775"/>
            <a:ext cx="53467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Bomb Calorimetry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88913" y="4494213"/>
            <a:ext cx="8763000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Heat released = 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+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</a:t>
            </a:r>
            <a:endParaRPr lang="en-US"/>
          </a:p>
          <a:p>
            <a:pPr algn="ctr"/>
            <a:r>
              <a:rPr lang="en-US" sz="2400"/>
              <a:t>Heat = (3.687)(900.)(33.12-22.25) + (2.150)(4186)(33.12-22.25)</a:t>
            </a:r>
          </a:p>
          <a:p>
            <a:pPr algn="ctr"/>
            <a:r>
              <a:rPr lang="en-US"/>
              <a:t>Heat = 136856.4523 J = 137 kJ</a:t>
            </a:r>
          </a:p>
          <a:p>
            <a:pPr algn="ctr"/>
            <a:r>
              <a:rPr lang="en-US"/>
              <a:t>Total energy = 133.76*35/4.18/3.215 = 356 kc = 356 C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30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134 kJ, 348 C</a:t>
            </a:r>
            <a:endParaRPr lang="en-US" sz="1200" baseline="30000"/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39354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3.215 g of a candy bar is placed in a 3.687 kg bomb calorimeter, surrounded by 2.150 kg of water.  The entire apparatus is happily at 22.25 </a:t>
            </a:r>
            <a:r>
              <a:rPr lang="en-US" baseline="30000"/>
              <a:t>o</a:t>
            </a:r>
            <a:r>
              <a:rPr lang="en-US"/>
              <a:t>C before detonation, and the temperature rises to 33.12 </a:t>
            </a:r>
            <a:r>
              <a:rPr lang="en-US" baseline="30000"/>
              <a:t>o</a:t>
            </a:r>
            <a:r>
              <a:rPr lang="en-US"/>
              <a:t>C after.  Ignore the heat retained by the combustion products.</a:t>
            </a:r>
          </a:p>
          <a:p>
            <a:r>
              <a:rPr lang="en-US"/>
              <a:t>A) What is the energy released to the calorimeter and water in kilojoules? </a:t>
            </a:r>
            <a:r>
              <a:rPr lang="en-US" sz="2400"/>
              <a:t>(c</a:t>
            </a:r>
            <a:r>
              <a:rPr lang="en-US" sz="2400" baseline="-25000"/>
              <a:t>water</a:t>
            </a:r>
            <a:r>
              <a:rPr lang="en-US" sz="2400"/>
              <a:t> = 4186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, c</a:t>
            </a:r>
            <a:r>
              <a:rPr lang="en-US" sz="2400" baseline="-25000"/>
              <a:t>Al</a:t>
            </a:r>
            <a:r>
              <a:rPr lang="en-US" sz="2400"/>
              <a:t> = 900.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)</a:t>
            </a:r>
            <a:endParaRPr lang="en-US"/>
          </a:p>
          <a:p>
            <a:r>
              <a:rPr lang="en-US"/>
              <a:t>B) What is the caloric content in Kilocalories (C) if the entire candy bar has a mass of 35 grams.  1 cal = 4.18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328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Calorimetry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5334000"/>
            <a:ext cx="86868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Drop a hot piece of material into water</a:t>
            </a:r>
          </a:p>
          <a:p>
            <a:r>
              <a:rPr lang="en-US"/>
              <a:t>Heat lost by hot stuff = heat gained by cold stuff</a:t>
            </a:r>
          </a:p>
        </p:txBody>
      </p:sp>
      <p:pic>
        <p:nvPicPr>
          <p:cNvPr id="11342" name="Picture 78" descr="G:\CHAP14\FIGURES\FG14_03.PCT"/>
          <p:cNvPicPr>
            <a:picLocks noChangeAspect="1" noChangeArrowheads="1"/>
          </p:cNvPicPr>
          <p:nvPr/>
        </p:nvPicPr>
        <p:blipFill>
          <a:blip r:embed="rId3" cstate="print"/>
          <a:srcRect l="29005" t="8000" r="26985" b="9500"/>
          <a:stretch>
            <a:fillRect/>
          </a:stretch>
        </p:blipFill>
        <p:spPr bwMode="auto">
          <a:xfrm>
            <a:off x="2422525" y="0"/>
            <a:ext cx="414655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0" y="147638"/>
            <a:ext cx="6367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Calorimetry - Example 1 - finding c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86800" cy="4362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.231 kg piece of unknown substance at 98 </a:t>
            </a:r>
            <a:r>
              <a:rPr lang="en-US" baseline="30000"/>
              <a:t>o</a:t>
            </a:r>
            <a:r>
              <a:rPr lang="en-US"/>
              <a:t>C is dropped into .481 kg of water at 18 </a:t>
            </a:r>
            <a:r>
              <a:rPr lang="en-US" baseline="30000"/>
              <a:t>o</a:t>
            </a:r>
            <a:r>
              <a:rPr lang="en-US"/>
              <a:t>C.  The final temperature of the water is 32 </a:t>
            </a:r>
            <a:r>
              <a:rPr lang="en-US" baseline="30000"/>
              <a:t>o</a:t>
            </a:r>
            <a:r>
              <a:rPr lang="en-US"/>
              <a:t>C.  What is the specific heat of the substance?  (neglect the calorimeter cup, and assume no heat is lost to the surroundings) (c</a:t>
            </a:r>
            <a:r>
              <a:rPr lang="en-US" baseline="-25000"/>
              <a:t>water</a:t>
            </a:r>
            <a:r>
              <a:rPr lang="en-US"/>
              <a:t> = 4186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  <a:p>
            <a:endParaRPr lang="en-US"/>
          </a:p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</a:t>
            </a:r>
            <a:endParaRPr lang="en-US"/>
          </a:p>
          <a:p>
            <a:pPr algn="ctr"/>
            <a:r>
              <a:rPr lang="en-US"/>
              <a:t>(.231)c(98-32) = (.481 kg)(4186)(32-18)</a:t>
            </a:r>
          </a:p>
          <a:p>
            <a:pPr algn="ctr"/>
            <a:r>
              <a:rPr lang="en-US"/>
              <a:t>c = 1848.9  = 1800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065213" y="2263775"/>
            <a:ext cx="70993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Calorimetry - find c or m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 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3533775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</a:t>
            </a:r>
            <a:endParaRPr lang="en-US"/>
          </a:p>
          <a:p>
            <a:pPr algn="ctr"/>
            <a:r>
              <a:rPr lang="en-US"/>
              <a:t>(.112)c(85.45-23.12) = (.873 kg)(4186)(23.12-18.05)</a:t>
            </a:r>
          </a:p>
          <a:p>
            <a:pPr algn="ctr"/>
            <a:r>
              <a:rPr lang="en-US"/>
              <a:t>c = 2650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588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2650 J</a:t>
            </a:r>
            <a:r>
              <a:rPr lang="en-US" sz="1200" baseline="30000"/>
              <a:t>o</a:t>
            </a:r>
            <a:r>
              <a:rPr lang="en-US" sz="1200"/>
              <a:t>C</a:t>
            </a:r>
            <a:r>
              <a:rPr lang="en-US" sz="1200" baseline="30000"/>
              <a:t>-1</a:t>
            </a:r>
            <a:r>
              <a:rPr lang="en-US" sz="1200"/>
              <a:t>kg</a:t>
            </a:r>
            <a:r>
              <a:rPr lang="en-US" sz="1200" baseline="30000"/>
              <a:t>-1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955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.112 kg of a mystery substance at 85.45 </a:t>
            </a:r>
            <a:r>
              <a:rPr lang="en-US" sz="3200" baseline="30000"/>
              <a:t>o</a:t>
            </a:r>
            <a:r>
              <a:rPr lang="en-US" sz="3200"/>
              <a:t>C is dropped into .873 kg of water at 18.05 </a:t>
            </a:r>
            <a:r>
              <a:rPr lang="en-US" sz="3200" baseline="30000"/>
              <a:t>o</a:t>
            </a:r>
            <a:r>
              <a:rPr lang="en-US" sz="3200"/>
              <a:t>C in an insulated Styrofoam container.  The water and substance come to equilibrium at 23.12 </a:t>
            </a:r>
            <a:r>
              <a:rPr lang="en-US" sz="3200" baseline="30000"/>
              <a:t>o</a:t>
            </a:r>
            <a:r>
              <a:rPr lang="en-US" sz="3200"/>
              <a:t>C.  What is the c of the substance?</a:t>
            </a:r>
          </a:p>
          <a:p>
            <a:r>
              <a:rPr lang="en-US"/>
              <a:t>(c</a:t>
            </a:r>
            <a:r>
              <a:rPr lang="en-US" baseline="-25000"/>
              <a:t>water</a:t>
            </a:r>
            <a:r>
              <a:rPr lang="en-US"/>
              <a:t> = 4186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0" y="3609975"/>
            <a:ext cx="91440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 </a:t>
            </a:r>
            <a:r>
              <a:rPr lang="en-US"/>
              <a:t>+</a:t>
            </a:r>
            <a:r>
              <a:rPr lang="en-US" baseline="-25000"/>
              <a:t> </a:t>
            </a:r>
            <a:r>
              <a:rPr lang="en-US"/>
              <a:t>m</a:t>
            </a:r>
            <a:r>
              <a:rPr lang="en-US" baseline="-25000"/>
              <a:t>3</a:t>
            </a:r>
            <a:r>
              <a:rPr lang="en-US"/>
              <a:t>c</a:t>
            </a:r>
            <a:r>
              <a:rPr lang="en-US" baseline="-25000"/>
              <a:t>3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3</a:t>
            </a:r>
            <a:endParaRPr lang="en-US"/>
          </a:p>
          <a:p>
            <a:pPr algn="ctr"/>
            <a:r>
              <a:rPr lang="en-US" sz="2400"/>
              <a:t>m(2174)(68.1-25.2) = (.625)(4186)(25.2-21.1) + (.257)(900.)(25.2-21.1)</a:t>
            </a:r>
          </a:p>
          <a:p>
            <a:pPr algn="ctr"/>
            <a:r>
              <a:rPr lang="en-US"/>
              <a:t>m = .125 kg</a:t>
            </a:r>
            <a:endParaRPr lang="en-US" baseline="30000"/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1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.125 kg</a:t>
            </a:r>
            <a:endParaRPr lang="en-US" sz="1200" baseline="30000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8940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chunk of Mippsalipsium  at 68.1 </a:t>
            </a:r>
            <a:r>
              <a:rPr lang="en-US" sz="3200" baseline="30000"/>
              <a:t>o</a:t>
            </a:r>
            <a:r>
              <a:rPr lang="en-US" sz="3200"/>
              <a:t>C is dropped into .625 kg of water at 21.1 </a:t>
            </a:r>
            <a:r>
              <a:rPr lang="en-US" sz="3200" baseline="30000"/>
              <a:t>o</a:t>
            </a:r>
            <a:r>
              <a:rPr lang="en-US" sz="3200"/>
              <a:t>C in a .257 kg Aluminum calorimeter.   The water, Aluminum,  and Mippsalipsium come to equilibrium at 25.2 </a:t>
            </a:r>
            <a:r>
              <a:rPr lang="en-US" sz="3200" baseline="30000"/>
              <a:t>o</a:t>
            </a:r>
            <a:r>
              <a:rPr lang="en-US" sz="3200"/>
              <a:t>C.  What is the mass of the Mippsalipsium?</a:t>
            </a:r>
          </a:p>
          <a:p>
            <a:r>
              <a:rPr lang="en-US" sz="2400"/>
              <a:t>(c</a:t>
            </a:r>
            <a:r>
              <a:rPr lang="en-US" sz="2400" baseline="-25000"/>
              <a:t>water</a:t>
            </a:r>
            <a:r>
              <a:rPr lang="en-US" sz="2400"/>
              <a:t> = 4186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, c</a:t>
            </a:r>
            <a:r>
              <a:rPr lang="en-US" sz="2400" baseline="-25000"/>
              <a:t>Al</a:t>
            </a:r>
            <a:r>
              <a:rPr lang="en-US" sz="2400"/>
              <a:t> = 900.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, c</a:t>
            </a:r>
            <a:r>
              <a:rPr lang="en-US" sz="2400" baseline="-25000"/>
              <a:t>Mi</a:t>
            </a:r>
            <a:r>
              <a:rPr lang="en-US" sz="2400"/>
              <a:t> = 2174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0" y="147638"/>
            <a:ext cx="6570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Calorimetry - Example 2 - Finding T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686800" cy="5216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.250 kg piece of iron at 95.0 </a:t>
            </a:r>
            <a:r>
              <a:rPr lang="en-US" baseline="30000"/>
              <a:t>o</a:t>
            </a:r>
            <a:r>
              <a:rPr lang="en-US"/>
              <a:t>C is dropped into .512 kg of water at 18.0 </a:t>
            </a:r>
            <a:r>
              <a:rPr lang="en-US" baseline="30000"/>
              <a:t>o</a:t>
            </a:r>
            <a:r>
              <a:rPr lang="en-US"/>
              <a:t>C.  What is the final equilibrium temperature?  (neglect the calorimeter cup, and assume no heat is lost to the surroundings) </a:t>
            </a:r>
          </a:p>
          <a:p>
            <a:r>
              <a:rPr lang="en-US"/>
              <a:t>(c</a:t>
            </a:r>
            <a:r>
              <a:rPr lang="en-US" baseline="-25000"/>
              <a:t>water</a:t>
            </a:r>
            <a:r>
              <a:rPr lang="en-US"/>
              <a:t> = 4186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,c</a:t>
            </a:r>
            <a:r>
              <a:rPr lang="en-US" baseline="-25000"/>
              <a:t>Fe</a:t>
            </a:r>
            <a:r>
              <a:rPr lang="en-US"/>
              <a:t> = 450.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  <a:p>
            <a:endParaRPr lang="en-US"/>
          </a:p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</a:t>
            </a:r>
            <a:endParaRPr lang="en-US"/>
          </a:p>
          <a:p>
            <a:pPr algn="ctr"/>
            <a:r>
              <a:rPr lang="en-US"/>
              <a:t>(.250)(450)(95-T) = (.512 kg)(4186)(T-18)</a:t>
            </a:r>
          </a:p>
          <a:p>
            <a:pPr algn="ctr"/>
            <a:r>
              <a:rPr lang="en-US"/>
              <a:t>(explain how to set up equation)</a:t>
            </a:r>
          </a:p>
          <a:p>
            <a:pPr algn="ctr"/>
            <a:r>
              <a:rPr lang="en-US"/>
              <a:t>(show how to do math)</a:t>
            </a:r>
          </a:p>
          <a:p>
            <a:pPr algn="ctr"/>
            <a:r>
              <a:rPr lang="en-US"/>
              <a:t>T = 21.845 </a:t>
            </a:r>
            <a:r>
              <a:rPr lang="en-US" baseline="30000"/>
              <a:t>o</a:t>
            </a:r>
            <a:r>
              <a:rPr lang="en-US"/>
              <a:t>C = 21.8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731963" y="2263775"/>
            <a:ext cx="57658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Calorimetry - find T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 </a:t>
            </a:r>
            <a:r>
              <a:rPr lang="en-US" sz="5400" u="sng"/>
              <a:t> 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81000" y="3533775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Heat lost = Heat gained</a:t>
            </a:r>
          </a:p>
          <a:p>
            <a:pPr algn="ctr"/>
            <a:r>
              <a:rPr lang="en-US"/>
              <a:t>m</a:t>
            </a:r>
            <a:r>
              <a:rPr lang="en-US" baseline="-25000"/>
              <a:t>1</a:t>
            </a:r>
            <a:r>
              <a:rPr lang="en-US"/>
              <a:t>c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1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c</a:t>
            </a:r>
            <a:r>
              <a:rPr lang="en-US" baseline="-25000"/>
              <a:t>2</a:t>
            </a:r>
            <a:r>
              <a:rPr lang="en-US">
                <a:sym typeface="Symbol" pitchFamily="18" charset="2"/>
              </a:rPr>
              <a:t>T</a:t>
            </a:r>
            <a:r>
              <a:rPr lang="en-US" baseline="-25000"/>
              <a:t>2</a:t>
            </a:r>
            <a:endParaRPr lang="en-US"/>
          </a:p>
          <a:p>
            <a:pPr algn="ctr"/>
            <a:r>
              <a:rPr lang="en-US"/>
              <a:t>(.052)(840)(91.1-T) = (.154 kg)(4186)(T-25.1)</a:t>
            </a:r>
          </a:p>
          <a:p>
            <a:pPr algn="ctr"/>
            <a:r>
              <a:rPr lang="en-US"/>
              <a:t>T = 29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baseline="3000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27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29 </a:t>
            </a:r>
            <a:r>
              <a:rPr lang="en-US" sz="1200" baseline="30000"/>
              <a:t>o</a:t>
            </a:r>
            <a:r>
              <a:rPr lang="en-US" sz="1200"/>
              <a:t>C</a:t>
            </a:r>
            <a:endParaRPr lang="en-US" sz="1200" baseline="300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24685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52 grams of glass at 91.1 </a:t>
            </a:r>
            <a:r>
              <a:rPr lang="en-US" sz="3200" baseline="30000"/>
              <a:t>o</a:t>
            </a:r>
            <a:r>
              <a:rPr lang="en-US" sz="3200"/>
              <a:t>C is dropped into 154 g of water at 25.1 </a:t>
            </a:r>
            <a:r>
              <a:rPr lang="en-US" sz="3200" baseline="30000"/>
              <a:t>o</a:t>
            </a:r>
            <a:r>
              <a:rPr lang="en-US" sz="3200"/>
              <a:t>C in an insulated Styrofoam container.  What will be the final equilibrium temperature if no heat is lost to the surroundings?</a:t>
            </a:r>
          </a:p>
          <a:p>
            <a:r>
              <a:rPr lang="en-US"/>
              <a:t>(c</a:t>
            </a:r>
            <a:r>
              <a:rPr lang="en-US" baseline="-25000"/>
              <a:t>water</a:t>
            </a:r>
            <a:r>
              <a:rPr lang="en-US"/>
              <a:t> = 4186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, c</a:t>
            </a:r>
            <a:r>
              <a:rPr lang="en-US" baseline="-25000"/>
              <a:t>glass</a:t>
            </a:r>
            <a:r>
              <a:rPr lang="en-US"/>
              <a:t> = 840 J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932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261</cp:revision>
  <dcterms:created xsi:type="dcterms:W3CDTF">2001-03-01T17:38:38Z</dcterms:created>
  <dcterms:modified xsi:type="dcterms:W3CDTF">2014-03-10T19:24:03Z</dcterms:modified>
</cp:coreProperties>
</file>