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56643-9248-432C-9C34-C20DC956F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A0569-E487-4EAD-90BE-21FA81DC0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49609-1BD3-4DF8-AF5C-6B05B7E5A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65A2B-0626-4B04-9E0C-D6D5A8DE4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BC8B3-9E51-437B-A08C-B909A2F98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22FA2-5E8B-4946-9D53-E94F9E78A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E70D1-F284-4018-A7CD-D274D35F9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86069-9FC7-42C9-831E-EBF70AE7B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0AAC9-1ADC-44F4-BA89-19D6AB60C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1DBFB-52C5-48DD-AFE4-FD1E9B437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5077C-2B7E-4688-A075-7F281FAD9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56B55B-FD20-409E-BEDA-D741433406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4800600"/>
            <a:ext cx="8763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Q =          mc</a:t>
            </a:r>
            <a:r>
              <a:rPr lang="en-US" sz="1600" baseline="-25000">
                <a:latin typeface="Times New Roman" charset="0"/>
              </a:rPr>
              <a:t>water</a:t>
            </a:r>
            <a:r>
              <a:rPr lang="en-US" sz="1600">
                <a:latin typeface="Times New Roman" charset="0"/>
                <a:sym typeface="Symbol" pitchFamily="18" charset="2"/>
              </a:rPr>
              <a:t></a:t>
            </a:r>
            <a:r>
              <a:rPr lang="en-US" sz="1600">
                <a:latin typeface="Times New Roman" charset="0"/>
              </a:rPr>
              <a:t>T                         +            mL</a:t>
            </a:r>
            <a:r>
              <a:rPr lang="en-US" sz="1600" baseline="-25000">
                <a:latin typeface="Times New Roman" charset="0"/>
              </a:rPr>
              <a:t>v</a:t>
            </a:r>
            <a:r>
              <a:rPr lang="en-US" sz="1600">
                <a:latin typeface="Times New Roman" charset="0"/>
              </a:rPr>
              <a:t>                          +                      mc</a:t>
            </a:r>
            <a:r>
              <a:rPr lang="en-US" sz="1600" baseline="-25000">
                <a:latin typeface="Times New Roman" charset="0"/>
              </a:rPr>
              <a:t>vapor</a:t>
            </a:r>
            <a:r>
              <a:rPr lang="en-US" sz="1600">
                <a:latin typeface="Times New Roman" charset="0"/>
                <a:sym typeface="Symbol" pitchFamily="18" charset="2"/>
              </a:rPr>
              <a:t></a:t>
            </a:r>
            <a:r>
              <a:rPr lang="en-US" sz="1600">
                <a:latin typeface="Times New Roman" charset="0"/>
              </a:rPr>
              <a:t>T</a:t>
            </a:r>
          </a:p>
          <a:p>
            <a:endParaRPr lang="en-US" sz="1600">
              <a:latin typeface="Times New Roman" charset="0"/>
            </a:endParaRPr>
          </a:p>
          <a:p>
            <a:r>
              <a:rPr lang="en-US" sz="1600">
                <a:latin typeface="Times New Roman" charset="0"/>
              </a:rPr>
              <a:t> = (1.42 kg)(4186 J kg</a:t>
            </a:r>
            <a:r>
              <a:rPr lang="en-US" sz="1600" baseline="30000">
                <a:latin typeface="Times New Roman" charset="0"/>
              </a:rPr>
              <a:t>-1 o</a:t>
            </a:r>
            <a:r>
              <a:rPr lang="en-US" sz="1600">
                <a:latin typeface="Times New Roman" charset="0"/>
              </a:rPr>
              <a:t>C</a:t>
            </a:r>
            <a:r>
              <a:rPr lang="en-US" sz="1600" baseline="30000">
                <a:latin typeface="Times New Roman" charset="0"/>
              </a:rPr>
              <a:t>-1</a:t>
            </a:r>
            <a:r>
              <a:rPr lang="en-US" sz="1600">
                <a:latin typeface="Times New Roman" charset="0"/>
              </a:rPr>
              <a:t>)(44 </a:t>
            </a:r>
            <a:r>
              <a:rPr lang="en-US" sz="1600" baseline="30000">
                <a:latin typeface="Times New Roman" charset="0"/>
              </a:rPr>
              <a:t>o</a:t>
            </a:r>
            <a:r>
              <a:rPr lang="en-US" sz="1600">
                <a:latin typeface="Times New Roman" charset="0"/>
              </a:rPr>
              <a:t>C) + (1.42 kg)(</a:t>
            </a:r>
            <a:r>
              <a:rPr lang="en-US" sz="1600">
                <a:latin typeface="Times New Roman" charset="0"/>
                <a:sym typeface="Symbol" pitchFamily="18" charset="2"/>
              </a:rPr>
              <a:t>22.6 x 10</a:t>
            </a:r>
            <a:r>
              <a:rPr lang="en-US" sz="1600" baseline="30000">
                <a:latin typeface="Times New Roman" charset="0"/>
                <a:sym typeface="Symbol" pitchFamily="18" charset="2"/>
              </a:rPr>
              <a:t>5 </a:t>
            </a:r>
            <a:r>
              <a:rPr lang="en-US" sz="1600">
                <a:latin typeface="Times New Roman" charset="0"/>
              </a:rPr>
              <a:t>J kg</a:t>
            </a:r>
            <a:r>
              <a:rPr lang="en-US" sz="1600" baseline="30000">
                <a:latin typeface="Times New Roman" charset="0"/>
              </a:rPr>
              <a:t>-1</a:t>
            </a:r>
            <a:r>
              <a:rPr lang="en-US" sz="1600">
                <a:latin typeface="Times New Roman" charset="0"/>
              </a:rPr>
              <a:t>) + (1.42 kg)(2010 J kg</a:t>
            </a:r>
            <a:r>
              <a:rPr lang="en-US" sz="1600" baseline="30000">
                <a:latin typeface="Times New Roman" charset="0"/>
              </a:rPr>
              <a:t>-1 o</a:t>
            </a:r>
            <a:r>
              <a:rPr lang="en-US" sz="1600">
                <a:latin typeface="Times New Roman" charset="0"/>
              </a:rPr>
              <a:t>C</a:t>
            </a:r>
            <a:r>
              <a:rPr lang="en-US" sz="1600" baseline="30000">
                <a:latin typeface="Times New Roman" charset="0"/>
              </a:rPr>
              <a:t>-1</a:t>
            </a:r>
            <a:r>
              <a:rPr lang="en-US" sz="1600">
                <a:latin typeface="Times New Roman" charset="0"/>
              </a:rPr>
              <a:t>)(32 </a:t>
            </a:r>
            <a:r>
              <a:rPr lang="en-US" sz="1600" baseline="30000">
                <a:latin typeface="Times New Roman" charset="0"/>
              </a:rPr>
              <a:t>o</a:t>
            </a:r>
            <a:r>
              <a:rPr lang="en-US" sz="1600">
                <a:latin typeface="Times New Roman" charset="0"/>
              </a:rPr>
              <a:t>C)</a:t>
            </a:r>
          </a:p>
          <a:p>
            <a:r>
              <a:rPr lang="en-US" sz="1600">
                <a:latin typeface="Times New Roman" charset="0"/>
              </a:rPr>
              <a:t> =                     261541.28 J                +           3209200 J                  +                     91334.4 J</a:t>
            </a:r>
          </a:p>
          <a:p>
            <a:r>
              <a:rPr lang="en-US" sz="1600">
                <a:latin typeface="Times New Roman" charset="0"/>
              </a:rPr>
              <a:t> = 3,562,075.68 J </a:t>
            </a:r>
            <a:r>
              <a:rPr lang="en-US" sz="1600">
                <a:latin typeface="Times New Roman" charset="0"/>
                <a:cs typeface="Times New Roman" charset="0"/>
              </a:rPr>
              <a:t>≈ 3.6x10</a:t>
            </a:r>
            <a:r>
              <a:rPr lang="en-US" sz="1600" baseline="30000">
                <a:latin typeface="Times New Roman" charset="0"/>
                <a:cs typeface="Times New Roman" charset="0"/>
              </a:rPr>
              <a:t>6</a:t>
            </a:r>
            <a:r>
              <a:rPr lang="en-US" sz="1600">
                <a:latin typeface="Times New Roman" charset="0"/>
                <a:cs typeface="Times New Roman" charset="0"/>
              </a:rPr>
              <a:t> J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500813"/>
            <a:ext cx="15398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latin typeface="Times New Roman" charset="0"/>
              </a:rPr>
              <a:t>3,562,075.68 J </a:t>
            </a:r>
            <a:r>
              <a:rPr lang="en-US" sz="1000">
                <a:latin typeface="Times New Roman" charset="0"/>
                <a:cs typeface="Times New Roman" charset="0"/>
              </a:rPr>
              <a:t>≈ 3.6x10</a:t>
            </a:r>
            <a:r>
              <a:rPr lang="en-US" sz="1000" baseline="30000">
                <a:latin typeface="Times New Roman" charset="0"/>
                <a:cs typeface="Times New Roman" charset="0"/>
              </a:rPr>
              <a:t>6</a:t>
            </a:r>
            <a:r>
              <a:rPr lang="en-US" sz="1000">
                <a:latin typeface="Times New Roman" charset="0"/>
                <a:cs typeface="Times New Roman" charset="0"/>
              </a:rPr>
              <a:t> J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381000"/>
            <a:ext cx="8458200" cy="3743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charset="0"/>
              </a:rPr>
              <a:t>Ben Dover takes 1.42 kg of water at 56.0 </a:t>
            </a:r>
            <a:r>
              <a:rPr lang="en-US" sz="2400" baseline="30000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C and heats it to vapor at 132.0 </a:t>
            </a:r>
            <a:r>
              <a:rPr lang="en-US" sz="2400" baseline="30000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C.  What TOTAL heat is needed?</a:t>
            </a:r>
          </a:p>
          <a:p>
            <a:endParaRPr lang="en-US" sz="2400">
              <a:latin typeface="Times New Roman" charset="0"/>
              <a:sym typeface="Symbol" pitchFamily="18" charset="2"/>
            </a:endParaRPr>
          </a:p>
          <a:p>
            <a:r>
              <a:rPr lang="en-US" sz="2400">
                <a:latin typeface="Times New Roman" charset="0"/>
                <a:sym typeface="Symbol" pitchFamily="18" charset="2"/>
              </a:rPr>
              <a:t>Specific Heats:  </a:t>
            </a:r>
          </a:p>
          <a:p>
            <a:r>
              <a:rPr lang="en-US" sz="2400">
                <a:latin typeface="Times New Roman" charset="0"/>
                <a:sym typeface="Symbol" pitchFamily="18" charset="2"/>
              </a:rPr>
              <a:t>Ice			Liquid Water		Water Vapor</a:t>
            </a:r>
          </a:p>
          <a:p>
            <a:r>
              <a:rPr lang="en-US" sz="2400">
                <a:latin typeface="Times New Roman" charset="0"/>
                <a:sym typeface="Symbol" pitchFamily="18" charset="2"/>
              </a:rPr>
              <a:t>2100 </a:t>
            </a:r>
            <a:r>
              <a:rPr lang="en-US" sz="2400"/>
              <a:t>J kg</a:t>
            </a:r>
            <a:r>
              <a:rPr lang="en-US" sz="2400" baseline="30000"/>
              <a:t>-1 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	4186 J kg</a:t>
            </a:r>
            <a:r>
              <a:rPr lang="en-US" sz="2400" baseline="30000"/>
              <a:t>-1 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	2010 J kg</a:t>
            </a:r>
            <a:r>
              <a:rPr lang="en-US" sz="2400" baseline="30000"/>
              <a:t>-1 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endParaRPr lang="en-US" sz="2400">
              <a:latin typeface="Times New Roman" charset="0"/>
              <a:sym typeface="Symbol" pitchFamily="18" charset="2"/>
            </a:endParaRPr>
          </a:p>
          <a:p>
            <a:endParaRPr lang="en-US" sz="2400">
              <a:latin typeface="Times New Roman" charset="0"/>
              <a:sym typeface="Symbol" pitchFamily="18" charset="2"/>
            </a:endParaRPr>
          </a:p>
          <a:p>
            <a:r>
              <a:rPr lang="en-US" sz="2400">
                <a:latin typeface="Times New Roman" charset="0"/>
                <a:sym typeface="Symbol" pitchFamily="18" charset="2"/>
              </a:rPr>
              <a:t>Some latent heats:</a:t>
            </a:r>
          </a:p>
          <a:p>
            <a:pPr eaLnBrk="0" hangingPunct="0"/>
            <a:r>
              <a:rPr lang="en-US" sz="2400">
                <a:latin typeface="Times New Roman" charset="0"/>
              </a:rPr>
              <a:t>(in J kg</a:t>
            </a:r>
            <a:r>
              <a:rPr lang="en-US" sz="2400" baseline="30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)		Fusion			Vaporisation</a:t>
            </a:r>
          </a:p>
          <a:p>
            <a:pPr eaLnBrk="0" hangingPunct="0"/>
            <a:r>
              <a:rPr lang="en-US" sz="2400">
                <a:latin typeface="Times New Roman" charset="0"/>
                <a:sym typeface="Symbol" pitchFamily="18" charset="2"/>
              </a:rPr>
              <a:t>H</a:t>
            </a:r>
            <a:r>
              <a:rPr lang="en-US" sz="2400" baseline="-25000">
                <a:latin typeface="Times New Roman" charset="0"/>
                <a:sym typeface="Symbol" pitchFamily="18" charset="2"/>
              </a:rPr>
              <a:t>2</a:t>
            </a:r>
            <a:r>
              <a:rPr lang="en-US" sz="2400">
                <a:latin typeface="Times New Roman" charset="0"/>
                <a:sym typeface="Symbol" pitchFamily="18" charset="2"/>
              </a:rPr>
              <a:t>O 			3.33 x 10</a:t>
            </a:r>
            <a:r>
              <a:rPr lang="en-US" sz="2400" baseline="30000">
                <a:latin typeface="Times New Roman" charset="0"/>
                <a:sym typeface="Symbol" pitchFamily="18" charset="2"/>
              </a:rPr>
              <a:t>5</a:t>
            </a:r>
            <a:r>
              <a:rPr lang="en-US" sz="2400">
                <a:latin typeface="Times New Roman" charset="0"/>
                <a:sym typeface="Symbol" pitchFamily="18" charset="2"/>
              </a:rPr>
              <a:t>		22.6 x 10</a:t>
            </a:r>
            <a:r>
              <a:rPr lang="en-US" sz="2400" baseline="30000">
                <a:latin typeface="Times New Roman" charset="0"/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Symbol</vt:lpstr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7</cp:revision>
  <dcterms:created xsi:type="dcterms:W3CDTF">2009-04-01T23:19:18Z</dcterms:created>
  <dcterms:modified xsi:type="dcterms:W3CDTF">2014-03-10T19:24:32Z</dcterms:modified>
</cp:coreProperties>
</file>