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473D-0815-426B-A5B0-1AB588A82E03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995F-A431-4B23-ACE9-ED30FB924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473D-0815-426B-A5B0-1AB588A82E03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995F-A431-4B23-ACE9-ED30FB924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473D-0815-426B-A5B0-1AB588A82E03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995F-A431-4B23-ACE9-ED30FB924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473D-0815-426B-A5B0-1AB588A82E03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995F-A431-4B23-ACE9-ED30FB924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473D-0815-426B-A5B0-1AB588A82E03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995F-A431-4B23-ACE9-ED30FB924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473D-0815-426B-A5B0-1AB588A82E03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995F-A431-4B23-ACE9-ED30FB924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473D-0815-426B-A5B0-1AB588A82E03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995F-A431-4B23-ACE9-ED30FB924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473D-0815-426B-A5B0-1AB588A82E03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995F-A431-4B23-ACE9-ED30FB924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473D-0815-426B-A5B0-1AB588A82E03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995F-A431-4B23-ACE9-ED30FB924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473D-0815-426B-A5B0-1AB588A82E03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995F-A431-4B23-ACE9-ED30FB924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4473D-0815-426B-A5B0-1AB588A82E03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F995F-A431-4B23-ACE9-ED30FB924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4473D-0815-426B-A5B0-1AB588A82E03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F995F-A431-4B23-ACE9-ED30FB924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33400"/>
            <a:ext cx="7924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You have a 45 gallon nitrogen tank at an </a:t>
            </a:r>
            <a:r>
              <a:rPr lang="en-US" sz="2400" u="sng" dirty="0" smtClean="0">
                <a:solidFill>
                  <a:srgbClr val="00B050"/>
                </a:solidFill>
              </a:rPr>
              <a:t>absolute</a:t>
            </a:r>
            <a:r>
              <a:rPr lang="en-US" sz="2400" dirty="0" smtClean="0">
                <a:solidFill>
                  <a:srgbClr val="00B050"/>
                </a:solidFill>
              </a:rPr>
              <a:t> pressure of 1240 psi, and a temperature of  10.0 </a:t>
            </a:r>
            <a:r>
              <a:rPr lang="en-US" sz="2400" baseline="30000" dirty="0" err="1" smtClean="0">
                <a:solidFill>
                  <a:srgbClr val="00B050"/>
                </a:solidFill>
              </a:rPr>
              <a:t>o</a:t>
            </a:r>
            <a:r>
              <a:rPr lang="en-US" sz="2400" dirty="0" err="1" smtClean="0">
                <a:solidFill>
                  <a:srgbClr val="00B050"/>
                </a:solidFill>
              </a:rPr>
              <a:t>C</a:t>
            </a:r>
            <a:r>
              <a:rPr lang="en-US" sz="2400" dirty="0" smtClean="0">
                <a:solidFill>
                  <a:srgbClr val="00B050"/>
                </a:solidFill>
              </a:rPr>
              <a:t> that contains 17.3 kg of nitrogen gas.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What is the pressure if you vent off 5.0 kg, and put it in a 37 gallon tank at -40.0 </a:t>
            </a:r>
            <a:r>
              <a:rPr lang="en-US" sz="2400" baseline="30000" dirty="0" err="1" smtClean="0">
                <a:solidFill>
                  <a:srgbClr val="FF0000"/>
                </a:solidFill>
              </a:rPr>
              <a:t>o</a:t>
            </a:r>
            <a:r>
              <a:rPr lang="en-US" sz="2400" dirty="0" err="1" smtClean="0">
                <a:solidFill>
                  <a:srgbClr val="FF0000"/>
                </a:solidFill>
              </a:rPr>
              <a:t>C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/>
          </a:p>
          <a:p>
            <a:r>
              <a:rPr lang="en-US" sz="3200" dirty="0" smtClean="0">
                <a:solidFill>
                  <a:srgbClr val="00B050"/>
                </a:solidFill>
              </a:rPr>
              <a:t>Situation 1:</a:t>
            </a:r>
            <a:r>
              <a:rPr lang="en-US" sz="3200" dirty="0" smtClean="0"/>
              <a:t>			</a:t>
            </a:r>
            <a:r>
              <a:rPr lang="en-US" sz="3200" dirty="0" smtClean="0">
                <a:solidFill>
                  <a:srgbClr val="FF0000"/>
                </a:solidFill>
              </a:rPr>
              <a:t>Situation 2:</a:t>
            </a:r>
          </a:p>
          <a:p>
            <a:r>
              <a:rPr lang="en-US" sz="4400" dirty="0" smtClean="0">
                <a:solidFill>
                  <a:srgbClr val="00B050"/>
                </a:solidFill>
              </a:rPr>
              <a:t>P =</a:t>
            </a:r>
            <a:r>
              <a:rPr lang="en-US" sz="4400" dirty="0" smtClean="0"/>
              <a:t> 					</a:t>
            </a:r>
            <a:r>
              <a:rPr lang="en-US" sz="4400" dirty="0" smtClean="0">
                <a:solidFill>
                  <a:srgbClr val="FF0000"/>
                </a:solidFill>
              </a:rPr>
              <a:t>P =</a:t>
            </a:r>
            <a:r>
              <a:rPr lang="en-US" sz="4400" dirty="0" smtClean="0"/>
              <a:t> </a:t>
            </a:r>
          </a:p>
          <a:p>
            <a:r>
              <a:rPr lang="en-US" sz="4400" dirty="0" smtClean="0">
                <a:solidFill>
                  <a:srgbClr val="00B050"/>
                </a:solidFill>
              </a:rPr>
              <a:t>V =</a:t>
            </a:r>
            <a:r>
              <a:rPr lang="en-US" sz="4400" dirty="0" smtClean="0"/>
              <a:t> 					</a:t>
            </a:r>
            <a:r>
              <a:rPr lang="en-US" sz="4400" dirty="0" smtClean="0">
                <a:solidFill>
                  <a:srgbClr val="FF0000"/>
                </a:solidFill>
              </a:rPr>
              <a:t>V =</a:t>
            </a:r>
            <a:r>
              <a:rPr lang="en-US" sz="4400" dirty="0" smtClean="0"/>
              <a:t> </a:t>
            </a:r>
          </a:p>
          <a:p>
            <a:r>
              <a:rPr lang="en-US" sz="4400" dirty="0" smtClean="0">
                <a:solidFill>
                  <a:srgbClr val="00B050"/>
                </a:solidFill>
              </a:rPr>
              <a:t>n =</a:t>
            </a:r>
            <a:r>
              <a:rPr lang="en-US" sz="4400" dirty="0" smtClean="0"/>
              <a:t> 					</a:t>
            </a:r>
            <a:r>
              <a:rPr lang="en-US" sz="4400" dirty="0" smtClean="0">
                <a:solidFill>
                  <a:srgbClr val="FF0000"/>
                </a:solidFill>
              </a:rPr>
              <a:t>n =</a:t>
            </a:r>
            <a:r>
              <a:rPr lang="en-US" sz="4400" dirty="0" smtClean="0"/>
              <a:t> </a:t>
            </a:r>
          </a:p>
          <a:p>
            <a:r>
              <a:rPr lang="en-US" sz="4400" dirty="0" smtClean="0">
                <a:solidFill>
                  <a:srgbClr val="00B050"/>
                </a:solidFill>
              </a:rPr>
              <a:t>T = </a:t>
            </a:r>
            <a:r>
              <a:rPr lang="en-US" sz="4400" dirty="0" smtClean="0"/>
              <a:t>					</a:t>
            </a:r>
            <a:r>
              <a:rPr lang="en-US" sz="4400" dirty="0" smtClean="0">
                <a:solidFill>
                  <a:srgbClr val="FF0000"/>
                </a:solidFill>
              </a:rPr>
              <a:t>T = 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1200" dirty="0" smtClean="0"/>
              <a:t>show orthodox style, show </a:t>
            </a:r>
            <a:r>
              <a:rPr lang="en-US" sz="1200" dirty="0" err="1" smtClean="0"/>
              <a:t>Penk</a:t>
            </a:r>
            <a:r>
              <a:rPr lang="en-US" sz="1200" dirty="0" smtClean="0"/>
              <a:t> style</a:t>
            </a:r>
          </a:p>
          <a:p>
            <a:r>
              <a:rPr lang="en-US" sz="1200" smtClean="0"/>
              <a:t>883 </a:t>
            </a:r>
            <a:r>
              <a:rPr lang="en-US" sz="1200" dirty="0" smtClean="0"/>
              <a:t>psi absolute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33400"/>
            <a:ext cx="79248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A Helium tank has 3.4 kg of Helium in it, a volume of 385 liters and has a pressure of 819 psi absolute at 35 </a:t>
            </a:r>
            <a:r>
              <a:rPr lang="en-US" sz="2400" baseline="30000" dirty="0" err="1" smtClean="0">
                <a:solidFill>
                  <a:srgbClr val="00B050"/>
                </a:solidFill>
              </a:rPr>
              <a:t>o</a:t>
            </a:r>
            <a:r>
              <a:rPr lang="en-US" sz="2400" dirty="0" err="1" smtClean="0">
                <a:solidFill>
                  <a:srgbClr val="00B050"/>
                </a:solidFill>
              </a:rPr>
              <a:t>C.</a:t>
            </a:r>
            <a:endParaRPr lang="en-US" sz="2400" dirty="0" smtClean="0">
              <a:solidFill>
                <a:srgbClr val="00B050"/>
              </a:solidFill>
            </a:endParaRP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How many kg do you have if the temperature is -100.0 </a:t>
            </a:r>
            <a:r>
              <a:rPr lang="en-US" sz="2400" baseline="30000" dirty="0" err="1" smtClean="0">
                <a:solidFill>
                  <a:srgbClr val="FF0000"/>
                </a:solidFill>
              </a:rPr>
              <a:t>o</a:t>
            </a:r>
            <a:r>
              <a:rPr lang="en-US" sz="2400" dirty="0" err="1" smtClean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, the volume is 237 liters, and the pressure is 419 psi absolute?</a:t>
            </a:r>
          </a:p>
          <a:p>
            <a:endParaRPr lang="en-US" sz="2400" dirty="0"/>
          </a:p>
          <a:p>
            <a:r>
              <a:rPr lang="en-US" sz="3200" dirty="0" smtClean="0">
                <a:solidFill>
                  <a:srgbClr val="00B050"/>
                </a:solidFill>
              </a:rPr>
              <a:t>Situation 1:</a:t>
            </a:r>
            <a:r>
              <a:rPr lang="en-US" sz="3200" dirty="0" smtClean="0"/>
              <a:t>			</a:t>
            </a:r>
            <a:r>
              <a:rPr lang="en-US" sz="3200" dirty="0" smtClean="0">
                <a:solidFill>
                  <a:srgbClr val="FF0000"/>
                </a:solidFill>
              </a:rPr>
              <a:t>Situation 2:</a:t>
            </a:r>
          </a:p>
          <a:p>
            <a:r>
              <a:rPr lang="en-US" sz="4400" dirty="0" smtClean="0">
                <a:solidFill>
                  <a:srgbClr val="00B050"/>
                </a:solidFill>
              </a:rPr>
              <a:t>P =</a:t>
            </a:r>
            <a:r>
              <a:rPr lang="en-US" sz="4400" dirty="0" smtClean="0"/>
              <a:t> 					</a:t>
            </a:r>
            <a:r>
              <a:rPr lang="en-US" sz="4400" dirty="0" smtClean="0">
                <a:solidFill>
                  <a:srgbClr val="FF0000"/>
                </a:solidFill>
              </a:rPr>
              <a:t>P =</a:t>
            </a:r>
            <a:r>
              <a:rPr lang="en-US" sz="4400" dirty="0" smtClean="0"/>
              <a:t> </a:t>
            </a:r>
          </a:p>
          <a:p>
            <a:r>
              <a:rPr lang="en-US" sz="4400" dirty="0" smtClean="0">
                <a:solidFill>
                  <a:srgbClr val="00B050"/>
                </a:solidFill>
              </a:rPr>
              <a:t>V =</a:t>
            </a:r>
            <a:r>
              <a:rPr lang="en-US" sz="4400" dirty="0" smtClean="0"/>
              <a:t> 					</a:t>
            </a:r>
            <a:r>
              <a:rPr lang="en-US" sz="4400" dirty="0" smtClean="0">
                <a:solidFill>
                  <a:srgbClr val="FF0000"/>
                </a:solidFill>
              </a:rPr>
              <a:t>V =</a:t>
            </a:r>
            <a:r>
              <a:rPr lang="en-US" sz="4400" dirty="0" smtClean="0"/>
              <a:t> </a:t>
            </a:r>
          </a:p>
          <a:p>
            <a:r>
              <a:rPr lang="en-US" sz="4400" dirty="0" smtClean="0">
                <a:solidFill>
                  <a:srgbClr val="00B050"/>
                </a:solidFill>
              </a:rPr>
              <a:t>n =</a:t>
            </a:r>
            <a:r>
              <a:rPr lang="en-US" sz="4400" dirty="0" smtClean="0"/>
              <a:t> 					</a:t>
            </a:r>
            <a:r>
              <a:rPr lang="en-US" sz="4400" dirty="0" smtClean="0">
                <a:solidFill>
                  <a:srgbClr val="FF0000"/>
                </a:solidFill>
              </a:rPr>
              <a:t>n =</a:t>
            </a:r>
            <a:r>
              <a:rPr lang="en-US" sz="4400" dirty="0" smtClean="0"/>
              <a:t> </a:t>
            </a:r>
          </a:p>
          <a:p>
            <a:r>
              <a:rPr lang="en-US" sz="4400" dirty="0" smtClean="0">
                <a:solidFill>
                  <a:srgbClr val="00B050"/>
                </a:solidFill>
              </a:rPr>
              <a:t>T = </a:t>
            </a:r>
            <a:r>
              <a:rPr lang="en-US" sz="4400" dirty="0" smtClean="0"/>
              <a:t>					</a:t>
            </a:r>
            <a:r>
              <a:rPr lang="en-US" sz="4400" dirty="0" smtClean="0">
                <a:solidFill>
                  <a:srgbClr val="FF0000"/>
                </a:solidFill>
              </a:rPr>
              <a:t>T = 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1200" dirty="0" smtClean="0"/>
              <a:t>show orthodox style, show </a:t>
            </a:r>
            <a:r>
              <a:rPr lang="en-US" sz="1200" dirty="0" err="1" smtClean="0"/>
              <a:t>Penk</a:t>
            </a:r>
            <a:r>
              <a:rPr lang="en-US" sz="1200" dirty="0" smtClean="0"/>
              <a:t> style</a:t>
            </a:r>
          </a:p>
          <a:p>
            <a:r>
              <a:rPr lang="en-US" sz="1200" dirty="0" smtClean="0"/>
              <a:t>1.9 kg</a:t>
            </a:r>
            <a:endParaRPr lang="en-US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33400"/>
            <a:ext cx="7924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Why I never used </a:t>
            </a:r>
            <a:r>
              <a:rPr lang="en-US" sz="3600" dirty="0" smtClean="0"/>
              <a:t>PV = </a:t>
            </a:r>
            <a:r>
              <a:rPr lang="en-US" sz="3600" dirty="0" err="1" smtClean="0"/>
              <a:t>nRT</a:t>
            </a:r>
            <a:r>
              <a:rPr lang="en-US" sz="2400" dirty="0" smtClean="0"/>
              <a:t> as a student:</a:t>
            </a:r>
          </a:p>
          <a:p>
            <a:endParaRPr lang="en-US" sz="2400" dirty="0"/>
          </a:p>
          <a:p>
            <a:r>
              <a:rPr lang="en-US" sz="3200" dirty="0" smtClean="0"/>
              <a:t>Situation 1:			Situation 2:</a:t>
            </a:r>
          </a:p>
          <a:p>
            <a:r>
              <a:rPr lang="en-US" sz="4400" dirty="0" smtClean="0"/>
              <a:t>P = 	1 </a:t>
            </a:r>
            <a:r>
              <a:rPr lang="en-US" sz="4400" dirty="0" err="1" smtClean="0"/>
              <a:t>atm</a:t>
            </a:r>
            <a:r>
              <a:rPr lang="en-US" sz="4400" dirty="0" smtClean="0"/>
              <a:t>			P = </a:t>
            </a:r>
          </a:p>
          <a:p>
            <a:r>
              <a:rPr lang="en-US" sz="4400" dirty="0" smtClean="0"/>
              <a:t>V = 	22.4 liters		V = </a:t>
            </a:r>
          </a:p>
          <a:p>
            <a:r>
              <a:rPr lang="en-US" sz="4400" dirty="0" smtClean="0"/>
              <a:t>n = 	1.00 mol		n = </a:t>
            </a:r>
          </a:p>
          <a:p>
            <a:r>
              <a:rPr lang="en-US" sz="4400" dirty="0" smtClean="0"/>
              <a:t>T = 	273.15			T = </a:t>
            </a:r>
            <a:endParaRPr lang="en-US" sz="3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128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11</cp:revision>
  <dcterms:created xsi:type="dcterms:W3CDTF">2014-03-07T16:44:17Z</dcterms:created>
  <dcterms:modified xsi:type="dcterms:W3CDTF">2014-03-10T22:04:59Z</dcterms:modified>
</cp:coreProperties>
</file>