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65" r:id="rId3"/>
    <p:sldId id="308" r:id="rId4"/>
    <p:sldId id="317" r:id="rId5"/>
    <p:sldId id="296" r:id="rId6"/>
    <p:sldId id="299" r:id="rId7"/>
    <p:sldId id="309" r:id="rId8"/>
    <p:sldId id="301" r:id="rId9"/>
    <p:sldId id="310" r:id="rId10"/>
    <p:sldId id="318" r:id="rId11"/>
    <p:sldId id="302" r:id="rId12"/>
    <p:sldId id="315" r:id="rId13"/>
    <p:sldId id="311" r:id="rId14"/>
    <p:sldId id="312" r:id="rId15"/>
    <p:sldId id="313" r:id="rId16"/>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2800" kern="1200">
        <a:solidFill>
          <a:schemeClr val="tx1"/>
        </a:solidFill>
        <a:latin typeface="Times New Roman" charset="0"/>
        <a:ea typeface="+mn-ea"/>
        <a:cs typeface="+mn-cs"/>
      </a:defRPr>
    </a:lvl6pPr>
    <a:lvl7pPr marL="2743200" algn="l" defTabSz="914400" rtl="0" eaLnBrk="1" latinLnBrk="0" hangingPunct="1">
      <a:defRPr sz="2800" kern="1200">
        <a:solidFill>
          <a:schemeClr val="tx1"/>
        </a:solidFill>
        <a:latin typeface="Times New Roman" charset="0"/>
        <a:ea typeface="+mn-ea"/>
        <a:cs typeface="+mn-cs"/>
      </a:defRPr>
    </a:lvl7pPr>
    <a:lvl8pPr marL="3200400" algn="l" defTabSz="914400" rtl="0" eaLnBrk="1" latinLnBrk="0" hangingPunct="1">
      <a:defRPr sz="2800" kern="1200">
        <a:solidFill>
          <a:schemeClr val="tx1"/>
        </a:solidFill>
        <a:latin typeface="Times New Roman" charset="0"/>
        <a:ea typeface="+mn-ea"/>
        <a:cs typeface="+mn-cs"/>
      </a:defRPr>
    </a:lvl8pPr>
    <a:lvl9pPr marL="3657600" algn="l" defTabSz="9144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p:scale>
          <a:sx n="66" d="100"/>
          <a:sy n="66" d="100"/>
        </p:scale>
        <p:origin x="-2934" y="-11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222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D567338-0663-4CEA-9933-E7E7EAA931D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DDF257-EE3B-4249-B0B7-864B3881F2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B0B0F2-C782-4CF9-B890-007145385AE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01C5BA-F290-41CD-B464-BC0922F7E8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DDEC7A-BF20-4437-B072-90C2788F66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65290C-BCE6-4E2A-9C55-264D1C7E15F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5B2560-2C13-41D1-93F7-723BBDA1D7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51E46E-04CF-4164-B220-2FB073AC551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036FAE-4289-4665-AC94-8E1E6368C0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290212-FCA7-42AB-932A-BD63611336C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E1E1B5-2E04-408E-B7CC-9D3AC574A45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D1A84A-E9A7-4A0B-80BE-7CBA52A3D1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D0C4B46-F32B-44AD-B0B0-C4AC891E4F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 Id="rId5" Type="http://schemas.openxmlformats.org/officeDocument/2006/relationships/slide" Target="slide1.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17525" y="457200"/>
            <a:ext cx="8093075" cy="4722813"/>
          </a:xfrm>
          <a:prstGeom prst="rect">
            <a:avLst/>
          </a:prstGeom>
          <a:noFill/>
          <a:ln w="9525">
            <a:noFill/>
            <a:miter lim="800000"/>
            <a:headEnd/>
            <a:tailEnd/>
          </a:ln>
          <a:effectLst/>
        </p:spPr>
        <p:txBody>
          <a:bodyPr>
            <a:spAutoFit/>
          </a:bodyPr>
          <a:lstStyle/>
          <a:p>
            <a:r>
              <a:rPr lang="en-US" sz="4000" b="1" u="sng"/>
              <a:t>Ideal Gas Law</a:t>
            </a:r>
          </a:p>
          <a:p>
            <a:pPr lvl="1"/>
            <a:r>
              <a:rPr lang="en-US" sz="4000"/>
              <a:t>C</a:t>
            </a:r>
            <a:r>
              <a:rPr lang="en-US" sz="3600"/>
              <a:t>ontents:</a:t>
            </a:r>
            <a:endParaRPr lang="en-US" sz="3200"/>
          </a:p>
          <a:p>
            <a:pPr lvl="2">
              <a:buFontTx/>
              <a:buChar char="•"/>
            </a:pPr>
            <a:r>
              <a:rPr lang="en-US" sz="3200"/>
              <a:t>What makes pressure</a:t>
            </a:r>
          </a:p>
          <a:p>
            <a:pPr lvl="3">
              <a:buFontTx/>
              <a:buChar char="•"/>
            </a:pPr>
            <a:r>
              <a:rPr lang="en-US" sz="3200"/>
              <a:t>Temperature</a:t>
            </a:r>
          </a:p>
          <a:p>
            <a:pPr lvl="3">
              <a:buFontTx/>
              <a:buChar char="•"/>
            </a:pPr>
            <a:r>
              <a:rPr lang="en-US" sz="3200"/>
              <a:t>Volume</a:t>
            </a:r>
          </a:p>
          <a:p>
            <a:pPr lvl="3">
              <a:buFontTx/>
              <a:buChar char="•"/>
            </a:pPr>
            <a:r>
              <a:rPr lang="en-US" sz="3200"/>
              <a:t>Moles</a:t>
            </a:r>
          </a:p>
          <a:p>
            <a:pPr lvl="2">
              <a:buFontTx/>
              <a:buChar char="•"/>
            </a:pPr>
            <a:r>
              <a:rPr lang="en-US" sz="3200"/>
              <a:t>Our Ideal Gas Law</a:t>
            </a:r>
          </a:p>
          <a:p>
            <a:pPr lvl="2">
              <a:buFontTx/>
              <a:buChar char="•"/>
            </a:pPr>
            <a:r>
              <a:rPr lang="en-US" sz="3200"/>
              <a:t>Whiteboards</a:t>
            </a:r>
          </a:p>
          <a:p>
            <a:pPr lvl="2">
              <a:buFontTx/>
              <a:buChar char="•"/>
            </a:pPr>
            <a:r>
              <a:rPr lang="en-US" sz="3200"/>
              <a:t>Distribution of molecular speeds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228600" y="381000"/>
            <a:ext cx="8610600" cy="5884863"/>
          </a:xfrm>
          <a:prstGeom prst="rect">
            <a:avLst/>
          </a:prstGeom>
          <a:solidFill>
            <a:schemeClr val="bg1"/>
          </a:solidFill>
          <a:ln w="50800">
            <a:noFill/>
            <a:miter lim="800000"/>
            <a:headEnd/>
            <a:tailEnd/>
          </a:ln>
          <a:effectLst/>
        </p:spPr>
        <p:txBody>
          <a:bodyPr>
            <a:spAutoFit/>
          </a:bodyPr>
          <a:lstStyle/>
          <a:p>
            <a:r>
              <a:rPr lang="en-US"/>
              <a:t>Example – A nitrogen cylinder contains 3.42 kg of nitrogen at 2000. psi and 20.0 </a:t>
            </a:r>
            <a:r>
              <a:rPr lang="en-US" baseline="30000"/>
              <a:t>o</a:t>
            </a:r>
            <a:r>
              <a:rPr lang="en-US"/>
              <a:t>C.  What is the pressure if the temperature is 150. </a:t>
            </a:r>
            <a:r>
              <a:rPr lang="en-US" baseline="30000"/>
              <a:t>o</a:t>
            </a:r>
            <a:r>
              <a:rPr lang="en-US"/>
              <a:t>C, but you have released 0.20 kg of nitrogen?</a:t>
            </a:r>
          </a:p>
          <a:p>
            <a:endParaRPr lang="en-US"/>
          </a:p>
          <a:p>
            <a:r>
              <a:rPr lang="en-US" sz="2000"/>
              <a:t>n1 = 3.42 kg, n2 = 3.42-0.20 = 3.22 kg (since it is proportions we don’t need to calculate mols!!</a:t>
            </a:r>
          </a:p>
          <a:p>
            <a:r>
              <a:rPr lang="en-US" sz="2000"/>
              <a:t>T1 = 273.15 + 20 = 293.15 K, T2 = 273.15 + 150 = 423.15 K</a:t>
            </a:r>
          </a:p>
          <a:p>
            <a:r>
              <a:rPr lang="en-US" sz="2000"/>
              <a:t>P1 = 2000. psi, P2 = ????</a:t>
            </a:r>
          </a:p>
          <a:p>
            <a:endParaRPr lang="en-US" sz="2000"/>
          </a:p>
          <a:p>
            <a:r>
              <a:rPr lang="en-US" sz="2000" u="sng"/>
              <a:t>PV</a:t>
            </a:r>
            <a:r>
              <a:rPr lang="en-US" sz="2000"/>
              <a:t> = </a:t>
            </a:r>
            <a:r>
              <a:rPr lang="en-US" sz="2000" u="sng"/>
              <a:t>PV</a:t>
            </a:r>
          </a:p>
          <a:p>
            <a:r>
              <a:rPr lang="en-US" sz="2000"/>
              <a:t>nt       nT</a:t>
            </a:r>
          </a:p>
          <a:p>
            <a:endParaRPr lang="en-US" sz="2000"/>
          </a:p>
          <a:p>
            <a:r>
              <a:rPr lang="en-US" sz="2000" u="sng"/>
              <a:t>(2000 psi)(V)</a:t>
            </a:r>
            <a:r>
              <a:rPr lang="en-US" sz="2000"/>
              <a:t>     =        </a:t>
            </a:r>
            <a:r>
              <a:rPr lang="en-US" sz="2000" u="sng"/>
              <a:t>P2V</a:t>
            </a:r>
            <a:r>
              <a:rPr lang="en-US" sz="2000"/>
              <a:t>                  (V cancels)</a:t>
            </a:r>
          </a:p>
          <a:p>
            <a:r>
              <a:rPr lang="en-US" sz="2000"/>
              <a:t>(3.42)(293.15)        (3.22)(423.15)</a:t>
            </a:r>
          </a:p>
          <a:p>
            <a:endParaRPr lang="en-US" sz="2000"/>
          </a:p>
          <a:p>
            <a:r>
              <a:rPr lang="en-US" sz="2000"/>
              <a:t>P2 = 2718 psi </a:t>
            </a:r>
            <a:r>
              <a:rPr lang="en-US" sz="2000">
                <a:cs typeface="Times New Roman" charset="0"/>
              </a:rPr>
              <a:t>≈ 2720 psi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381000" y="2027238"/>
            <a:ext cx="8534400" cy="1554162"/>
          </a:xfrm>
          <a:prstGeom prst="rect">
            <a:avLst/>
          </a:prstGeom>
          <a:noFill/>
          <a:ln w="9525">
            <a:noFill/>
            <a:miter lim="800000"/>
            <a:headEnd/>
            <a:tailEnd/>
          </a:ln>
          <a:effectLst/>
        </p:spPr>
        <p:txBody>
          <a:bodyPr>
            <a:spAutoFit/>
          </a:bodyPr>
          <a:lstStyle/>
          <a:p>
            <a:r>
              <a:rPr lang="en-US" sz="3200"/>
              <a:t>PV = nRT</a:t>
            </a:r>
          </a:p>
          <a:p>
            <a:r>
              <a:rPr lang="en-US" sz="3200"/>
              <a:t>(1.00)V = nR(283)</a:t>
            </a:r>
          </a:p>
          <a:p>
            <a:r>
              <a:rPr lang="en-US" sz="3200"/>
              <a:t>(1.15)V = nR(T??)</a:t>
            </a:r>
            <a:endParaRPr lang="en-US" sz="3200">
              <a:sym typeface="Symbol" pitchFamily="18" charset="2"/>
            </a:endParaRPr>
          </a:p>
        </p:txBody>
      </p:sp>
      <p:sp>
        <p:nvSpPr>
          <p:cNvPr id="139267" name="Text Box 3"/>
          <p:cNvSpPr txBox="1">
            <a:spLocks noChangeArrowheads="1"/>
          </p:cNvSpPr>
          <p:nvPr/>
        </p:nvSpPr>
        <p:spPr bwMode="auto">
          <a:xfrm>
            <a:off x="228600" y="6477000"/>
            <a:ext cx="679450" cy="274638"/>
          </a:xfrm>
          <a:prstGeom prst="rect">
            <a:avLst/>
          </a:prstGeom>
          <a:noFill/>
          <a:ln w="25400">
            <a:noFill/>
            <a:miter lim="800000"/>
            <a:headEnd/>
            <a:tailEnd/>
          </a:ln>
          <a:effectLst/>
        </p:spPr>
        <p:txBody>
          <a:bodyPr wrap="none">
            <a:spAutoFit/>
          </a:bodyPr>
          <a:lstStyle/>
          <a:p>
            <a:r>
              <a:rPr lang="en-US" sz="1200">
                <a:sym typeface="Symbol" pitchFamily="18" charset="2"/>
              </a:rPr>
              <a:t>52.5  </a:t>
            </a:r>
            <a:r>
              <a:rPr lang="en-US" sz="1200" baseline="30000">
                <a:sym typeface="Symbol" pitchFamily="18" charset="2"/>
              </a:rPr>
              <a:t>o</a:t>
            </a:r>
            <a:r>
              <a:rPr lang="en-US" sz="1200">
                <a:sym typeface="Symbol" pitchFamily="18" charset="2"/>
              </a:rPr>
              <a:t>C</a:t>
            </a:r>
          </a:p>
        </p:txBody>
      </p:sp>
      <p:sp>
        <p:nvSpPr>
          <p:cNvPr id="13926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39269" name="Text Box 5"/>
          <p:cNvSpPr txBox="1">
            <a:spLocks noChangeArrowheads="1"/>
          </p:cNvSpPr>
          <p:nvPr/>
        </p:nvSpPr>
        <p:spPr bwMode="auto">
          <a:xfrm>
            <a:off x="457200" y="381000"/>
            <a:ext cx="8458200" cy="1554163"/>
          </a:xfrm>
          <a:prstGeom prst="rect">
            <a:avLst/>
          </a:prstGeom>
          <a:noFill/>
          <a:ln w="50800">
            <a:noFill/>
            <a:miter lim="800000"/>
            <a:headEnd/>
            <a:tailEnd/>
          </a:ln>
          <a:effectLst/>
        </p:spPr>
        <p:txBody>
          <a:bodyPr>
            <a:spAutoFit/>
          </a:bodyPr>
          <a:lstStyle/>
          <a:p>
            <a:r>
              <a:rPr lang="en-US" sz="3200"/>
              <a:t>An airtight drum at 1.00 atm and 10.0 </a:t>
            </a:r>
            <a:r>
              <a:rPr lang="en-US" sz="3200" baseline="30000"/>
              <a:t>o</a:t>
            </a:r>
            <a:r>
              <a:rPr lang="en-US" sz="3200"/>
              <a:t>C is heated until it reaches a pressure of 1.15 atm.  What is the new temperature in </a:t>
            </a:r>
            <a:r>
              <a:rPr lang="en-US" sz="3200" baseline="30000"/>
              <a:t>o</a:t>
            </a:r>
            <a:r>
              <a:rPr lang="en-US" sz="3200"/>
              <a:t>C?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92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9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381000" y="3094038"/>
            <a:ext cx="8534400" cy="1554162"/>
          </a:xfrm>
          <a:prstGeom prst="rect">
            <a:avLst/>
          </a:prstGeom>
          <a:noFill/>
          <a:ln w="9525">
            <a:noFill/>
            <a:miter lim="800000"/>
            <a:headEnd/>
            <a:tailEnd/>
          </a:ln>
          <a:effectLst/>
        </p:spPr>
        <p:txBody>
          <a:bodyPr>
            <a:spAutoFit/>
          </a:bodyPr>
          <a:lstStyle/>
          <a:p>
            <a:r>
              <a:rPr lang="en-US" sz="3200"/>
              <a:t>PV = nRT</a:t>
            </a:r>
          </a:p>
          <a:p>
            <a:r>
              <a:rPr lang="en-US" sz="3200"/>
              <a:t>(162)(14.5) = nRT</a:t>
            </a:r>
          </a:p>
          <a:p>
            <a:r>
              <a:rPr lang="en-US" sz="3200"/>
              <a:t>( P   )(17.2) = nRT</a:t>
            </a:r>
            <a:endParaRPr lang="en-US" sz="3200">
              <a:sym typeface="Symbol" pitchFamily="18" charset="2"/>
            </a:endParaRPr>
          </a:p>
        </p:txBody>
      </p:sp>
      <p:sp>
        <p:nvSpPr>
          <p:cNvPr id="154627" name="Text Box 3"/>
          <p:cNvSpPr txBox="1">
            <a:spLocks noChangeArrowheads="1"/>
          </p:cNvSpPr>
          <p:nvPr/>
        </p:nvSpPr>
        <p:spPr bwMode="auto">
          <a:xfrm>
            <a:off x="228600" y="6477000"/>
            <a:ext cx="976313" cy="274638"/>
          </a:xfrm>
          <a:prstGeom prst="rect">
            <a:avLst/>
          </a:prstGeom>
          <a:noFill/>
          <a:ln w="25400">
            <a:noFill/>
            <a:miter lim="800000"/>
            <a:headEnd/>
            <a:tailEnd/>
          </a:ln>
          <a:effectLst/>
        </p:spPr>
        <p:txBody>
          <a:bodyPr wrap="none">
            <a:spAutoFit/>
          </a:bodyPr>
          <a:lstStyle/>
          <a:p>
            <a:r>
              <a:rPr lang="en-US" sz="1200">
                <a:sym typeface="Symbol" pitchFamily="18" charset="2"/>
              </a:rPr>
              <a:t>137 Jukkalas</a:t>
            </a:r>
          </a:p>
        </p:txBody>
      </p:sp>
      <p:sp>
        <p:nvSpPr>
          <p:cNvPr id="15462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54629" name="Text Box 5"/>
          <p:cNvSpPr txBox="1">
            <a:spLocks noChangeArrowheads="1"/>
          </p:cNvSpPr>
          <p:nvPr/>
        </p:nvSpPr>
        <p:spPr bwMode="auto">
          <a:xfrm>
            <a:off x="457200" y="381000"/>
            <a:ext cx="8458200" cy="2528888"/>
          </a:xfrm>
          <a:prstGeom prst="rect">
            <a:avLst/>
          </a:prstGeom>
          <a:noFill/>
          <a:ln w="50800">
            <a:noFill/>
            <a:miter lim="800000"/>
            <a:headEnd/>
            <a:tailEnd/>
          </a:ln>
          <a:effectLst/>
        </p:spPr>
        <p:txBody>
          <a:bodyPr>
            <a:spAutoFit/>
          </a:bodyPr>
          <a:lstStyle/>
          <a:p>
            <a:r>
              <a:rPr lang="en-US" sz="3200"/>
              <a:t>An airtight cylinder has a pressure of 162 Jukkalas when the piston is 14.5 cm from the bottom.  What is the pressure if the piston is moved to 17.2 cm from the bottom of the cylinder?  (Assume that the temperature is 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4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381000" y="2470150"/>
            <a:ext cx="8534400" cy="3933825"/>
          </a:xfrm>
          <a:prstGeom prst="rect">
            <a:avLst/>
          </a:prstGeom>
          <a:noFill/>
          <a:ln w="9525">
            <a:noFill/>
            <a:miter lim="800000"/>
            <a:headEnd/>
            <a:tailEnd/>
          </a:ln>
          <a:effectLst/>
        </p:spPr>
        <p:txBody>
          <a:bodyPr>
            <a:spAutoFit/>
          </a:bodyPr>
          <a:lstStyle/>
          <a:p>
            <a:r>
              <a:rPr lang="en-US" sz="3200"/>
              <a:t>P = P</a:t>
            </a:r>
            <a:r>
              <a:rPr lang="en-US" sz="3200" baseline="-25000"/>
              <a:t>gauge</a:t>
            </a:r>
            <a:r>
              <a:rPr lang="en-US" sz="3200"/>
              <a:t> + 1 atm</a:t>
            </a:r>
          </a:p>
          <a:p>
            <a:r>
              <a:rPr lang="en-US" sz="3200"/>
              <a:t>(1 atm = 101.3 kPa)</a:t>
            </a:r>
          </a:p>
          <a:p>
            <a:pPr lvl="1"/>
            <a:r>
              <a:rPr lang="en-US" u="sng"/>
              <a:t>p</a:t>
            </a:r>
            <a:r>
              <a:rPr lang="en-US" u="sng" baseline="-25000"/>
              <a:t>1</a:t>
            </a:r>
            <a:r>
              <a:rPr lang="en-US"/>
              <a:t>  =  </a:t>
            </a:r>
            <a:r>
              <a:rPr lang="en-US" u="sng"/>
              <a:t>p</a:t>
            </a:r>
            <a:r>
              <a:rPr lang="en-US" u="sng" baseline="-25000"/>
              <a:t>2</a:t>
            </a:r>
            <a:r>
              <a:rPr lang="en-US"/>
              <a:t>  </a:t>
            </a:r>
          </a:p>
          <a:p>
            <a:pPr lvl="1"/>
            <a:r>
              <a:rPr lang="en-US"/>
              <a:t>T</a:t>
            </a:r>
            <a:r>
              <a:rPr lang="en-US" baseline="-25000"/>
              <a:t>1</a:t>
            </a:r>
            <a:r>
              <a:rPr lang="en-US"/>
              <a:t>      T</a:t>
            </a:r>
            <a:r>
              <a:rPr lang="en-US" baseline="-25000"/>
              <a:t>2</a:t>
            </a:r>
            <a:endParaRPr lang="en-US"/>
          </a:p>
          <a:p>
            <a:endParaRPr lang="en-US" sz="2000"/>
          </a:p>
          <a:p>
            <a:pPr eaLnBrk="0" hangingPunct="0"/>
            <a:r>
              <a:rPr lang="en-US"/>
              <a:t>T</a:t>
            </a:r>
            <a:r>
              <a:rPr lang="en-US" u="sng" baseline="-25000"/>
              <a:t>1</a:t>
            </a:r>
            <a:r>
              <a:rPr lang="en-US"/>
              <a:t>  = 273 + 10. = 283</a:t>
            </a:r>
          </a:p>
          <a:p>
            <a:pPr eaLnBrk="0" hangingPunct="0"/>
            <a:r>
              <a:rPr lang="en-US"/>
              <a:t>P</a:t>
            </a:r>
            <a:r>
              <a:rPr lang="en-US" baseline="-25000"/>
              <a:t>1</a:t>
            </a:r>
            <a:r>
              <a:rPr lang="en-US"/>
              <a:t>  = 82 + 101.3 = 183.1 kPa = 183.1 x 10</a:t>
            </a:r>
            <a:r>
              <a:rPr lang="en-US" baseline="30000"/>
              <a:t>3</a:t>
            </a:r>
            <a:r>
              <a:rPr lang="en-US"/>
              <a:t> Pa</a:t>
            </a:r>
          </a:p>
          <a:p>
            <a:pPr eaLnBrk="0" hangingPunct="0"/>
            <a:r>
              <a:rPr lang="en-US"/>
              <a:t>T</a:t>
            </a:r>
            <a:r>
              <a:rPr lang="en-US" u="sng" baseline="-25000"/>
              <a:t>2</a:t>
            </a:r>
            <a:r>
              <a:rPr lang="en-US"/>
              <a:t>  = 273 + 52 = 325 K</a:t>
            </a:r>
          </a:p>
          <a:p>
            <a:pPr eaLnBrk="0" hangingPunct="0"/>
            <a:r>
              <a:rPr lang="en-US"/>
              <a:t>P</a:t>
            </a:r>
            <a:r>
              <a:rPr lang="en-US" baseline="-25000"/>
              <a:t>2</a:t>
            </a:r>
            <a:r>
              <a:rPr lang="en-US"/>
              <a:t>  = ???</a:t>
            </a:r>
          </a:p>
        </p:txBody>
      </p:sp>
      <p:sp>
        <p:nvSpPr>
          <p:cNvPr id="150531" name="Text Box 3"/>
          <p:cNvSpPr txBox="1">
            <a:spLocks noChangeArrowheads="1"/>
          </p:cNvSpPr>
          <p:nvPr/>
        </p:nvSpPr>
        <p:spPr bwMode="auto">
          <a:xfrm>
            <a:off x="228600" y="6477000"/>
            <a:ext cx="2276475" cy="274638"/>
          </a:xfrm>
          <a:prstGeom prst="rect">
            <a:avLst/>
          </a:prstGeom>
          <a:noFill/>
          <a:ln w="25400">
            <a:noFill/>
            <a:miter lim="800000"/>
            <a:headEnd/>
            <a:tailEnd/>
          </a:ln>
          <a:effectLst/>
        </p:spPr>
        <p:txBody>
          <a:bodyPr wrap="none">
            <a:spAutoFit/>
          </a:bodyPr>
          <a:lstStyle/>
          <a:p>
            <a:r>
              <a:rPr lang="en-US" sz="1200">
                <a:sym typeface="Symbol" pitchFamily="18" charset="2"/>
              </a:rPr>
              <a:t>211 kPa Absolute, 109 kPa Gauge</a:t>
            </a:r>
          </a:p>
        </p:txBody>
      </p:sp>
      <p:sp>
        <p:nvSpPr>
          <p:cNvPr id="150532"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50533" name="Text Box 5"/>
          <p:cNvSpPr txBox="1">
            <a:spLocks noChangeArrowheads="1"/>
          </p:cNvSpPr>
          <p:nvPr/>
        </p:nvSpPr>
        <p:spPr bwMode="auto">
          <a:xfrm>
            <a:off x="457200" y="381000"/>
            <a:ext cx="8458200" cy="1800225"/>
          </a:xfrm>
          <a:prstGeom prst="rect">
            <a:avLst/>
          </a:prstGeom>
          <a:noFill/>
          <a:ln w="50800">
            <a:noFill/>
            <a:miter lim="800000"/>
            <a:headEnd/>
            <a:tailEnd/>
          </a:ln>
          <a:effectLst/>
        </p:spPr>
        <p:txBody>
          <a:bodyPr>
            <a:spAutoFit/>
          </a:bodyPr>
          <a:lstStyle/>
          <a:p>
            <a:r>
              <a:rPr lang="en-US"/>
              <a:t>A tire is at 82 kPa gauge pressure when the temperature is 10.0 </a:t>
            </a:r>
            <a:r>
              <a:rPr lang="en-US" baseline="30000"/>
              <a:t>o</a:t>
            </a:r>
            <a:r>
              <a:rPr lang="en-US"/>
              <a:t>C .  What is the gauge pressure if the temperature is 52 </a:t>
            </a:r>
            <a:r>
              <a:rPr lang="en-US" baseline="30000"/>
              <a:t>o</a:t>
            </a:r>
            <a:r>
              <a:rPr lang="en-US"/>
              <a:t>C  (assume the volume remains constant, and that the tyre does not leak)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0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053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5053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50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053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053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053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05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0" y="147638"/>
            <a:ext cx="5929313" cy="579437"/>
          </a:xfrm>
          <a:prstGeom prst="rect">
            <a:avLst/>
          </a:prstGeom>
          <a:noFill/>
          <a:ln w="9525">
            <a:noFill/>
            <a:miter lim="800000"/>
            <a:headEnd/>
            <a:tailEnd/>
          </a:ln>
          <a:effectLst/>
        </p:spPr>
        <p:txBody>
          <a:bodyPr wrap="none">
            <a:spAutoFit/>
          </a:bodyPr>
          <a:lstStyle/>
          <a:p>
            <a:r>
              <a:rPr lang="en-US" sz="3200" b="1" u="sng"/>
              <a:t>Distribution of Molecular Speeds</a:t>
            </a:r>
          </a:p>
        </p:txBody>
      </p:sp>
      <p:sp>
        <p:nvSpPr>
          <p:cNvPr id="151555"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51556" name="Text Box 4"/>
          <p:cNvSpPr txBox="1">
            <a:spLocks noChangeArrowheads="1"/>
          </p:cNvSpPr>
          <p:nvPr/>
        </p:nvSpPr>
        <p:spPr bwMode="auto">
          <a:xfrm>
            <a:off x="152400" y="762000"/>
            <a:ext cx="8686800" cy="946150"/>
          </a:xfrm>
          <a:prstGeom prst="rect">
            <a:avLst/>
          </a:prstGeom>
          <a:noFill/>
          <a:ln w="25400">
            <a:noFill/>
            <a:miter lim="800000"/>
            <a:headEnd/>
            <a:tailEnd/>
          </a:ln>
          <a:effectLst/>
        </p:spPr>
        <p:txBody>
          <a:bodyPr>
            <a:spAutoFit/>
          </a:bodyPr>
          <a:lstStyle/>
          <a:p>
            <a:r>
              <a:rPr lang="en-US"/>
              <a:t>Temperature is proportional to</a:t>
            </a:r>
            <a:r>
              <a:rPr lang="en-US">
                <a:sym typeface="Symbol" pitchFamily="18" charset="2"/>
              </a:rPr>
              <a:t> </a:t>
            </a:r>
            <a:r>
              <a:rPr lang="en-US"/>
              <a:t>average kinetic energy</a:t>
            </a:r>
          </a:p>
          <a:p>
            <a:r>
              <a:rPr lang="en-US"/>
              <a:t>Average(</a:t>
            </a:r>
            <a:r>
              <a:rPr lang="en-US" baseline="30000"/>
              <a:t>1</a:t>
            </a:r>
            <a:r>
              <a:rPr lang="en-US"/>
              <a:t>/</a:t>
            </a:r>
            <a:r>
              <a:rPr lang="en-US" baseline="-25000"/>
              <a:t>2</a:t>
            </a:r>
            <a:r>
              <a:rPr lang="en-US"/>
              <a:t>mv</a:t>
            </a:r>
            <a:r>
              <a:rPr lang="en-US" baseline="30000"/>
              <a:t>2</a:t>
            </a:r>
            <a:r>
              <a:rPr lang="en-US"/>
              <a:t>) = </a:t>
            </a:r>
            <a:r>
              <a:rPr lang="en-US" baseline="30000"/>
              <a:t>3</a:t>
            </a:r>
            <a:r>
              <a:rPr lang="en-US"/>
              <a:t>/</a:t>
            </a:r>
            <a:r>
              <a:rPr lang="en-US" baseline="-25000"/>
              <a:t>2</a:t>
            </a:r>
            <a:r>
              <a:rPr lang="en-US"/>
              <a:t>kT - (not in data packet)</a:t>
            </a:r>
          </a:p>
        </p:txBody>
      </p:sp>
      <p:pic>
        <p:nvPicPr>
          <p:cNvPr id="151559" name="Picture 7" descr="FG13_15"/>
          <p:cNvPicPr>
            <a:picLocks noChangeAspect="1" noChangeArrowheads="1"/>
          </p:cNvPicPr>
          <p:nvPr/>
        </p:nvPicPr>
        <p:blipFill>
          <a:blip r:embed="rId3" cstate="print"/>
          <a:srcRect l="26006" t="27499" r="21983" b="23000"/>
          <a:stretch>
            <a:fillRect/>
          </a:stretch>
        </p:blipFill>
        <p:spPr bwMode="auto">
          <a:xfrm>
            <a:off x="304800" y="1709738"/>
            <a:ext cx="7391400" cy="46910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Effect transition="in" filter="wipe(left)">
                                      <p:cBhvr>
                                        <p:cTn id="7" dur="500"/>
                                        <p:tgtEl>
                                          <p:spTgt spid="151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6">
                                            <p:txEl>
                                              <p:pRg st="1" end="1"/>
                                            </p:txEl>
                                          </p:spTgt>
                                        </p:tgtEl>
                                        <p:attrNameLst>
                                          <p:attrName>style.visibility</p:attrName>
                                        </p:attrNameLst>
                                      </p:cBhvr>
                                      <p:to>
                                        <p:strVal val="visible"/>
                                      </p:to>
                                    </p:set>
                                    <p:animEffect transition="in" filter="wipe(left)">
                                      <p:cBhvr>
                                        <p:cTn id="12" dur="500"/>
                                        <p:tgtEl>
                                          <p:spTgt spid="151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1559"/>
                                        </p:tgtEl>
                                        <p:attrNameLst>
                                          <p:attrName>style.visibility</p:attrName>
                                        </p:attrNameLst>
                                      </p:cBhvr>
                                      <p:to>
                                        <p:strVal val="visible"/>
                                      </p:to>
                                    </p:set>
                                    <p:animEffect transition="in" filter="dissolve">
                                      <p:cBhvr>
                                        <p:cTn id="17" dur="500"/>
                                        <p:tgtEl>
                                          <p:spTgt spid="151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9" name="Picture 3" descr="FG13_16"/>
          <p:cNvPicPr>
            <a:picLocks noChangeAspect="1" noChangeArrowheads="1"/>
          </p:cNvPicPr>
          <p:nvPr/>
        </p:nvPicPr>
        <p:blipFill>
          <a:blip r:embed="rId2" cstate="print"/>
          <a:srcRect l="24005" t="29001" r="22984" b="25999"/>
          <a:stretch>
            <a:fillRect/>
          </a:stretch>
        </p:blipFill>
        <p:spPr bwMode="auto">
          <a:xfrm>
            <a:off x="457200" y="1539875"/>
            <a:ext cx="8382000" cy="474503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0" y="147638"/>
            <a:ext cx="3956050" cy="579437"/>
          </a:xfrm>
          <a:prstGeom prst="rect">
            <a:avLst/>
          </a:prstGeom>
          <a:noFill/>
          <a:ln w="9525">
            <a:noFill/>
            <a:miter lim="800000"/>
            <a:headEnd/>
            <a:tailEnd/>
          </a:ln>
          <a:effectLst/>
        </p:spPr>
        <p:txBody>
          <a:bodyPr wrap="none">
            <a:spAutoFit/>
          </a:bodyPr>
          <a:lstStyle/>
          <a:p>
            <a:r>
              <a:rPr lang="en-US" sz="3200" b="1" u="sng"/>
              <a:t>What makes pressure</a:t>
            </a:r>
          </a:p>
        </p:txBody>
      </p:sp>
      <p:sp>
        <p:nvSpPr>
          <p:cNvPr id="11290" name="Text Box 26"/>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3" action="ppaction://hlinksldjump"/>
              </a:rPr>
              <a:t>TOC</a:t>
            </a:r>
            <a:endParaRPr lang="en-US" sz="2400"/>
          </a:p>
        </p:txBody>
      </p:sp>
      <p:sp>
        <p:nvSpPr>
          <p:cNvPr id="11292" name="Text Box 28"/>
          <p:cNvSpPr txBox="1">
            <a:spLocks noChangeArrowheads="1"/>
          </p:cNvSpPr>
          <p:nvPr/>
        </p:nvSpPr>
        <p:spPr bwMode="auto">
          <a:xfrm>
            <a:off x="152400" y="762000"/>
            <a:ext cx="8686800" cy="4346575"/>
          </a:xfrm>
          <a:prstGeom prst="rect">
            <a:avLst/>
          </a:prstGeom>
          <a:noFill/>
          <a:ln w="25400">
            <a:noFill/>
            <a:miter lim="800000"/>
            <a:headEnd/>
            <a:tailEnd/>
          </a:ln>
          <a:effectLst/>
        </p:spPr>
        <p:txBody>
          <a:bodyPr>
            <a:spAutoFit/>
          </a:bodyPr>
          <a:lstStyle/>
          <a:p>
            <a:r>
              <a:rPr lang="en-US"/>
              <a:t>P = </a:t>
            </a:r>
            <a:r>
              <a:rPr lang="en-US" sz="3600" baseline="30000"/>
              <a:t>F</a:t>
            </a:r>
            <a:r>
              <a:rPr lang="en-US" sz="3600"/>
              <a:t>/</a:t>
            </a:r>
            <a:r>
              <a:rPr lang="en-US" sz="3600" baseline="-25000"/>
              <a:t>A</a:t>
            </a:r>
          </a:p>
          <a:p>
            <a:endParaRPr lang="en-US" baseline="30000"/>
          </a:p>
          <a:p>
            <a:r>
              <a:rPr lang="en-US"/>
              <a:t>Demo - molecular motion device</a:t>
            </a:r>
          </a:p>
          <a:p>
            <a:r>
              <a:rPr lang="en-US"/>
              <a:t>Force is exerted by molecular collisions</a:t>
            </a:r>
          </a:p>
          <a:p>
            <a:r>
              <a:rPr lang="en-US" u="sng"/>
              <a:t>More</a:t>
            </a:r>
            <a:r>
              <a:rPr lang="en-US"/>
              <a:t> pressure if:</a:t>
            </a:r>
          </a:p>
          <a:p>
            <a:pPr lvl="1"/>
            <a:r>
              <a:rPr lang="en-US"/>
              <a:t>Molecules faster (high temperature)</a:t>
            </a:r>
          </a:p>
          <a:p>
            <a:pPr lvl="1"/>
            <a:r>
              <a:rPr lang="en-US"/>
              <a:t>More molecules or</a:t>
            </a:r>
          </a:p>
          <a:p>
            <a:pPr lvl="1"/>
            <a:r>
              <a:rPr lang="en-US"/>
              <a:t>Less volume</a:t>
            </a:r>
          </a:p>
          <a:p>
            <a:r>
              <a:rPr lang="en-US"/>
              <a:t>P = </a:t>
            </a:r>
            <a:r>
              <a:rPr lang="en-US" u="sng"/>
              <a:t>nRT</a:t>
            </a:r>
          </a:p>
          <a:p>
            <a:pPr lvl="1"/>
            <a:r>
              <a:rPr lang="en-US"/>
              <a:t>   V</a:t>
            </a:r>
          </a:p>
        </p:txBody>
      </p:sp>
      <p:sp>
        <p:nvSpPr>
          <p:cNvPr id="11341" name="Text Box 77"/>
          <p:cNvSpPr txBox="1">
            <a:spLocks noChangeArrowheads="1"/>
          </p:cNvSpPr>
          <p:nvPr/>
        </p:nvSpPr>
        <p:spPr bwMode="auto">
          <a:xfrm>
            <a:off x="2514600" y="4938713"/>
            <a:ext cx="4159250" cy="1189037"/>
          </a:xfrm>
          <a:prstGeom prst="rect">
            <a:avLst/>
          </a:prstGeom>
          <a:noFill/>
          <a:ln w="50800">
            <a:noFill/>
            <a:miter lim="800000"/>
            <a:headEnd/>
            <a:tailEnd/>
          </a:ln>
          <a:effectLst/>
        </p:spPr>
        <p:txBody>
          <a:bodyPr wrap="none">
            <a:spAutoFit/>
          </a:bodyPr>
          <a:lstStyle/>
          <a:p>
            <a:r>
              <a:rPr lang="en-US" sz="7200" b="1"/>
              <a:t>PV = nRT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92">
                                            <p:txEl>
                                              <p:pRg st="0" end="0"/>
                                            </p:txEl>
                                          </p:spTgt>
                                        </p:tgtEl>
                                        <p:attrNameLst>
                                          <p:attrName>style.visibility</p:attrName>
                                        </p:attrNameLst>
                                      </p:cBhvr>
                                      <p:to>
                                        <p:strVal val="visible"/>
                                      </p:to>
                                    </p:set>
                                    <p:animEffect transition="in" filter="wipe(left)">
                                      <p:cBhvr>
                                        <p:cTn id="7" dur="500"/>
                                        <p:tgtEl>
                                          <p:spTgt spid="11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92">
                                            <p:txEl>
                                              <p:pRg st="2" end="2"/>
                                            </p:txEl>
                                          </p:spTgt>
                                        </p:tgtEl>
                                        <p:attrNameLst>
                                          <p:attrName>style.visibility</p:attrName>
                                        </p:attrNameLst>
                                      </p:cBhvr>
                                      <p:to>
                                        <p:strVal val="visible"/>
                                      </p:to>
                                    </p:set>
                                    <p:animEffect transition="in" filter="wipe(left)">
                                      <p:cBhvr>
                                        <p:cTn id="12" dur="500"/>
                                        <p:tgtEl>
                                          <p:spTgt spid="1129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92">
                                            <p:txEl>
                                              <p:pRg st="3" end="3"/>
                                            </p:txEl>
                                          </p:spTgt>
                                        </p:tgtEl>
                                        <p:attrNameLst>
                                          <p:attrName>style.visibility</p:attrName>
                                        </p:attrNameLst>
                                      </p:cBhvr>
                                      <p:to>
                                        <p:strVal val="visible"/>
                                      </p:to>
                                    </p:set>
                                    <p:animEffect transition="in" filter="wipe(left)">
                                      <p:cBhvr>
                                        <p:cTn id="17" dur="500"/>
                                        <p:tgtEl>
                                          <p:spTgt spid="1129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92">
                                            <p:txEl>
                                              <p:pRg st="4" end="4"/>
                                            </p:txEl>
                                          </p:spTgt>
                                        </p:tgtEl>
                                        <p:attrNameLst>
                                          <p:attrName>style.visibility</p:attrName>
                                        </p:attrNameLst>
                                      </p:cBhvr>
                                      <p:to>
                                        <p:strVal val="visible"/>
                                      </p:to>
                                    </p:set>
                                    <p:animEffect transition="in" filter="wipe(left)">
                                      <p:cBhvr>
                                        <p:cTn id="22" dur="500"/>
                                        <p:tgtEl>
                                          <p:spTgt spid="11292">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292">
                                            <p:txEl>
                                              <p:pRg st="5" end="5"/>
                                            </p:txEl>
                                          </p:spTgt>
                                        </p:tgtEl>
                                        <p:attrNameLst>
                                          <p:attrName>style.visibility</p:attrName>
                                        </p:attrNameLst>
                                      </p:cBhvr>
                                      <p:to>
                                        <p:strVal val="visible"/>
                                      </p:to>
                                    </p:set>
                                    <p:animEffect transition="in" filter="wipe(left)">
                                      <p:cBhvr>
                                        <p:cTn id="25" dur="500"/>
                                        <p:tgtEl>
                                          <p:spTgt spid="11292">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292">
                                            <p:txEl>
                                              <p:pRg st="6" end="6"/>
                                            </p:txEl>
                                          </p:spTgt>
                                        </p:tgtEl>
                                        <p:attrNameLst>
                                          <p:attrName>style.visibility</p:attrName>
                                        </p:attrNameLst>
                                      </p:cBhvr>
                                      <p:to>
                                        <p:strVal val="visible"/>
                                      </p:to>
                                    </p:set>
                                    <p:animEffect transition="in" filter="wipe(left)">
                                      <p:cBhvr>
                                        <p:cTn id="28" dur="500"/>
                                        <p:tgtEl>
                                          <p:spTgt spid="11292">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1292">
                                            <p:txEl>
                                              <p:pRg st="7" end="7"/>
                                            </p:txEl>
                                          </p:spTgt>
                                        </p:tgtEl>
                                        <p:attrNameLst>
                                          <p:attrName>style.visibility</p:attrName>
                                        </p:attrNameLst>
                                      </p:cBhvr>
                                      <p:to>
                                        <p:strVal val="visible"/>
                                      </p:to>
                                    </p:set>
                                    <p:animEffect transition="in" filter="wipe(left)">
                                      <p:cBhvr>
                                        <p:cTn id="31" dur="500"/>
                                        <p:tgtEl>
                                          <p:spTgt spid="11292">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292">
                                            <p:txEl>
                                              <p:pRg st="8" end="8"/>
                                            </p:txEl>
                                          </p:spTgt>
                                        </p:tgtEl>
                                        <p:attrNameLst>
                                          <p:attrName>style.visibility</p:attrName>
                                        </p:attrNameLst>
                                      </p:cBhvr>
                                      <p:to>
                                        <p:strVal val="visible"/>
                                      </p:to>
                                    </p:set>
                                    <p:animEffect transition="in" filter="wipe(left)">
                                      <p:cBhvr>
                                        <p:cTn id="36" dur="500"/>
                                        <p:tgtEl>
                                          <p:spTgt spid="11292">
                                            <p:txEl>
                                              <p:pRg st="8" end="8"/>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292">
                                            <p:txEl>
                                              <p:pRg st="9" end="9"/>
                                            </p:txEl>
                                          </p:spTgt>
                                        </p:tgtEl>
                                        <p:attrNameLst>
                                          <p:attrName>style.visibility</p:attrName>
                                        </p:attrNameLst>
                                      </p:cBhvr>
                                      <p:to>
                                        <p:strVal val="visible"/>
                                      </p:to>
                                    </p:set>
                                    <p:animEffect transition="in" filter="wipe(left)">
                                      <p:cBhvr>
                                        <p:cTn id="39" dur="500"/>
                                        <p:tgtEl>
                                          <p:spTgt spid="11292">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9" presetClass="entr" presetSubtype="10" fill="hold" grpId="0" nodeType="clickEffect">
                                  <p:stCondLst>
                                    <p:cond delay="0"/>
                                  </p:stCondLst>
                                  <p:childTnLst>
                                    <p:set>
                                      <p:cBhvr>
                                        <p:cTn id="43" dur="1" fill="hold">
                                          <p:stCondLst>
                                            <p:cond delay="0"/>
                                          </p:stCondLst>
                                        </p:cTn>
                                        <p:tgtEl>
                                          <p:spTgt spid="11341"/>
                                        </p:tgtEl>
                                        <p:attrNameLst>
                                          <p:attrName>style.visibility</p:attrName>
                                        </p:attrNameLst>
                                      </p:cBhvr>
                                      <p:to>
                                        <p:strVal val="visible"/>
                                      </p:to>
                                    </p:set>
                                    <p:anim calcmode="lin" valueType="num">
                                      <p:cBhvr>
                                        <p:cTn id="44" dur="5000" fill="hold"/>
                                        <p:tgtEl>
                                          <p:spTgt spid="11341"/>
                                        </p:tgtEl>
                                        <p:attrNameLst>
                                          <p:attrName>ppt_w</p:attrName>
                                        </p:attrNameLst>
                                      </p:cBhvr>
                                      <p:tavLst>
                                        <p:tav tm="0" fmla="#ppt_w*sin(2.5*pi*$)">
                                          <p:val>
                                            <p:fltVal val="0"/>
                                          </p:val>
                                        </p:tav>
                                        <p:tav tm="100000">
                                          <p:val>
                                            <p:fltVal val="1"/>
                                          </p:val>
                                        </p:tav>
                                      </p:tavLst>
                                    </p:anim>
                                    <p:anim calcmode="lin" valueType="num">
                                      <p:cBhvr>
                                        <p:cTn id="45" dur="5000" fill="hold"/>
                                        <p:tgtEl>
                                          <p:spTgt spid="1134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2"/>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2" grpId="0" build="p" autoUpdateAnimBg="0"/>
      <p:bldP spid="1134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3" action="ppaction://hlinksldjump"/>
              </a:rPr>
              <a:t>TOC</a:t>
            </a:r>
            <a:endParaRPr lang="en-US" sz="2400"/>
          </a:p>
        </p:txBody>
      </p:sp>
      <p:sp>
        <p:nvSpPr>
          <p:cNvPr id="146436" name="Text Box 4"/>
          <p:cNvSpPr txBox="1">
            <a:spLocks noChangeArrowheads="1"/>
          </p:cNvSpPr>
          <p:nvPr/>
        </p:nvSpPr>
        <p:spPr bwMode="auto">
          <a:xfrm>
            <a:off x="152400" y="0"/>
            <a:ext cx="8686800" cy="3248025"/>
          </a:xfrm>
          <a:prstGeom prst="rect">
            <a:avLst/>
          </a:prstGeom>
          <a:noFill/>
          <a:ln w="25400">
            <a:noFill/>
            <a:miter lim="800000"/>
            <a:headEnd/>
            <a:tailEnd/>
          </a:ln>
          <a:effectLst/>
        </p:spPr>
        <p:txBody>
          <a:bodyPr>
            <a:spAutoFit/>
          </a:bodyPr>
          <a:lstStyle/>
          <a:p>
            <a:r>
              <a:rPr lang="en-US" sz="4800"/>
              <a:t>PV = nRT</a:t>
            </a:r>
            <a:endParaRPr lang="en-US" sz="6000" baseline="-25000"/>
          </a:p>
          <a:p>
            <a:endParaRPr lang="en-US" baseline="30000"/>
          </a:p>
          <a:p>
            <a:pPr lvl="1"/>
            <a:r>
              <a:rPr lang="en-US"/>
              <a:t>P = pressure in Pa (Absolute, not gauge)</a:t>
            </a:r>
          </a:p>
          <a:p>
            <a:pPr lvl="1"/>
            <a:r>
              <a:rPr lang="en-US"/>
              <a:t>V = volume in m</a:t>
            </a:r>
            <a:r>
              <a:rPr lang="en-US" baseline="30000"/>
              <a:t>3 </a:t>
            </a:r>
            <a:r>
              <a:rPr lang="en-US"/>
              <a:t>(Demo)</a:t>
            </a:r>
          </a:p>
          <a:p>
            <a:pPr lvl="1"/>
            <a:r>
              <a:rPr lang="en-US"/>
              <a:t>n = moles of gas molecules</a:t>
            </a:r>
          </a:p>
          <a:p>
            <a:pPr lvl="1"/>
            <a:r>
              <a:rPr lang="en-US"/>
              <a:t>R = 8.31 JK</a:t>
            </a:r>
            <a:r>
              <a:rPr lang="en-US" baseline="30000"/>
              <a:t>-1</a:t>
            </a:r>
            <a:r>
              <a:rPr lang="en-US"/>
              <a:t> (for these units)</a:t>
            </a:r>
          </a:p>
          <a:p>
            <a:pPr lvl="1"/>
            <a:r>
              <a:rPr lang="en-US"/>
              <a:t>T = ABSOLUTE TEMPERATURE (in K)</a:t>
            </a:r>
            <a:endParaRPr lang="en-US" baseline="30000"/>
          </a:p>
        </p:txBody>
      </p:sp>
      <p:sp>
        <p:nvSpPr>
          <p:cNvPr id="146439" name="Text Box 7"/>
          <p:cNvSpPr txBox="1">
            <a:spLocks noChangeArrowheads="1"/>
          </p:cNvSpPr>
          <p:nvPr/>
        </p:nvSpPr>
        <p:spPr bwMode="auto">
          <a:xfrm>
            <a:off x="228600" y="3062288"/>
            <a:ext cx="5824538" cy="823912"/>
          </a:xfrm>
          <a:prstGeom prst="rect">
            <a:avLst/>
          </a:prstGeom>
          <a:noFill/>
          <a:ln w="50800">
            <a:noFill/>
            <a:miter lim="800000"/>
            <a:headEnd/>
            <a:tailEnd/>
          </a:ln>
          <a:effectLst/>
        </p:spPr>
        <p:txBody>
          <a:bodyPr wrap="none">
            <a:spAutoFit/>
          </a:bodyPr>
          <a:lstStyle/>
          <a:p>
            <a:r>
              <a:rPr lang="en-US" sz="4800" b="1"/>
              <a:t>You must use Kelvins</a:t>
            </a:r>
          </a:p>
        </p:txBody>
      </p:sp>
      <p:sp>
        <p:nvSpPr>
          <p:cNvPr id="146440" name="Text Box 8"/>
          <p:cNvSpPr txBox="1">
            <a:spLocks noChangeArrowheads="1"/>
          </p:cNvSpPr>
          <p:nvPr/>
        </p:nvSpPr>
        <p:spPr bwMode="auto">
          <a:xfrm>
            <a:off x="381000" y="3930650"/>
            <a:ext cx="6829425" cy="641350"/>
          </a:xfrm>
          <a:prstGeom prst="rect">
            <a:avLst/>
          </a:prstGeom>
          <a:solidFill>
            <a:schemeClr val="bg1"/>
          </a:solidFill>
          <a:ln w="50800">
            <a:noFill/>
            <a:miter lim="800000"/>
            <a:headEnd/>
            <a:tailEnd/>
          </a:ln>
          <a:effectLst/>
        </p:spPr>
        <p:txBody>
          <a:bodyPr wrap="none">
            <a:spAutoFit/>
          </a:bodyPr>
          <a:lstStyle/>
          <a:p>
            <a:r>
              <a:rPr lang="en-US" sz="3200"/>
              <a:t>STP: T = 273.15 K, P =</a:t>
            </a:r>
            <a:r>
              <a:rPr lang="en-US" sz="3600"/>
              <a:t> 1.013 x 10</a:t>
            </a:r>
            <a:r>
              <a:rPr lang="en-US" sz="3600" baseline="30000"/>
              <a:t>5</a:t>
            </a:r>
            <a:r>
              <a:rPr lang="en-US" sz="3600"/>
              <a:t> Pa</a:t>
            </a:r>
          </a:p>
        </p:txBody>
      </p:sp>
      <p:sp>
        <p:nvSpPr>
          <p:cNvPr id="146441" name="Text Box 9"/>
          <p:cNvSpPr txBox="1">
            <a:spLocks noChangeArrowheads="1"/>
          </p:cNvSpPr>
          <p:nvPr/>
        </p:nvSpPr>
        <p:spPr bwMode="auto">
          <a:xfrm>
            <a:off x="304800" y="4800600"/>
            <a:ext cx="8610600" cy="1373188"/>
          </a:xfrm>
          <a:prstGeom prst="rect">
            <a:avLst/>
          </a:prstGeom>
          <a:solidFill>
            <a:schemeClr val="bg1"/>
          </a:solidFill>
          <a:ln w="50800">
            <a:noFill/>
            <a:miter lim="800000"/>
            <a:headEnd/>
            <a:tailEnd/>
          </a:ln>
          <a:effectLst/>
        </p:spPr>
        <p:txBody>
          <a:bodyPr>
            <a:spAutoFit/>
          </a:bodyPr>
          <a:lstStyle/>
          <a:p>
            <a:r>
              <a:rPr lang="en-US"/>
              <a:t>Example – Nitrogen cylinder is at a (gauge) pressure of 90.1 psi.  It has a volume of 378 liters at a temperature of 37.0 </a:t>
            </a:r>
            <a:r>
              <a:rPr lang="en-US" baseline="30000"/>
              <a:t>o</a:t>
            </a:r>
            <a:r>
              <a:rPr lang="en-US"/>
              <a:t>C. What is the mass of Nitrogen in the tank?</a:t>
            </a:r>
          </a:p>
        </p:txBody>
      </p:sp>
      <p:grpSp>
        <p:nvGrpSpPr>
          <p:cNvPr id="146448" name="Group 16"/>
          <p:cNvGrpSpPr>
            <a:grpSpLocks/>
          </p:cNvGrpSpPr>
          <p:nvPr/>
        </p:nvGrpSpPr>
        <p:grpSpPr bwMode="auto">
          <a:xfrm>
            <a:off x="7010400" y="990600"/>
            <a:ext cx="1219200" cy="1219200"/>
            <a:chOff x="4416" y="624"/>
            <a:chExt cx="768" cy="768"/>
          </a:xfrm>
        </p:grpSpPr>
        <p:sp>
          <p:nvSpPr>
            <p:cNvPr id="146442" name="Rectangle 10"/>
            <p:cNvSpPr>
              <a:spLocks noChangeArrowheads="1"/>
            </p:cNvSpPr>
            <p:nvPr/>
          </p:nvSpPr>
          <p:spPr bwMode="auto">
            <a:xfrm>
              <a:off x="4416" y="864"/>
              <a:ext cx="528" cy="528"/>
            </a:xfrm>
            <a:prstGeom prst="rect">
              <a:avLst/>
            </a:prstGeom>
            <a:noFill/>
            <a:ln w="50800">
              <a:solidFill>
                <a:schemeClr val="tx1"/>
              </a:solidFill>
              <a:miter lim="800000"/>
              <a:headEnd/>
              <a:tailEnd/>
            </a:ln>
            <a:effectLst/>
          </p:spPr>
          <p:txBody>
            <a:bodyPr wrap="none" anchor="ctr"/>
            <a:lstStyle/>
            <a:p>
              <a:endParaRPr lang="en-US"/>
            </a:p>
          </p:txBody>
        </p:sp>
        <p:sp>
          <p:nvSpPr>
            <p:cNvPr id="146443" name="Rectangle 11"/>
            <p:cNvSpPr>
              <a:spLocks noChangeArrowheads="1"/>
            </p:cNvSpPr>
            <p:nvPr/>
          </p:nvSpPr>
          <p:spPr bwMode="auto">
            <a:xfrm>
              <a:off x="4656" y="624"/>
              <a:ext cx="528" cy="528"/>
            </a:xfrm>
            <a:prstGeom prst="rect">
              <a:avLst/>
            </a:prstGeom>
            <a:noFill/>
            <a:ln w="50800">
              <a:solidFill>
                <a:schemeClr val="tx1"/>
              </a:solidFill>
              <a:miter lim="800000"/>
              <a:headEnd/>
              <a:tailEnd/>
            </a:ln>
            <a:effectLst/>
          </p:spPr>
          <p:txBody>
            <a:bodyPr wrap="none" anchor="ctr"/>
            <a:lstStyle/>
            <a:p>
              <a:endParaRPr lang="en-US"/>
            </a:p>
          </p:txBody>
        </p:sp>
        <p:sp>
          <p:nvSpPr>
            <p:cNvPr id="146444" name="Line 12"/>
            <p:cNvSpPr>
              <a:spLocks noChangeShapeType="1"/>
            </p:cNvSpPr>
            <p:nvPr/>
          </p:nvSpPr>
          <p:spPr bwMode="auto">
            <a:xfrm flipH="1">
              <a:off x="4416" y="1152"/>
              <a:ext cx="240" cy="240"/>
            </a:xfrm>
            <a:prstGeom prst="line">
              <a:avLst/>
            </a:prstGeom>
            <a:noFill/>
            <a:ln w="50800">
              <a:solidFill>
                <a:schemeClr val="tx1"/>
              </a:solidFill>
              <a:round/>
              <a:headEnd/>
              <a:tailEnd/>
            </a:ln>
            <a:effectLst/>
          </p:spPr>
          <p:txBody>
            <a:bodyPr/>
            <a:lstStyle/>
            <a:p>
              <a:endParaRPr lang="en-US"/>
            </a:p>
          </p:txBody>
        </p:sp>
        <p:sp>
          <p:nvSpPr>
            <p:cNvPr id="146445" name="Line 13"/>
            <p:cNvSpPr>
              <a:spLocks noChangeShapeType="1"/>
            </p:cNvSpPr>
            <p:nvPr/>
          </p:nvSpPr>
          <p:spPr bwMode="auto">
            <a:xfrm flipH="1">
              <a:off x="4944" y="1152"/>
              <a:ext cx="240" cy="240"/>
            </a:xfrm>
            <a:prstGeom prst="line">
              <a:avLst/>
            </a:prstGeom>
            <a:noFill/>
            <a:ln w="50800">
              <a:solidFill>
                <a:schemeClr val="tx1"/>
              </a:solidFill>
              <a:round/>
              <a:headEnd/>
              <a:tailEnd/>
            </a:ln>
            <a:effectLst/>
          </p:spPr>
          <p:txBody>
            <a:bodyPr/>
            <a:lstStyle/>
            <a:p>
              <a:endParaRPr lang="en-US"/>
            </a:p>
          </p:txBody>
        </p:sp>
        <p:sp>
          <p:nvSpPr>
            <p:cNvPr id="146446" name="Line 14"/>
            <p:cNvSpPr>
              <a:spLocks noChangeShapeType="1"/>
            </p:cNvSpPr>
            <p:nvPr/>
          </p:nvSpPr>
          <p:spPr bwMode="auto">
            <a:xfrm flipH="1">
              <a:off x="4944" y="624"/>
              <a:ext cx="240" cy="240"/>
            </a:xfrm>
            <a:prstGeom prst="line">
              <a:avLst/>
            </a:prstGeom>
            <a:noFill/>
            <a:ln w="50800">
              <a:solidFill>
                <a:schemeClr val="tx1"/>
              </a:solidFill>
              <a:round/>
              <a:headEnd/>
              <a:tailEnd/>
            </a:ln>
            <a:effectLst/>
          </p:spPr>
          <p:txBody>
            <a:bodyPr/>
            <a:lstStyle/>
            <a:p>
              <a:endParaRPr lang="en-US"/>
            </a:p>
          </p:txBody>
        </p:sp>
        <p:sp>
          <p:nvSpPr>
            <p:cNvPr id="146447" name="Line 15"/>
            <p:cNvSpPr>
              <a:spLocks noChangeShapeType="1"/>
            </p:cNvSpPr>
            <p:nvPr/>
          </p:nvSpPr>
          <p:spPr bwMode="auto">
            <a:xfrm flipH="1">
              <a:off x="4416" y="624"/>
              <a:ext cx="240" cy="240"/>
            </a:xfrm>
            <a:prstGeom prst="line">
              <a:avLst/>
            </a:prstGeom>
            <a:noFill/>
            <a:ln w="50800">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6448"/>
                                        </p:tgtEl>
                                        <p:attrNameLst>
                                          <p:attrName>style.visibility</p:attrName>
                                        </p:attrNameLst>
                                      </p:cBhvr>
                                      <p:to>
                                        <p:strVal val="visible"/>
                                      </p:to>
                                    </p:set>
                                    <p:animEffect transition="in" filter="dissolve">
                                      <p:cBhvr>
                                        <p:cTn id="7" dur="500"/>
                                        <p:tgtEl>
                                          <p:spTgt spid="146448"/>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146439"/>
                                        </p:tgtEl>
                                        <p:attrNameLst>
                                          <p:attrName>style.visibility</p:attrName>
                                        </p:attrNameLst>
                                      </p:cBhvr>
                                      <p:to>
                                        <p:strVal val="visible"/>
                                      </p:to>
                                    </p:set>
                                    <p:anim calcmode="lin" valueType="num">
                                      <p:cBhvr>
                                        <p:cTn id="12" dur="5000" fill="hold"/>
                                        <p:tgtEl>
                                          <p:spTgt spid="146439"/>
                                        </p:tgtEl>
                                        <p:attrNameLst>
                                          <p:attrName>ppt_w</p:attrName>
                                        </p:attrNameLst>
                                      </p:cBhvr>
                                      <p:tavLst>
                                        <p:tav tm="0" fmla="#ppt_w*sin(2.5*pi*$)">
                                          <p:val>
                                            <p:fltVal val="0"/>
                                          </p:val>
                                        </p:tav>
                                        <p:tav tm="100000">
                                          <p:val>
                                            <p:fltVal val="1"/>
                                          </p:val>
                                        </p:tav>
                                      </p:tavLst>
                                    </p:anim>
                                    <p:anim calcmode="lin" valueType="num">
                                      <p:cBhvr>
                                        <p:cTn id="13" dur="5000" fill="hold"/>
                                        <p:tgtEl>
                                          <p:spTgt spid="14643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explode.wav"/>
                                        </p:tgtEl>
                                      </p:cMediaNode>
                                    </p:audio>
                                  </p:sub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6441"/>
                                        </p:tgtEl>
                                        <p:attrNameLst>
                                          <p:attrName>style.visibility</p:attrName>
                                        </p:attrNameLst>
                                      </p:cBhvr>
                                      <p:to>
                                        <p:strVal val="visible"/>
                                      </p:to>
                                    </p:set>
                                    <p:animEffect transition="in" filter="dissolve">
                                      <p:cBhvr>
                                        <p:cTn id="18" dur="500"/>
                                        <p:tgtEl>
                                          <p:spTgt spid="146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9" grpId="0" autoUpdateAnimBg="0"/>
      <p:bldP spid="1464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7" name="Text Box 5"/>
          <p:cNvSpPr txBox="1">
            <a:spLocks noChangeArrowheads="1"/>
          </p:cNvSpPr>
          <p:nvPr/>
        </p:nvSpPr>
        <p:spPr bwMode="auto">
          <a:xfrm>
            <a:off x="228600" y="381000"/>
            <a:ext cx="8610600" cy="5457825"/>
          </a:xfrm>
          <a:prstGeom prst="rect">
            <a:avLst/>
          </a:prstGeom>
          <a:solidFill>
            <a:schemeClr val="bg1"/>
          </a:solidFill>
          <a:ln w="50800">
            <a:noFill/>
            <a:miter lim="800000"/>
            <a:headEnd/>
            <a:tailEnd/>
          </a:ln>
          <a:effectLst/>
        </p:spPr>
        <p:txBody>
          <a:bodyPr>
            <a:spAutoFit/>
          </a:bodyPr>
          <a:lstStyle/>
          <a:p>
            <a:r>
              <a:rPr lang="en-US"/>
              <a:t>Example – Nitrogen cylinder is a a (gauge) pressure of 90.1 psi.  It has a volume of 378 liters at a temperature of 37.0 </a:t>
            </a:r>
            <a:r>
              <a:rPr lang="en-US" baseline="30000"/>
              <a:t>o</a:t>
            </a:r>
            <a:r>
              <a:rPr lang="en-US"/>
              <a:t>C.  What is the mass of Nitrogen in the tank?</a:t>
            </a:r>
          </a:p>
          <a:p>
            <a:endParaRPr lang="en-US"/>
          </a:p>
          <a:p>
            <a:r>
              <a:rPr lang="en-US" sz="2000"/>
              <a:t>P = 90.1 + 14.7 = 104.8 psi</a:t>
            </a:r>
          </a:p>
          <a:p>
            <a:r>
              <a:rPr lang="en-US" sz="2000"/>
              <a:t>P = (1.013E5 Pa/atm)(104.8 psi)/(14.7 psi/atm) = 722,193.2 Pa</a:t>
            </a:r>
          </a:p>
          <a:p>
            <a:endParaRPr lang="en-US" sz="2000"/>
          </a:p>
          <a:p>
            <a:r>
              <a:rPr lang="en-US" sz="2000"/>
              <a:t>T = 273.15 + 37.0 = 310.15 K</a:t>
            </a:r>
          </a:p>
          <a:p>
            <a:endParaRPr lang="en-US" sz="2000"/>
          </a:p>
          <a:p>
            <a:r>
              <a:rPr lang="en-US" sz="2000"/>
              <a:t>V = (378 liters)/(1000 liters/m</a:t>
            </a:r>
            <a:r>
              <a:rPr lang="en-US" sz="2000" baseline="30000"/>
              <a:t>3</a:t>
            </a:r>
            <a:r>
              <a:rPr lang="en-US" sz="2000"/>
              <a:t>) = .378 m</a:t>
            </a:r>
            <a:r>
              <a:rPr lang="en-US" sz="2000" baseline="30000"/>
              <a:t>3</a:t>
            </a:r>
          </a:p>
          <a:p>
            <a:endParaRPr lang="en-US" sz="2000"/>
          </a:p>
          <a:p>
            <a:r>
              <a:rPr lang="en-US" sz="2000"/>
              <a:t>PV = nRT, n = PV/(RT) = (722,193.2 Pa)(0.378 m</a:t>
            </a:r>
            <a:r>
              <a:rPr lang="en-US" sz="2000" baseline="30000"/>
              <a:t>3</a:t>
            </a:r>
            <a:r>
              <a:rPr lang="en-US" sz="2000"/>
              <a:t>)/((8.31 J/K)(310.15)) = </a:t>
            </a:r>
          </a:p>
          <a:p>
            <a:r>
              <a:rPr lang="en-US" sz="2000"/>
              <a:t>105.91 mols</a:t>
            </a:r>
          </a:p>
          <a:p>
            <a:endParaRPr lang="en-US" sz="2000"/>
          </a:p>
          <a:p>
            <a:r>
              <a:rPr lang="en-US" sz="2000"/>
              <a:t>mass = mols x molar mass</a:t>
            </a:r>
          </a:p>
          <a:p>
            <a:r>
              <a:rPr lang="en-US" sz="2000"/>
              <a:t>mass = (105.91 mols)(28.014 g/mol) = 2967 g = 2.97 kg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2522538" y="2263775"/>
            <a:ext cx="4184650" cy="1736725"/>
          </a:xfrm>
          <a:prstGeom prst="rect">
            <a:avLst/>
          </a:prstGeom>
          <a:noFill/>
          <a:ln w="25400">
            <a:noFill/>
            <a:miter lim="800000"/>
            <a:headEnd/>
            <a:tailEnd/>
          </a:ln>
          <a:effectLst/>
        </p:spPr>
        <p:txBody>
          <a:bodyPr wrap="none">
            <a:spAutoFit/>
          </a:bodyPr>
          <a:lstStyle/>
          <a:p>
            <a:pPr algn="ctr"/>
            <a:r>
              <a:rPr lang="en-US" sz="5400" u="sng"/>
              <a:t>Ideal Gas Law</a:t>
            </a:r>
          </a:p>
          <a:p>
            <a:pPr algn="ctr"/>
            <a:r>
              <a:rPr lang="en-US" sz="5400">
                <a:hlinkClick r:id="rId2" action="ppaction://hlinksldjump"/>
              </a:rPr>
              <a:t>1</a:t>
            </a:r>
            <a:r>
              <a:rPr lang="en-US" sz="5400"/>
              <a:t> | </a:t>
            </a:r>
            <a:r>
              <a:rPr lang="en-US" sz="5400">
                <a:hlinkClick r:id="rId3" action="ppaction://hlinksldjump"/>
              </a:rPr>
              <a:t>2</a:t>
            </a:r>
            <a:r>
              <a:rPr lang="en-US" sz="5400"/>
              <a:t> | </a:t>
            </a:r>
            <a:r>
              <a:rPr lang="en-US" sz="5400">
                <a:hlinkClick r:id="rId4" action="ppaction://hlinksldjump"/>
              </a:rPr>
              <a:t>3</a:t>
            </a:r>
            <a:r>
              <a:rPr lang="en-US" sz="5400"/>
              <a:t> | 4 </a:t>
            </a:r>
            <a:r>
              <a:rPr lang="en-US" sz="5400" u="sng"/>
              <a:t> </a:t>
            </a:r>
          </a:p>
        </p:txBody>
      </p:sp>
      <p:sp>
        <p:nvSpPr>
          <p:cNvPr id="99331"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5" action="ppaction://hlinksldjump"/>
              </a:rPr>
              <a:t>TOC</a:t>
            </a:r>
            <a:endParaRPr 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81000" y="2027238"/>
            <a:ext cx="8763000" cy="1554162"/>
          </a:xfrm>
          <a:prstGeom prst="rect">
            <a:avLst/>
          </a:prstGeom>
          <a:noFill/>
          <a:ln w="9525">
            <a:noFill/>
            <a:miter lim="800000"/>
            <a:headEnd/>
            <a:tailEnd/>
          </a:ln>
          <a:effectLst/>
        </p:spPr>
        <p:txBody>
          <a:bodyPr>
            <a:spAutoFit/>
          </a:bodyPr>
          <a:lstStyle/>
          <a:p>
            <a:r>
              <a:rPr lang="en-US" sz="3200"/>
              <a:t>PV = nRT</a:t>
            </a:r>
          </a:p>
          <a:p>
            <a:r>
              <a:rPr lang="en-US" sz="3200"/>
              <a:t>P = 1.013 x 10</a:t>
            </a:r>
            <a:r>
              <a:rPr lang="en-US" sz="3200" baseline="30000"/>
              <a:t>5</a:t>
            </a:r>
            <a:r>
              <a:rPr lang="en-US" sz="3200"/>
              <a:t> Pa, n = 1.0, T = 273 K,</a:t>
            </a:r>
          </a:p>
          <a:p>
            <a:r>
              <a:rPr lang="en-US" sz="3200"/>
              <a:t>V = .0224075 m</a:t>
            </a:r>
            <a:r>
              <a:rPr lang="en-US" sz="3200" baseline="30000"/>
              <a:t>3</a:t>
            </a:r>
            <a:r>
              <a:rPr lang="en-US" sz="3200"/>
              <a:t> = 22.4 liters</a:t>
            </a:r>
            <a:endParaRPr lang="en-US" sz="3200">
              <a:sym typeface="Symbol" pitchFamily="18" charset="2"/>
            </a:endParaRPr>
          </a:p>
        </p:txBody>
      </p:sp>
      <p:sp>
        <p:nvSpPr>
          <p:cNvPr id="110595" name="Text Box 3"/>
          <p:cNvSpPr txBox="1">
            <a:spLocks noChangeArrowheads="1"/>
          </p:cNvSpPr>
          <p:nvPr/>
        </p:nvSpPr>
        <p:spPr bwMode="auto">
          <a:xfrm>
            <a:off x="228600" y="6477000"/>
            <a:ext cx="795338" cy="274638"/>
          </a:xfrm>
          <a:prstGeom prst="rect">
            <a:avLst/>
          </a:prstGeom>
          <a:noFill/>
          <a:ln w="25400">
            <a:noFill/>
            <a:miter lim="800000"/>
            <a:headEnd/>
            <a:tailEnd/>
          </a:ln>
          <a:effectLst/>
        </p:spPr>
        <p:txBody>
          <a:bodyPr wrap="none">
            <a:spAutoFit/>
          </a:bodyPr>
          <a:lstStyle/>
          <a:p>
            <a:r>
              <a:rPr lang="en-US" sz="1200">
                <a:sym typeface="Symbol" pitchFamily="18" charset="2"/>
              </a:rPr>
              <a:t>22.4 liters</a:t>
            </a:r>
            <a:endParaRPr lang="en-US" sz="1200" baseline="30000">
              <a:sym typeface="Symbol" pitchFamily="18" charset="2"/>
            </a:endParaRPr>
          </a:p>
        </p:txBody>
      </p:sp>
      <p:sp>
        <p:nvSpPr>
          <p:cNvPr id="110596"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10597"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What is the volume in liters of 1.00 mol of N</a:t>
            </a:r>
            <a:r>
              <a:rPr lang="en-US" sz="3200" baseline="-25000"/>
              <a:t>2 </a:t>
            </a:r>
            <a:r>
              <a:rPr lang="en-US" sz="3200"/>
              <a:t>at 0.00 </a:t>
            </a:r>
            <a:r>
              <a:rPr lang="en-US" sz="3200" baseline="30000"/>
              <a:t>o</a:t>
            </a:r>
            <a:r>
              <a:rPr lang="en-US" sz="3200"/>
              <a:t>C, and 1.00 atm?  (1 atm = 1.013 x 10</a:t>
            </a:r>
            <a:r>
              <a:rPr lang="en-US" sz="3200" baseline="30000"/>
              <a:t>5</a:t>
            </a:r>
            <a:r>
              <a:rPr lang="en-US" sz="3200"/>
              <a:t> 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381000" y="2027238"/>
            <a:ext cx="8763000" cy="3503612"/>
          </a:xfrm>
          <a:prstGeom prst="rect">
            <a:avLst/>
          </a:prstGeom>
          <a:noFill/>
          <a:ln w="9525">
            <a:noFill/>
            <a:miter lim="800000"/>
            <a:headEnd/>
            <a:tailEnd/>
          </a:ln>
          <a:effectLst/>
        </p:spPr>
        <p:txBody>
          <a:bodyPr>
            <a:spAutoFit/>
          </a:bodyPr>
          <a:lstStyle/>
          <a:p>
            <a:r>
              <a:rPr lang="en-US" sz="3200"/>
              <a:t>The molecular mass of O</a:t>
            </a:r>
            <a:r>
              <a:rPr lang="en-US" sz="3200" baseline="-25000"/>
              <a:t>2</a:t>
            </a:r>
            <a:r>
              <a:rPr lang="en-US" sz="3200"/>
              <a:t> is 32 g/mol</a:t>
            </a:r>
          </a:p>
          <a:p>
            <a:r>
              <a:rPr lang="en-US" sz="3200"/>
              <a:t>n = mass/molecular mass</a:t>
            </a:r>
          </a:p>
          <a:p>
            <a:r>
              <a:rPr lang="en-US" sz="3200"/>
              <a:t>There are 1000 liters in a m</a:t>
            </a:r>
            <a:r>
              <a:rPr lang="en-US" sz="3200" baseline="30000"/>
              <a:t>3</a:t>
            </a:r>
          </a:p>
          <a:p>
            <a:r>
              <a:rPr lang="en-US" sz="3200"/>
              <a:t>n = 34/32 = 1.0625 mol</a:t>
            </a:r>
          </a:p>
          <a:p>
            <a:r>
              <a:rPr lang="en-US" sz="3200"/>
              <a:t>V = .0183 m</a:t>
            </a:r>
            <a:r>
              <a:rPr lang="en-US" sz="3200" baseline="30000"/>
              <a:t>3</a:t>
            </a:r>
          </a:p>
          <a:p>
            <a:r>
              <a:rPr lang="en-US" sz="3200"/>
              <a:t>T = 23 </a:t>
            </a:r>
            <a:r>
              <a:rPr lang="en-US" sz="3200" baseline="30000"/>
              <a:t>o</a:t>
            </a:r>
            <a:r>
              <a:rPr lang="en-US" sz="3200"/>
              <a:t>C + 273 = 296 K</a:t>
            </a:r>
          </a:p>
          <a:p>
            <a:r>
              <a:rPr lang="en-US" sz="3200"/>
              <a:t>P = nRT/V</a:t>
            </a:r>
          </a:p>
        </p:txBody>
      </p:sp>
      <p:sp>
        <p:nvSpPr>
          <p:cNvPr id="147459" name="Text Box 3"/>
          <p:cNvSpPr txBox="1">
            <a:spLocks noChangeArrowheads="1"/>
          </p:cNvSpPr>
          <p:nvPr/>
        </p:nvSpPr>
        <p:spPr bwMode="auto">
          <a:xfrm>
            <a:off x="228600" y="6477000"/>
            <a:ext cx="996950" cy="274638"/>
          </a:xfrm>
          <a:prstGeom prst="rect">
            <a:avLst/>
          </a:prstGeom>
          <a:noFill/>
          <a:ln w="25400">
            <a:noFill/>
            <a:miter lim="800000"/>
            <a:headEnd/>
            <a:tailEnd/>
          </a:ln>
          <a:effectLst/>
        </p:spPr>
        <p:txBody>
          <a:bodyPr wrap="none">
            <a:spAutoFit/>
          </a:bodyPr>
          <a:lstStyle/>
          <a:p>
            <a:r>
              <a:rPr lang="en-US" sz="1200">
                <a:sym typeface="Symbol" pitchFamily="18" charset="2"/>
              </a:rPr>
              <a:t>1.43 x 10</a:t>
            </a:r>
            <a:r>
              <a:rPr lang="en-US" sz="1200" baseline="30000">
                <a:sym typeface="Symbol" pitchFamily="18" charset="2"/>
              </a:rPr>
              <a:t>5</a:t>
            </a:r>
            <a:r>
              <a:rPr lang="en-US" sz="1200">
                <a:sym typeface="Symbol" pitchFamily="18" charset="2"/>
              </a:rPr>
              <a:t> Pa</a:t>
            </a:r>
          </a:p>
        </p:txBody>
      </p:sp>
      <p:sp>
        <p:nvSpPr>
          <p:cNvPr id="147460"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47461"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We have 34 g of O</a:t>
            </a:r>
            <a:r>
              <a:rPr lang="en-US" sz="3200" baseline="-25000"/>
              <a:t>2</a:t>
            </a:r>
            <a:r>
              <a:rPr lang="en-US" sz="3200"/>
              <a:t> in 18.3 liters @ 23 </a:t>
            </a:r>
            <a:r>
              <a:rPr lang="en-US" sz="3200" baseline="30000"/>
              <a:t>o</a:t>
            </a:r>
            <a:r>
              <a:rPr lang="en-US" sz="3200"/>
              <a:t>C.  What pressure?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7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7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7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7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74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74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74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381000" y="2027238"/>
            <a:ext cx="8763000" cy="3016250"/>
          </a:xfrm>
          <a:prstGeom prst="rect">
            <a:avLst/>
          </a:prstGeom>
          <a:noFill/>
          <a:ln w="9525">
            <a:noFill/>
            <a:miter lim="800000"/>
            <a:headEnd/>
            <a:tailEnd/>
          </a:ln>
          <a:effectLst/>
        </p:spPr>
        <p:txBody>
          <a:bodyPr>
            <a:spAutoFit/>
          </a:bodyPr>
          <a:lstStyle/>
          <a:p>
            <a:r>
              <a:rPr lang="en-US" sz="3200"/>
              <a:t>The molecular mass of He is 4.00 g/mol</a:t>
            </a:r>
          </a:p>
          <a:p>
            <a:r>
              <a:rPr lang="en-US" sz="3200"/>
              <a:t>n = mass/molecular mass</a:t>
            </a:r>
          </a:p>
          <a:p>
            <a:r>
              <a:rPr lang="en-US" sz="3200"/>
              <a:t>1000 liters = 1 m</a:t>
            </a:r>
            <a:r>
              <a:rPr lang="en-US" sz="3200" baseline="30000"/>
              <a:t>3</a:t>
            </a:r>
          </a:p>
          <a:p>
            <a:r>
              <a:rPr lang="en-US" sz="3200"/>
              <a:t>n = 52.0/4.00 = 13 mol</a:t>
            </a:r>
          </a:p>
          <a:p>
            <a:r>
              <a:rPr lang="en-US" sz="3200"/>
              <a:t>V = .212 m</a:t>
            </a:r>
            <a:r>
              <a:rPr lang="en-US" sz="3200" baseline="30000"/>
              <a:t>3</a:t>
            </a:r>
          </a:p>
          <a:p>
            <a:r>
              <a:rPr lang="en-US" sz="3200"/>
              <a:t>T = PV/(nR)</a:t>
            </a:r>
          </a:p>
        </p:txBody>
      </p:sp>
      <p:sp>
        <p:nvSpPr>
          <p:cNvPr id="138243" name="Text Box 3"/>
          <p:cNvSpPr txBox="1">
            <a:spLocks noChangeArrowheads="1"/>
          </p:cNvSpPr>
          <p:nvPr/>
        </p:nvSpPr>
        <p:spPr bwMode="auto">
          <a:xfrm>
            <a:off x="228600" y="6477000"/>
            <a:ext cx="1055688" cy="274638"/>
          </a:xfrm>
          <a:prstGeom prst="rect">
            <a:avLst/>
          </a:prstGeom>
          <a:noFill/>
          <a:ln w="25400">
            <a:noFill/>
            <a:miter lim="800000"/>
            <a:headEnd/>
            <a:tailEnd/>
          </a:ln>
          <a:effectLst/>
        </p:spPr>
        <p:txBody>
          <a:bodyPr wrap="none">
            <a:spAutoFit/>
          </a:bodyPr>
          <a:lstStyle/>
          <a:p>
            <a:r>
              <a:rPr lang="en-US" sz="1200">
                <a:sym typeface="Symbol" pitchFamily="18" charset="2"/>
              </a:rPr>
              <a:t>422 K, 149 </a:t>
            </a:r>
            <a:r>
              <a:rPr lang="en-US" sz="1200" baseline="30000">
                <a:sym typeface="Symbol" pitchFamily="18" charset="2"/>
              </a:rPr>
              <a:t>o</a:t>
            </a:r>
            <a:r>
              <a:rPr lang="en-US" sz="1200">
                <a:sym typeface="Symbol" pitchFamily="18" charset="2"/>
              </a:rPr>
              <a:t>C</a:t>
            </a:r>
          </a:p>
        </p:txBody>
      </p:sp>
      <p:sp>
        <p:nvSpPr>
          <p:cNvPr id="138244"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38245"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What is the temperature if 52.0 g of He occupies 212 liters at a pressure of  2.15 x 10</a:t>
            </a:r>
            <a:r>
              <a:rPr lang="en-US" sz="3200" baseline="30000"/>
              <a:t>5</a:t>
            </a:r>
            <a:r>
              <a:rPr lang="en-US" sz="3200"/>
              <a:t> 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82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82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0" y="147638"/>
            <a:ext cx="1314450" cy="579437"/>
          </a:xfrm>
          <a:prstGeom prst="rect">
            <a:avLst/>
          </a:prstGeom>
          <a:noFill/>
          <a:ln w="9525">
            <a:noFill/>
            <a:miter lim="800000"/>
            <a:headEnd/>
            <a:tailEnd/>
          </a:ln>
          <a:effectLst/>
        </p:spPr>
        <p:txBody>
          <a:bodyPr wrap="none">
            <a:spAutoFit/>
          </a:bodyPr>
          <a:lstStyle/>
          <a:p>
            <a:r>
              <a:rPr lang="en-US" sz="3200" b="1" u="sng"/>
              <a:t>Tricks</a:t>
            </a:r>
          </a:p>
        </p:txBody>
      </p:sp>
      <p:sp>
        <p:nvSpPr>
          <p:cNvPr id="148483"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48484" name="Text Box 4"/>
          <p:cNvSpPr txBox="1">
            <a:spLocks noChangeArrowheads="1"/>
          </p:cNvSpPr>
          <p:nvPr/>
        </p:nvSpPr>
        <p:spPr bwMode="auto">
          <a:xfrm>
            <a:off x="152400" y="762000"/>
            <a:ext cx="8686800" cy="2165350"/>
          </a:xfrm>
          <a:prstGeom prst="rect">
            <a:avLst/>
          </a:prstGeom>
          <a:noFill/>
          <a:ln w="25400">
            <a:noFill/>
            <a:miter lim="800000"/>
            <a:headEnd/>
            <a:tailEnd/>
          </a:ln>
          <a:effectLst/>
        </p:spPr>
        <p:txBody>
          <a:bodyPr>
            <a:spAutoFit/>
          </a:bodyPr>
          <a:lstStyle/>
          <a:p>
            <a:r>
              <a:rPr lang="en-US"/>
              <a:t>You can re-write the ideal gas law</a:t>
            </a:r>
          </a:p>
          <a:p>
            <a:pPr lvl="1"/>
            <a:r>
              <a:rPr lang="en-US" sz="4000" u="sng"/>
              <a:t>P</a:t>
            </a:r>
            <a:r>
              <a:rPr lang="en-US" sz="4000" baseline="-25000"/>
              <a:t>1</a:t>
            </a:r>
            <a:r>
              <a:rPr lang="en-US" sz="4000" u="sng"/>
              <a:t>V</a:t>
            </a:r>
            <a:r>
              <a:rPr lang="en-US" sz="4000" baseline="-25000"/>
              <a:t>1</a:t>
            </a:r>
            <a:r>
              <a:rPr lang="en-US" sz="4000"/>
              <a:t>  =  </a:t>
            </a:r>
            <a:r>
              <a:rPr lang="en-US" sz="4000" u="sng"/>
              <a:t>P</a:t>
            </a:r>
            <a:r>
              <a:rPr lang="en-US" sz="4000" baseline="-25000"/>
              <a:t>2</a:t>
            </a:r>
            <a:r>
              <a:rPr lang="en-US" sz="4000" u="sng"/>
              <a:t>V</a:t>
            </a:r>
            <a:r>
              <a:rPr lang="en-US" sz="4000" baseline="-25000"/>
              <a:t>2</a:t>
            </a:r>
            <a:r>
              <a:rPr lang="en-US" sz="4000"/>
              <a:t>  </a:t>
            </a:r>
          </a:p>
          <a:p>
            <a:pPr lvl="1"/>
            <a:r>
              <a:rPr lang="en-US" sz="4000"/>
              <a:t> n</a:t>
            </a:r>
            <a:r>
              <a:rPr lang="en-US" sz="4000" baseline="-25000"/>
              <a:t>1</a:t>
            </a:r>
            <a:r>
              <a:rPr lang="en-US" sz="4000"/>
              <a:t>T</a:t>
            </a:r>
            <a:r>
              <a:rPr lang="en-US" sz="4000" baseline="-25000"/>
              <a:t>1</a:t>
            </a:r>
            <a:r>
              <a:rPr lang="en-US" sz="4000"/>
              <a:t>       n</a:t>
            </a:r>
            <a:r>
              <a:rPr lang="en-US" sz="4000" baseline="-25000"/>
              <a:t>2</a:t>
            </a:r>
            <a:r>
              <a:rPr lang="en-US" sz="4000"/>
              <a:t>T</a:t>
            </a:r>
            <a:r>
              <a:rPr lang="en-US" sz="4000" baseline="-25000"/>
              <a:t>2</a:t>
            </a:r>
            <a:endParaRPr lang="en-US" sz="4000"/>
          </a:p>
          <a:p>
            <a:endParaRPr lang="en-US"/>
          </a:p>
        </p:txBody>
      </p:sp>
      <p:sp>
        <p:nvSpPr>
          <p:cNvPr id="148486" name="Text Box 6"/>
          <p:cNvSpPr txBox="1">
            <a:spLocks noChangeArrowheads="1"/>
          </p:cNvSpPr>
          <p:nvPr/>
        </p:nvSpPr>
        <p:spPr bwMode="auto">
          <a:xfrm>
            <a:off x="304800" y="2895600"/>
            <a:ext cx="8610600" cy="1800225"/>
          </a:xfrm>
          <a:prstGeom prst="rect">
            <a:avLst/>
          </a:prstGeom>
          <a:solidFill>
            <a:schemeClr val="bg1"/>
          </a:solidFill>
          <a:ln w="50800">
            <a:noFill/>
            <a:miter lim="800000"/>
            <a:headEnd/>
            <a:tailEnd/>
          </a:ln>
          <a:effectLst/>
        </p:spPr>
        <p:txBody>
          <a:bodyPr>
            <a:spAutoFit/>
          </a:bodyPr>
          <a:lstStyle/>
          <a:p>
            <a:r>
              <a:rPr lang="en-US"/>
              <a:t>Example – A nitrogen cylinder contains 3.42 kg of nitrogen at 2000. psi and 20.0 </a:t>
            </a:r>
            <a:r>
              <a:rPr lang="en-US" baseline="30000"/>
              <a:t>o</a:t>
            </a:r>
            <a:r>
              <a:rPr lang="en-US"/>
              <a:t>C.  What is the pressure if the temperature is 150. </a:t>
            </a:r>
            <a:r>
              <a:rPr lang="en-US" baseline="30000"/>
              <a:t>o</a:t>
            </a:r>
            <a:r>
              <a:rPr lang="en-US"/>
              <a:t>C, but you have released 0.20 kg of nitrogen?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4">
                                            <p:txEl>
                                              <p:pRg st="0" end="0"/>
                                            </p:txEl>
                                          </p:spTgt>
                                        </p:tgtEl>
                                        <p:attrNameLst>
                                          <p:attrName>style.visibility</p:attrName>
                                        </p:attrNameLst>
                                      </p:cBhvr>
                                      <p:to>
                                        <p:strVal val="visible"/>
                                      </p:to>
                                    </p:set>
                                    <p:animEffect transition="in" filter="wipe(left)">
                                      <p:cBhvr>
                                        <p:cTn id="7" dur="500"/>
                                        <p:tgtEl>
                                          <p:spTgt spid="14848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8484">
                                            <p:txEl>
                                              <p:pRg st="1" end="1"/>
                                            </p:txEl>
                                          </p:spTgt>
                                        </p:tgtEl>
                                        <p:attrNameLst>
                                          <p:attrName>style.visibility</p:attrName>
                                        </p:attrNameLst>
                                      </p:cBhvr>
                                      <p:to>
                                        <p:strVal val="visible"/>
                                      </p:to>
                                    </p:set>
                                    <p:animEffect transition="in" filter="wipe(left)">
                                      <p:cBhvr>
                                        <p:cTn id="10" dur="500"/>
                                        <p:tgtEl>
                                          <p:spTgt spid="14848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8484">
                                            <p:txEl>
                                              <p:pRg st="2" end="2"/>
                                            </p:txEl>
                                          </p:spTgt>
                                        </p:tgtEl>
                                        <p:attrNameLst>
                                          <p:attrName>style.visibility</p:attrName>
                                        </p:attrNameLst>
                                      </p:cBhvr>
                                      <p:to>
                                        <p:strVal val="visible"/>
                                      </p:to>
                                    </p:set>
                                    <p:animEffect transition="in" filter="wipe(left)">
                                      <p:cBhvr>
                                        <p:cTn id="13" dur="500"/>
                                        <p:tgtEl>
                                          <p:spTgt spid="14848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8486"/>
                                        </p:tgtEl>
                                        <p:attrNameLst>
                                          <p:attrName>style.visibility</p:attrName>
                                        </p:attrNameLst>
                                      </p:cBhvr>
                                      <p:to>
                                        <p:strVal val="visible"/>
                                      </p:to>
                                    </p:set>
                                    <p:animEffect transition="in" filter="dissolve">
                                      <p:cBhvr>
                                        <p:cTn id="18" dur="500"/>
                                        <p:tgtEl>
                                          <p:spTgt spid="148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build="p" autoUpdateAnimBg="0"/>
      <p:bldP spid="148486" grpId="0" animBg="1"/>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2755</TotalTime>
  <Words>901</Words>
  <Application>Microsoft Office PowerPoint</Application>
  <PresentationFormat>On-screen Show (4:3)</PresentationFormat>
  <Paragraphs>122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Times New Roman</vt:lpstr>
      <vt:lpstr>Symbol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254</cp:revision>
  <dcterms:created xsi:type="dcterms:W3CDTF">2001-03-01T17:38:38Z</dcterms:created>
  <dcterms:modified xsi:type="dcterms:W3CDTF">2014-03-10T19:25:29Z</dcterms:modified>
</cp:coreProperties>
</file>