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4" r:id="rId2"/>
    <p:sldId id="302" r:id="rId3"/>
    <p:sldId id="303" r:id="rId4"/>
    <p:sldId id="304" r:id="rId5"/>
    <p:sldId id="313" r:id="rId6"/>
    <p:sldId id="314" r:id="rId7"/>
    <p:sldId id="315" r:id="rId8"/>
    <p:sldId id="305" r:id="rId9"/>
    <p:sldId id="333" r:id="rId10"/>
    <p:sldId id="308" r:id="rId11"/>
    <p:sldId id="334" r:id="rId12"/>
    <p:sldId id="309" r:id="rId13"/>
    <p:sldId id="310" r:id="rId14"/>
    <p:sldId id="311" r:id="rId15"/>
    <p:sldId id="331" r:id="rId16"/>
    <p:sldId id="332" r:id="rId17"/>
    <p:sldId id="316" r:id="rId18"/>
    <p:sldId id="329" r:id="rId19"/>
    <p:sldId id="326" r:id="rId20"/>
    <p:sldId id="327" r:id="rId21"/>
    <p:sldId id="328" r:id="rId22"/>
    <p:sldId id="330" r:id="rId23"/>
    <p:sldId id="324" r:id="rId24"/>
    <p:sldId id="325" r:id="rId25"/>
    <p:sldId id="336" r:id="rId26"/>
    <p:sldId id="337" r:id="rId27"/>
    <p:sldId id="33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746907-4C5A-4874-979C-0AFF529953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28E20-A915-4EDE-8F42-41AB575FD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E7D32-46BD-4B79-AF6B-B71D2C3E3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D89B7-6B0D-4DAF-99CB-C1C688F7E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346D3-C1F6-4708-8D44-E29563221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740E2-D999-489E-9E14-916ADB97B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36F4D-139D-4591-B699-C88024C58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3EB9C-41AA-441B-A7E1-9226A95FF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77F66-2AA8-48F9-BC01-0A37CDCA2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80AA2-F8FA-4B89-BB53-E6CEEB79C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7BDAA-5ACD-404C-9187-3ACDB1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94226-3167-42C0-A38E-41E8748F2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246D7C-008C-410F-A7D2-BB38CE72E0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Refraction in 2 Dimensions</a:t>
            </a:r>
          </a:p>
          <a:p>
            <a:pPr lvl="1"/>
            <a:r>
              <a:rPr lang="en-US" sz="4000"/>
              <a:t>Contents:</a:t>
            </a:r>
            <a:endParaRPr lang="en-US" sz="3600"/>
          </a:p>
          <a:p>
            <a:pPr lvl="2">
              <a:buFontTx/>
              <a:buChar char="•"/>
            </a:pPr>
            <a:r>
              <a:rPr lang="en-US" sz="3600"/>
              <a:t>Two dimensions</a:t>
            </a:r>
          </a:p>
          <a:p>
            <a:pPr lvl="2">
              <a:buFontTx/>
              <a:buChar char="•"/>
            </a:pPr>
            <a:r>
              <a:rPr lang="en-US" sz="3600"/>
              <a:t>Whiteboard</a:t>
            </a:r>
          </a:p>
          <a:p>
            <a:pPr lvl="2">
              <a:buFontTx/>
              <a:buChar char="•"/>
            </a:pPr>
            <a:r>
              <a:rPr lang="en-US" sz="3600"/>
              <a:t>Critical angle</a:t>
            </a:r>
          </a:p>
          <a:p>
            <a:pPr lvl="2">
              <a:buFontTx/>
              <a:buChar char="•"/>
            </a:pPr>
            <a:r>
              <a:rPr lang="en-US" sz="3600"/>
              <a:t>Total internal reflection</a:t>
            </a:r>
          </a:p>
          <a:p>
            <a:pPr lvl="2">
              <a:buFontTx/>
              <a:buChar char="•"/>
            </a:pPr>
            <a:r>
              <a:rPr lang="en-US" sz="3600"/>
              <a:t>Dispersion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147638"/>
            <a:ext cx="482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Refraction in 2 dimensions</a:t>
            </a:r>
          </a:p>
        </p:txBody>
      </p:sp>
      <p:pic>
        <p:nvPicPr>
          <p:cNvPr id="22532" name="Picture 5" descr="FG11_42B"/>
          <p:cNvPicPr>
            <a:picLocks noChangeAspect="1" noChangeArrowheads="1"/>
          </p:cNvPicPr>
          <p:nvPr/>
        </p:nvPicPr>
        <p:blipFill>
          <a:blip r:embed="rId2" cstate="print"/>
          <a:srcRect l="13002" t="5000" r="12982" b="6500"/>
          <a:stretch>
            <a:fillRect/>
          </a:stretch>
        </p:blipFill>
        <p:spPr bwMode="auto">
          <a:xfrm>
            <a:off x="4953000" y="0"/>
            <a:ext cx="41910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288925" y="762000"/>
            <a:ext cx="3716082" cy="312906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 baseline="-25000" dirty="0" smtClean="0">
              <a:cs typeface="Times New Roman" pitchFamily="18" charset="0"/>
              <a:sym typeface="Symbol" pitchFamily="18" charset="2"/>
            </a:endParaRPr>
          </a:p>
          <a:p>
            <a:endParaRPr lang="en-US" sz="1600" baseline="-25000" dirty="0" smtClean="0">
              <a:cs typeface="Times New Roman" pitchFamily="18" charset="0"/>
              <a:sym typeface="Symbol" pitchFamily="18" charset="2"/>
            </a:endParaRPr>
          </a:p>
          <a:p>
            <a:endParaRPr lang="en-US" sz="1600" baseline="-25000" dirty="0" smtClean="0">
              <a:cs typeface="Times New Roman" pitchFamily="18" charset="0"/>
              <a:sym typeface="Symbol" pitchFamily="18" charset="2"/>
            </a:endParaRPr>
          </a:p>
          <a:p>
            <a:endParaRPr lang="en-US" sz="1600" baseline="-25000" dirty="0" smtClean="0">
              <a:cs typeface="Times New Roman" pitchFamily="18" charset="0"/>
              <a:sym typeface="Symbol" pitchFamily="18" charset="2"/>
            </a:endParaRPr>
          </a:p>
          <a:p>
            <a:endParaRPr lang="en-US" sz="1600" baseline="-25000" dirty="0" smtClean="0">
              <a:cs typeface="Times New Roman" pitchFamily="18" charset="0"/>
              <a:sym typeface="Symbol" pitchFamily="18" charset="2"/>
            </a:endParaRPr>
          </a:p>
          <a:p>
            <a:endParaRPr lang="en-US" sz="1600" baseline="-25000" dirty="0" smtClean="0">
              <a:cs typeface="Times New Roman" pitchFamily="18" charset="0"/>
              <a:sym typeface="Symbol" pitchFamily="18" charset="2"/>
            </a:endParaRPr>
          </a:p>
          <a:p>
            <a:endParaRPr lang="en-US" sz="1600" baseline="-25000" dirty="0" smtClean="0">
              <a:cs typeface="Times New Roman" pitchFamily="18" charset="0"/>
              <a:sym typeface="Symbol" pitchFamily="18" charset="2"/>
            </a:endParaRPr>
          </a:p>
          <a:p>
            <a:endParaRPr lang="en-US" sz="1600" baseline="-25000" dirty="0">
              <a:cs typeface="Times New Roman" pitchFamily="18" charset="0"/>
              <a:sym typeface="Symbol" pitchFamily="18" charset="2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n</a:t>
            </a:r>
            <a:r>
              <a:rPr lang="en-US" baseline="-25000" dirty="0" smtClean="0">
                <a:cs typeface="Times New Roman" pitchFamily="18" charset="0"/>
              </a:rPr>
              <a:t>1,2</a:t>
            </a:r>
            <a:r>
              <a:rPr lang="en-US" dirty="0" smtClean="0">
                <a:cs typeface="Times New Roman" pitchFamily="18" charset="0"/>
              </a:rPr>
              <a:t> = index of refraction</a:t>
            </a:r>
          </a:p>
          <a:p>
            <a:r>
              <a:rPr lang="en-US" dirty="0" smtClean="0">
                <a:cs typeface="Times New Roman" pitchFamily="18" charset="0"/>
                <a:sym typeface="Symbol"/>
              </a:rPr>
              <a:t></a:t>
            </a:r>
            <a:r>
              <a:rPr lang="en-US" baseline="-25000" dirty="0" smtClean="0">
                <a:cs typeface="Times New Roman" pitchFamily="18" charset="0"/>
              </a:rPr>
              <a:t>1,2</a:t>
            </a:r>
            <a:r>
              <a:rPr lang="en-US" dirty="0" smtClean="0">
                <a:cs typeface="Times New Roman" pitchFamily="18" charset="0"/>
                <a:sym typeface="Symbol"/>
              </a:rPr>
              <a:t> = angle with </a:t>
            </a:r>
            <a:r>
              <a:rPr lang="en-US" dirty="0" err="1" smtClean="0">
                <a:cs typeface="Times New Roman" pitchFamily="18" charset="0"/>
                <a:sym typeface="Symbol"/>
              </a:rPr>
              <a:t>perp</a:t>
            </a:r>
            <a:endParaRPr lang="en-US" dirty="0" smtClean="0">
              <a:cs typeface="Times New Roman" pitchFamily="18" charset="0"/>
              <a:sym typeface="Symbol"/>
            </a:endParaRPr>
          </a:p>
          <a:p>
            <a:r>
              <a:rPr lang="en-US" dirty="0" smtClean="0">
                <a:cs typeface="Times New Roman" pitchFamily="18" charset="0"/>
                <a:sym typeface="Symbol"/>
              </a:rPr>
              <a:t>v</a:t>
            </a:r>
            <a:r>
              <a:rPr lang="en-US" baseline="-25000" dirty="0" smtClean="0">
                <a:cs typeface="Times New Roman" pitchFamily="18" charset="0"/>
              </a:rPr>
              <a:t>1,2</a:t>
            </a:r>
            <a:r>
              <a:rPr lang="en-US" dirty="0" smtClean="0">
                <a:cs typeface="Times New Roman" pitchFamily="18" charset="0"/>
                <a:sym typeface="Symbol"/>
              </a:rPr>
              <a:t> = wave speed</a:t>
            </a:r>
            <a:endParaRPr lang="en-US" sz="3200" dirty="0"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3576637" cy="1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147638"/>
            <a:ext cx="482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Refraction in 2 dimensions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876800" y="152400"/>
            <a:ext cx="4267200" cy="2438400"/>
            <a:chOff x="3072" y="2448"/>
            <a:chExt cx="2688" cy="1536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3072" y="2448"/>
              <a:ext cx="2688" cy="1536"/>
              <a:chOff x="3072" y="2448"/>
              <a:chExt cx="2688" cy="1536"/>
            </a:xfrm>
          </p:grpSpPr>
          <p:grpSp>
            <p:nvGrpSpPr>
              <p:cNvPr id="4" name="Group 22"/>
              <p:cNvGrpSpPr>
                <a:grpSpLocks/>
              </p:cNvGrpSpPr>
              <p:nvPr/>
            </p:nvGrpSpPr>
            <p:grpSpPr bwMode="auto">
              <a:xfrm>
                <a:off x="3072" y="2448"/>
                <a:ext cx="2688" cy="1536"/>
                <a:chOff x="240" y="1296"/>
                <a:chExt cx="4368" cy="2880"/>
              </a:xfrm>
            </p:grpSpPr>
            <p:sp>
              <p:nvSpPr>
                <p:cNvPr id="225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40" y="1296"/>
                  <a:ext cx="4368" cy="2880"/>
                </a:xfrm>
                <a:prstGeom prst="rect">
                  <a:avLst/>
                </a:prstGeom>
                <a:solidFill>
                  <a:schemeClr val="bg1"/>
                </a:solidFill>
                <a:ln w="508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4368" cy="1440"/>
                </a:xfrm>
                <a:prstGeom prst="rect">
                  <a:avLst/>
                </a:prstGeom>
                <a:solidFill>
                  <a:srgbClr val="00FFFF"/>
                </a:solidFill>
                <a:ln w="508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540" name="Line 25"/>
              <p:cNvSpPr>
                <a:spLocks noChangeShapeType="1"/>
              </p:cNvSpPr>
              <p:nvPr/>
            </p:nvSpPr>
            <p:spPr bwMode="auto">
              <a:xfrm>
                <a:off x="3216" y="2736"/>
                <a:ext cx="1056" cy="48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Text Box 27"/>
              <p:cNvSpPr txBox="1">
                <a:spLocks noChangeArrowheads="1"/>
              </p:cNvSpPr>
              <p:nvPr/>
            </p:nvSpPr>
            <p:spPr bwMode="auto">
              <a:xfrm>
                <a:off x="3744" y="2592"/>
                <a:ext cx="418" cy="330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67</a:t>
                </a:r>
                <a:r>
                  <a:rPr lang="en-US" baseline="30000" dirty="0" smtClean="0"/>
                  <a:t>o</a:t>
                </a:r>
                <a:endParaRPr lang="en-US" baseline="30000" dirty="0"/>
              </a:p>
            </p:txBody>
          </p:sp>
          <p:sp>
            <p:nvSpPr>
              <p:cNvPr id="22543" name="Line 28"/>
              <p:cNvSpPr>
                <a:spLocks noChangeShapeType="1"/>
              </p:cNvSpPr>
              <p:nvPr/>
            </p:nvSpPr>
            <p:spPr bwMode="auto">
              <a:xfrm>
                <a:off x="4272" y="3216"/>
                <a:ext cx="624" cy="672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5" name="Text Box 30"/>
              <p:cNvSpPr txBox="1">
                <a:spLocks noChangeArrowheads="1"/>
              </p:cNvSpPr>
              <p:nvPr/>
            </p:nvSpPr>
            <p:spPr bwMode="auto">
              <a:xfrm>
                <a:off x="4272" y="3600"/>
                <a:ext cx="413" cy="327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???</a:t>
                </a:r>
              </a:p>
            </p:txBody>
          </p:sp>
        </p:grpSp>
        <p:sp>
          <p:nvSpPr>
            <p:cNvPr id="22537" name="Text Box 31"/>
            <p:cNvSpPr txBox="1">
              <a:spLocks noChangeArrowheads="1"/>
            </p:cNvSpPr>
            <p:nvPr/>
          </p:nvSpPr>
          <p:spPr bwMode="auto">
            <a:xfrm>
              <a:off x="4752" y="2601"/>
              <a:ext cx="85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 = 1.00</a:t>
              </a:r>
            </a:p>
          </p:txBody>
        </p:sp>
        <p:sp>
          <p:nvSpPr>
            <p:cNvPr id="22538" name="Text Box 32"/>
            <p:cNvSpPr txBox="1">
              <a:spLocks noChangeArrowheads="1"/>
            </p:cNvSpPr>
            <p:nvPr/>
          </p:nvSpPr>
          <p:spPr bwMode="auto">
            <a:xfrm>
              <a:off x="3264" y="3561"/>
              <a:ext cx="85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 = 1.51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4277411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 bwMode="auto">
          <a:xfrm>
            <a:off x="6781800" y="228600"/>
            <a:ext cx="0" cy="24384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Arc 21"/>
          <p:cNvSpPr/>
          <p:nvPr/>
        </p:nvSpPr>
        <p:spPr bwMode="auto">
          <a:xfrm rot="16565085">
            <a:off x="6359016" y="948815"/>
            <a:ext cx="685800" cy="685800"/>
          </a:xfrm>
          <a:prstGeom prst="arc">
            <a:avLst>
              <a:gd name="adj1" fmla="val 17431039"/>
              <a:gd name="adj2" fmla="val 0"/>
            </a:avLst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 rot="5690786">
            <a:off x="6511416" y="1101215"/>
            <a:ext cx="685800" cy="685800"/>
          </a:xfrm>
          <a:prstGeom prst="arc">
            <a:avLst>
              <a:gd name="adj1" fmla="val 18861388"/>
              <a:gd name="adj2" fmla="val 0"/>
            </a:avLst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819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laser makes an angle of 67.0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with the perpendicular from air on a piece of Lucite with an index of refraction of 1.51.  What is the refracted angle?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6553200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37.6</a:t>
            </a:r>
            <a:r>
              <a:rPr lang="en-US" sz="1200" baseline="30000" dirty="0" smtClean="0"/>
              <a:t>o</a:t>
            </a:r>
            <a:endParaRPr lang="en-US" sz="1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81121" y="2263775"/>
            <a:ext cx="7667484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Refraction in 2 dimensions</a:t>
            </a:r>
          </a:p>
          <a:p>
            <a:pPr algn="ctr"/>
            <a:r>
              <a:rPr lang="en-US" sz="5400" smtClean="0"/>
              <a:t>1-4</a:t>
            </a:r>
            <a:endParaRPr lang="en-US" sz="54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81000" y="2530475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sz="3200"/>
              <a:t>sin </a:t>
            </a:r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1</a:t>
            </a:r>
            <a:r>
              <a:rPr lang="en-US" sz="3200">
                <a:sym typeface="Symbol" pitchFamily="18" charset="2"/>
              </a:rPr>
              <a:t>  =  </a:t>
            </a:r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sz="3200"/>
              <a:t>sin </a:t>
            </a:r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2</a:t>
            </a:r>
            <a:endParaRPr lang="en-US" sz="3200">
              <a:sym typeface="Symbol" pitchFamily="18" charset="2"/>
            </a:endParaRPr>
          </a:p>
          <a:p>
            <a:r>
              <a:rPr lang="en-US"/>
              <a:t>n</a:t>
            </a:r>
            <a:r>
              <a:rPr lang="en-US" baseline="-25000"/>
              <a:t>1</a:t>
            </a:r>
            <a:r>
              <a:rPr lang="en-US" sz="3200">
                <a:sym typeface="Symbol" pitchFamily="18" charset="2"/>
              </a:rPr>
              <a:t> = 1.00, </a:t>
            </a:r>
            <a:r>
              <a:rPr lang="en-US" sz="3200" baseline="-25000">
                <a:sym typeface="Symbol" pitchFamily="18" charset="2"/>
              </a:rPr>
              <a:t>1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25</a:t>
            </a:r>
            <a:r>
              <a:rPr lang="en-US" sz="3200" baseline="30000"/>
              <a:t>o</a:t>
            </a:r>
            <a:r>
              <a:rPr lang="en-US" sz="3200">
                <a:sym typeface="Symbol" pitchFamily="18" charset="2"/>
              </a:rPr>
              <a:t>, 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17</a:t>
            </a:r>
            <a:r>
              <a:rPr lang="en-US" sz="3200" baseline="30000"/>
              <a:t>o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4508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1.45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2041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beam of light makes an angle of 25</a:t>
            </a:r>
            <a:r>
              <a:rPr lang="en-US" sz="3200" baseline="30000"/>
              <a:t>o</a:t>
            </a:r>
            <a:r>
              <a:rPr lang="en-US" sz="3200"/>
              <a:t> with the perpendicular on the air side of a liquid, and 17</a:t>
            </a:r>
            <a:r>
              <a:rPr lang="en-US" sz="3200" baseline="30000"/>
              <a:t>o</a:t>
            </a:r>
            <a:r>
              <a:rPr lang="en-US" sz="3200"/>
              <a:t> below the liquid.  What is the substance’s index of refraction?</a:t>
            </a:r>
          </a:p>
        </p:txBody>
      </p: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6019800" y="2362200"/>
            <a:ext cx="3124200" cy="2743200"/>
            <a:chOff x="240" y="1296"/>
            <a:chExt cx="4368" cy="2880"/>
          </a:xfrm>
        </p:grpSpPr>
        <p:sp>
          <p:nvSpPr>
            <p:cNvPr id="25616" name="Rectangle 7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17" name="Rectangle 8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7" name="Line 9"/>
          <p:cNvSpPr>
            <a:spLocks noChangeShapeType="1"/>
          </p:cNvSpPr>
          <p:nvPr/>
        </p:nvSpPr>
        <p:spPr bwMode="auto">
          <a:xfrm>
            <a:off x="7620000" y="2438400"/>
            <a:ext cx="0" cy="26670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6781800" y="2362200"/>
            <a:ext cx="8382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7620000" y="3810000"/>
            <a:ext cx="30480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7696200" y="26574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1.00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6156325" y="4181475"/>
            <a:ext cx="10541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??</a:t>
            </a:r>
          </a:p>
        </p:txBody>
      </p:sp>
      <p:sp>
        <p:nvSpPr>
          <p:cNvPr id="25612" name="Freeform 15"/>
          <p:cNvSpPr>
            <a:spLocks/>
          </p:cNvSpPr>
          <p:nvPr/>
        </p:nvSpPr>
        <p:spPr bwMode="auto">
          <a:xfrm>
            <a:off x="7620000" y="4572000"/>
            <a:ext cx="152400" cy="76200"/>
          </a:xfrm>
          <a:custGeom>
            <a:avLst/>
            <a:gdLst>
              <a:gd name="T0" fmla="*/ 0 w 96"/>
              <a:gd name="T1" fmla="*/ 0 h 48"/>
              <a:gd name="T2" fmla="*/ 76200 w 96"/>
              <a:gd name="T3" fmla="*/ 76200 h 48"/>
              <a:gd name="T4" fmla="*/ 152400 w 96"/>
              <a:gd name="T5" fmla="*/ 0 h 48"/>
              <a:gd name="T6" fmla="*/ 0 60000 65536"/>
              <a:gd name="T7" fmla="*/ 0 60000 65536"/>
              <a:gd name="T8" fmla="*/ 0 60000 65536"/>
              <a:gd name="T9" fmla="*/ 0 w 96"/>
              <a:gd name="T10" fmla="*/ 0 h 48"/>
              <a:gd name="T11" fmla="*/ 96 w 96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0" y="24"/>
                  <a:pt x="96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6"/>
          <p:cNvSpPr>
            <a:spLocks/>
          </p:cNvSpPr>
          <p:nvPr/>
        </p:nvSpPr>
        <p:spPr bwMode="auto">
          <a:xfrm>
            <a:off x="7315200" y="3048000"/>
            <a:ext cx="304800" cy="76200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3048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8" y="24"/>
                  <a:pt x="16" y="0"/>
                  <a:pt x="48" y="0"/>
                </a:cubicBezTo>
                <a:cubicBezTo>
                  <a:pt x="80" y="0"/>
                  <a:pt x="136" y="24"/>
                  <a:pt x="192" y="4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6156325" y="2886075"/>
            <a:ext cx="6604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25</a:t>
            </a:r>
            <a:r>
              <a:rPr lang="en-US" baseline="30000"/>
              <a:t>o</a:t>
            </a:r>
          </a:p>
        </p:txBody>
      </p:sp>
      <p:sp>
        <p:nvSpPr>
          <p:cNvPr id="25615" name="Text Box 18"/>
          <p:cNvSpPr txBox="1">
            <a:spLocks noChangeArrowheads="1"/>
          </p:cNvSpPr>
          <p:nvPr/>
        </p:nvSpPr>
        <p:spPr bwMode="auto">
          <a:xfrm>
            <a:off x="8137525" y="3952875"/>
            <a:ext cx="6604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81000" y="2530475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sz="3200" dirty="0"/>
              <a:t>sin </a:t>
            </a:r>
            <a:r>
              <a:rPr lang="en-US" sz="3200" dirty="0">
                <a:sym typeface="Symbol" pitchFamily="18" charset="2"/>
              </a:rPr>
              <a:t></a:t>
            </a:r>
            <a:r>
              <a:rPr lang="en-US" sz="3200" baseline="-25000" dirty="0">
                <a:sym typeface="Symbol" pitchFamily="18" charset="2"/>
              </a:rPr>
              <a:t>1</a:t>
            </a:r>
            <a:r>
              <a:rPr lang="en-US" sz="3200" dirty="0">
                <a:sym typeface="Symbol" pitchFamily="18" charset="2"/>
              </a:rPr>
              <a:t>  = 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sz="3200" dirty="0"/>
              <a:t>sin </a:t>
            </a:r>
            <a:r>
              <a:rPr lang="en-US" sz="3200" dirty="0">
                <a:sym typeface="Symbol" pitchFamily="18" charset="2"/>
              </a:rPr>
              <a:t></a:t>
            </a:r>
            <a:r>
              <a:rPr lang="en-US" sz="3200" baseline="-25000" dirty="0">
                <a:sym typeface="Symbol" pitchFamily="18" charset="2"/>
              </a:rPr>
              <a:t>2</a:t>
            </a:r>
            <a:endParaRPr lang="en-US" sz="3200" dirty="0">
              <a:sym typeface="Symbol" pitchFamily="18" charset="2"/>
            </a:endParaRPr>
          </a:p>
          <a:p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sz="3200" dirty="0">
                <a:sym typeface="Symbol" pitchFamily="18" charset="2"/>
              </a:rPr>
              <a:t> = 1.33, </a:t>
            </a:r>
            <a:r>
              <a:rPr lang="en-US" sz="3200" baseline="-25000" dirty="0">
                <a:sym typeface="Symbol" pitchFamily="18" charset="2"/>
              </a:rPr>
              <a:t>1</a:t>
            </a:r>
            <a:r>
              <a:rPr lang="en-US" sz="3200" dirty="0">
                <a:sym typeface="Symbol" pitchFamily="18" charset="2"/>
              </a:rPr>
              <a:t> = </a:t>
            </a:r>
            <a:r>
              <a:rPr lang="en-US" sz="3200" dirty="0"/>
              <a:t>12</a:t>
            </a:r>
            <a:r>
              <a:rPr lang="en-US" sz="3200" baseline="30000" dirty="0"/>
              <a:t>o</a:t>
            </a:r>
            <a:r>
              <a:rPr lang="en-US" sz="3200" dirty="0">
                <a:sym typeface="Symbol" pitchFamily="18" charset="2"/>
              </a:rPr>
              <a:t>, n</a:t>
            </a:r>
            <a:r>
              <a:rPr lang="en-US" sz="3200" baseline="-25000" dirty="0">
                <a:sym typeface="Symbol" pitchFamily="18" charset="2"/>
              </a:rPr>
              <a:t>2</a:t>
            </a:r>
            <a:r>
              <a:rPr lang="en-US" sz="3200" dirty="0">
                <a:sym typeface="Symbol" pitchFamily="18" charset="2"/>
              </a:rPr>
              <a:t> = </a:t>
            </a:r>
            <a:r>
              <a:rPr lang="en-US" sz="3200" dirty="0"/>
              <a:t>1.00</a:t>
            </a:r>
            <a:endParaRPr lang="en-US" sz="3200" baseline="30000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387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16</a:t>
            </a:r>
            <a:r>
              <a:rPr lang="en-US" sz="1200" baseline="30000"/>
              <a:t>o</a:t>
            </a:r>
            <a:endParaRPr lang="en-US" sz="1600" baseline="3000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ray of light has an incident angle of 12</a:t>
            </a:r>
            <a:r>
              <a:rPr lang="en-US" baseline="30000" dirty="0"/>
              <a:t>o</a:t>
            </a:r>
            <a:r>
              <a:rPr lang="en-US" dirty="0"/>
              <a:t> with the underside of an air-water interface, what is the refracted angle in the air?  (n = 1.33 for water, 1.00 for air)</a:t>
            </a:r>
          </a:p>
        </p:txBody>
      </p: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6019800" y="2362200"/>
            <a:ext cx="3124200" cy="2743200"/>
            <a:chOff x="240" y="1296"/>
            <a:chExt cx="4368" cy="2880"/>
          </a:xfrm>
        </p:grpSpPr>
        <p:sp>
          <p:nvSpPr>
            <p:cNvPr id="26640" name="Rectangle 8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641" name="Rectangle 9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1" name="Line 13"/>
          <p:cNvSpPr>
            <a:spLocks noChangeShapeType="1"/>
          </p:cNvSpPr>
          <p:nvPr/>
        </p:nvSpPr>
        <p:spPr bwMode="auto">
          <a:xfrm>
            <a:off x="7620000" y="2438400"/>
            <a:ext cx="0" cy="26670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4"/>
          <p:cNvSpPr>
            <a:spLocks noChangeShapeType="1"/>
          </p:cNvSpPr>
          <p:nvPr/>
        </p:nvSpPr>
        <p:spPr bwMode="auto">
          <a:xfrm flipH="1" flipV="1">
            <a:off x="7620000" y="3733800"/>
            <a:ext cx="6096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5"/>
          <p:cNvSpPr>
            <a:spLocks noChangeShapeType="1"/>
          </p:cNvSpPr>
          <p:nvPr/>
        </p:nvSpPr>
        <p:spPr bwMode="auto">
          <a:xfrm flipH="1" flipV="1">
            <a:off x="6629400" y="2514600"/>
            <a:ext cx="9906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7"/>
          <p:cNvSpPr>
            <a:spLocks/>
          </p:cNvSpPr>
          <p:nvPr/>
        </p:nvSpPr>
        <p:spPr bwMode="auto">
          <a:xfrm>
            <a:off x="7620000" y="4495800"/>
            <a:ext cx="304800" cy="88900"/>
          </a:xfrm>
          <a:custGeom>
            <a:avLst/>
            <a:gdLst>
              <a:gd name="T0" fmla="*/ 304800 w 192"/>
              <a:gd name="T1" fmla="*/ 0 h 56"/>
              <a:gd name="T2" fmla="*/ 228600 w 192"/>
              <a:gd name="T3" fmla="*/ 76200 h 56"/>
              <a:gd name="T4" fmla="*/ 0 w 192"/>
              <a:gd name="T5" fmla="*/ 76200 h 56"/>
              <a:gd name="T6" fmla="*/ 0 60000 65536"/>
              <a:gd name="T7" fmla="*/ 0 60000 65536"/>
              <a:gd name="T8" fmla="*/ 0 60000 65536"/>
              <a:gd name="T9" fmla="*/ 0 w 192"/>
              <a:gd name="T10" fmla="*/ 0 h 56"/>
              <a:gd name="T11" fmla="*/ 192 w 192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6">
                <a:moveTo>
                  <a:pt x="192" y="0"/>
                </a:moveTo>
                <a:cubicBezTo>
                  <a:pt x="184" y="20"/>
                  <a:pt x="176" y="40"/>
                  <a:pt x="144" y="48"/>
                </a:cubicBezTo>
                <a:cubicBezTo>
                  <a:pt x="112" y="56"/>
                  <a:pt x="56" y="52"/>
                  <a:pt x="0" y="4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18"/>
          <p:cNvSpPr>
            <a:spLocks/>
          </p:cNvSpPr>
          <p:nvPr/>
        </p:nvSpPr>
        <p:spPr bwMode="auto">
          <a:xfrm>
            <a:off x="7239000" y="3124200"/>
            <a:ext cx="381000" cy="76200"/>
          </a:xfrm>
          <a:custGeom>
            <a:avLst/>
            <a:gdLst>
              <a:gd name="T0" fmla="*/ 0 w 240"/>
              <a:gd name="T1" fmla="*/ 76200 h 48"/>
              <a:gd name="T2" fmla="*/ 152400 w 240"/>
              <a:gd name="T3" fmla="*/ 0 h 48"/>
              <a:gd name="T4" fmla="*/ 381000 w 240"/>
              <a:gd name="T5" fmla="*/ 76200 h 48"/>
              <a:gd name="T6" fmla="*/ 0 60000 65536"/>
              <a:gd name="T7" fmla="*/ 0 60000 65536"/>
              <a:gd name="T8" fmla="*/ 0 60000 65536"/>
              <a:gd name="T9" fmla="*/ 0 w 240"/>
              <a:gd name="T10" fmla="*/ 0 h 48"/>
              <a:gd name="T11" fmla="*/ 240 w 24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8">
                <a:moveTo>
                  <a:pt x="0" y="48"/>
                </a:moveTo>
                <a:cubicBezTo>
                  <a:pt x="28" y="24"/>
                  <a:pt x="56" y="0"/>
                  <a:pt x="96" y="0"/>
                </a:cubicBezTo>
                <a:cubicBezTo>
                  <a:pt x="136" y="0"/>
                  <a:pt x="188" y="24"/>
                  <a:pt x="240" y="48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7070725" y="2505075"/>
            <a:ext cx="4984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??</a:t>
            </a:r>
          </a:p>
        </p:txBody>
      </p:sp>
      <p:sp>
        <p:nvSpPr>
          <p:cNvPr id="26637" name="Text Box 20"/>
          <p:cNvSpPr txBox="1">
            <a:spLocks noChangeArrowheads="1"/>
          </p:cNvSpPr>
          <p:nvPr/>
        </p:nvSpPr>
        <p:spPr bwMode="auto">
          <a:xfrm>
            <a:off x="7543800" y="5105400"/>
            <a:ext cx="6604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12</a:t>
            </a:r>
            <a:r>
              <a:rPr lang="en-US" baseline="30000" dirty="0"/>
              <a:t>o</a:t>
            </a:r>
          </a:p>
        </p:txBody>
      </p:sp>
      <p:sp>
        <p:nvSpPr>
          <p:cNvPr id="26638" name="Text Box 21"/>
          <p:cNvSpPr txBox="1">
            <a:spLocks noChangeArrowheads="1"/>
          </p:cNvSpPr>
          <p:nvPr/>
        </p:nvSpPr>
        <p:spPr bwMode="auto">
          <a:xfrm>
            <a:off x="6080125" y="41052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1.33</a:t>
            </a:r>
          </a:p>
        </p:txBody>
      </p:sp>
      <p:sp>
        <p:nvSpPr>
          <p:cNvPr id="26639" name="Text Box 22"/>
          <p:cNvSpPr txBox="1">
            <a:spLocks noChangeArrowheads="1"/>
          </p:cNvSpPr>
          <p:nvPr/>
        </p:nvSpPr>
        <p:spPr bwMode="auto">
          <a:xfrm>
            <a:off x="7756525" y="26574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38985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81</a:t>
            </a:r>
            <a:r>
              <a:rPr lang="en-US" sz="1200" baseline="30000" dirty="0" smtClean="0"/>
              <a:t>o</a:t>
            </a:r>
            <a:endParaRPr lang="en-US" sz="1600" baseline="30000" dirty="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ray of light has an incident angle of </a:t>
            </a:r>
            <a:r>
              <a:rPr lang="en-US" sz="3600" dirty="0" smtClean="0"/>
              <a:t>48</a:t>
            </a:r>
            <a:r>
              <a:rPr lang="en-US" sz="3600" baseline="30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with the underside of an air-water interface, what is the refracted angle in the air?  (n = 1.33 for water, 1.00 for air)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19800" y="2362200"/>
            <a:ext cx="3124200" cy="2743200"/>
            <a:chOff x="240" y="1296"/>
            <a:chExt cx="4368" cy="2880"/>
          </a:xfrm>
        </p:grpSpPr>
        <p:sp>
          <p:nvSpPr>
            <p:cNvPr id="26640" name="Rectangle 8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641" name="Rectangle 9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1" name="Line 13"/>
          <p:cNvSpPr>
            <a:spLocks noChangeShapeType="1"/>
          </p:cNvSpPr>
          <p:nvPr/>
        </p:nvSpPr>
        <p:spPr bwMode="auto">
          <a:xfrm>
            <a:off x="7620000" y="2438400"/>
            <a:ext cx="0" cy="26670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4"/>
          <p:cNvSpPr>
            <a:spLocks noChangeShapeType="1"/>
          </p:cNvSpPr>
          <p:nvPr/>
        </p:nvSpPr>
        <p:spPr bwMode="auto">
          <a:xfrm flipH="1" flipV="1">
            <a:off x="7620000" y="3733800"/>
            <a:ext cx="12192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5"/>
          <p:cNvSpPr>
            <a:spLocks noChangeShapeType="1"/>
          </p:cNvSpPr>
          <p:nvPr/>
        </p:nvSpPr>
        <p:spPr bwMode="auto">
          <a:xfrm flipH="1" flipV="1">
            <a:off x="6172200" y="3429000"/>
            <a:ext cx="14478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7070725" y="2505075"/>
            <a:ext cx="4984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??</a:t>
            </a:r>
          </a:p>
        </p:txBody>
      </p:sp>
      <p:sp>
        <p:nvSpPr>
          <p:cNvPr id="26637" name="Text Box 20"/>
          <p:cNvSpPr txBox="1">
            <a:spLocks noChangeArrowheads="1"/>
          </p:cNvSpPr>
          <p:nvPr/>
        </p:nvSpPr>
        <p:spPr bwMode="auto">
          <a:xfrm>
            <a:off x="7620000" y="4572000"/>
            <a:ext cx="663964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48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26638" name="Text Box 21"/>
          <p:cNvSpPr txBox="1">
            <a:spLocks noChangeArrowheads="1"/>
          </p:cNvSpPr>
          <p:nvPr/>
        </p:nvSpPr>
        <p:spPr bwMode="auto">
          <a:xfrm>
            <a:off x="6080125" y="41052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1.33</a:t>
            </a:r>
          </a:p>
        </p:txBody>
      </p:sp>
      <p:sp>
        <p:nvSpPr>
          <p:cNvPr id="26639" name="Text Box 22"/>
          <p:cNvSpPr txBox="1">
            <a:spLocks noChangeArrowheads="1"/>
          </p:cNvSpPr>
          <p:nvPr/>
        </p:nvSpPr>
        <p:spPr bwMode="auto">
          <a:xfrm>
            <a:off x="7756525" y="26574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1.00</a:t>
            </a:r>
          </a:p>
        </p:txBody>
      </p:sp>
      <p:sp>
        <p:nvSpPr>
          <p:cNvPr id="17" name="Arc 16"/>
          <p:cNvSpPr/>
          <p:nvPr/>
        </p:nvSpPr>
        <p:spPr bwMode="auto">
          <a:xfrm rot="16988316">
            <a:off x="7224104" y="3414105"/>
            <a:ext cx="609600" cy="609600"/>
          </a:xfrm>
          <a:prstGeom prst="arc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rot="5400000">
            <a:off x="7367073" y="3712354"/>
            <a:ext cx="502973" cy="759119"/>
          </a:xfrm>
          <a:prstGeom prst="arc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3048000"/>
            <a:ext cx="5238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Try a 48</a:t>
            </a:r>
            <a:r>
              <a:rPr lang="en-US" sz="4000" baseline="30000" dirty="0" smtClean="0"/>
              <a:t>o</a:t>
            </a:r>
            <a:r>
              <a:rPr lang="en-US" sz="4000" dirty="0" smtClean="0"/>
              <a:t> incident angle: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0526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89.8</a:t>
            </a:r>
            <a:r>
              <a:rPr lang="en-US" sz="1200" baseline="30000" dirty="0" smtClean="0"/>
              <a:t>o</a:t>
            </a:r>
            <a:endParaRPr lang="en-US" sz="1600" baseline="30000" dirty="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 ray of light has an incident angle of </a:t>
            </a:r>
            <a:r>
              <a:rPr lang="en-US" sz="3600" dirty="0" smtClean="0"/>
              <a:t>48.753</a:t>
            </a:r>
            <a:r>
              <a:rPr lang="en-US" sz="3600" baseline="30000" dirty="0" smtClean="0"/>
              <a:t>o</a:t>
            </a:r>
            <a:r>
              <a:rPr lang="en-US" dirty="0" smtClean="0"/>
              <a:t> </a:t>
            </a:r>
            <a:r>
              <a:rPr lang="en-US" dirty="0"/>
              <a:t>with the underside of an air-water interface, what is the refracted angle in the air?  (n = 1.33 for water, 1.00 for air)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19800" y="2362200"/>
            <a:ext cx="3124200" cy="2743200"/>
            <a:chOff x="240" y="1296"/>
            <a:chExt cx="4368" cy="2880"/>
          </a:xfrm>
        </p:grpSpPr>
        <p:sp>
          <p:nvSpPr>
            <p:cNvPr id="26640" name="Rectangle 8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641" name="Rectangle 9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1" name="Line 13"/>
          <p:cNvSpPr>
            <a:spLocks noChangeShapeType="1"/>
          </p:cNvSpPr>
          <p:nvPr/>
        </p:nvSpPr>
        <p:spPr bwMode="auto">
          <a:xfrm>
            <a:off x="7620000" y="2438400"/>
            <a:ext cx="0" cy="26670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4"/>
          <p:cNvSpPr>
            <a:spLocks noChangeShapeType="1"/>
          </p:cNvSpPr>
          <p:nvPr/>
        </p:nvSpPr>
        <p:spPr bwMode="auto">
          <a:xfrm flipH="1" flipV="1">
            <a:off x="7620000" y="3733800"/>
            <a:ext cx="12192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5"/>
          <p:cNvSpPr>
            <a:spLocks noChangeShapeType="1"/>
          </p:cNvSpPr>
          <p:nvPr/>
        </p:nvSpPr>
        <p:spPr bwMode="auto">
          <a:xfrm flipH="1" flipV="1">
            <a:off x="6172200" y="3429000"/>
            <a:ext cx="14478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7070725" y="2505075"/>
            <a:ext cx="4984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??</a:t>
            </a:r>
          </a:p>
        </p:txBody>
      </p:sp>
      <p:sp>
        <p:nvSpPr>
          <p:cNvPr id="26637" name="Text Box 20"/>
          <p:cNvSpPr txBox="1">
            <a:spLocks noChangeArrowheads="1"/>
          </p:cNvSpPr>
          <p:nvPr/>
        </p:nvSpPr>
        <p:spPr bwMode="auto">
          <a:xfrm>
            <a:off x="7620000" y="4648200"/>
            <a:ext cx="1133644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48.753</a:t>
            </a:r>
            <a:r>
              <a:rPr lang="en-US" sz="2400" baseline="30000" dirty="0" smtClean="0"/>
              <a:t>o</a:t>
            </a:r>
            <a:endParaRPr lang="en-US" sz="2400" baseline="30000" dirty="0"/>
          </a:p>
        </p:txBody>
      </p:sp>
      <p:sp>
        <p:nvSpPr>
          <p:cNvPr id="26638" name="Text Box 21"/>
          <p:cNvSpPr txBox="1">
            <a:spLocks noChangeArrowheads="1"/>
          </p:cNvSpPr>
          <p:nvPr/>
        </p:nvSpPr>
        <p:spPr bwMode="auto">
          <a:xfrm>
            <a:off x="6080125" y="41052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1.33</a:t>
            </a:r>
          </a:p>
        </p:txBody>
      </p:sp>
      <p:sp>
        <p:nvSpPr>
          <p:cNvPr id="26639" name="Text Box 22"/>
          <p:cNvSpPr txBox="1">
            <a:spLocks noChangeArrowheads="1"/>
          </p:cNvSpPr>
          <p:nvPr/>
        </p:nvSpPr>
        <p:spPr bwMode="auto">
          <a:xfrm>
            <a:off x="7756525" y="2657475"/>
            <a:ext cx="13620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1.00</a:t>
            </a:r>
          </a:p>
        </p:txBody>
      </p:sp>
      <p:sp>
        <p:nvSpPr>
          <p:cNvPr id="17" name="Arc 16"/>
          <p:cNvSpPr/>
          <p:nvPr/>
        </p:nvSpPr>
        <p:spPr bwMode="auto">
          <a:xfrm rot="16988316">
            <a:off x="7224104" y="3414105"/>
            <a:ext cx="609600" cy="609600"/>
          </a:xfrm>
          <a:prstGeom prst="arc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c 17"/>
          <p:cNvSpPr/>
          <p:nvPr/>
        </p:nvSpPr>
        <p:spPr bwMode="auto">
          <a:xfrm rot="5400000">
            <a:off x="7367073" y="3712354"/>
            <a:ext cx="502973" cy="759119"/>
          </a:xfrm>
          <a:prstGeom prst="arc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76200" y="3048000"/>
            <a:ext cx="6136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Try a 48.753</a:t>
            </a:r>
            <a:r>
              <a:rPr lang="en-US" sz="4000" baseline="30000" dirty="0" smtClean="0"/>
              <a:t>o</a:t>
            </a:r>
            <a:r>
              <a:rPr lang="en-US" sz="4000" dirty="0" smtClean="0"/>
              <a:t> incident angle: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47638"/>
            <a:ext cx="2633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Critical Angle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686800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From slow to fast</a:t>
            </a:r>
          </a:p>
          <a:p>
            <a:r>
              <a:rPr lang="en-US" sz="3200"/>
              <a:t>Light bends over.  When </a:t>
            </a:r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fast </a:t>
            </a:r>
            <a:r>
              <a:rPr lang="en-US" sz="3200">
                <a:sym typeface="Symbol" pitchFamily="18" charset="2"/>
              </a:rPr>
              <a:t>= 90</a:t>
            </a:r>
            <a:r>
              <a:rPr lang="en-US" sz="3200" baseline="30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, light does not leave water - total internal reflection</a:t>
            </a:r>
          </a:p>
        </p:txBody>
      </p:sp>
      <p:pic>
        <p:nvPicPr>
          <p:cNvPr id="28677" name="Picture 6" descr="FG23_23"/>
          <p:cNvPicPr>
            <a:picLocks noChangeAspect="1" noChangeArrowheads="1"/>
          </p:cNvPicPr>
          <p:nvPr/>
        </p:nvPicPr>
        <p:blipFill>
          <a:blip r:embed="rId2" cstate="print"/>
          <a:srcRect l="13002" t="30048" r="11981" b="24947"/>
          <a:stretch>
            <a:fillRect/>
          </a:stretch>
        </p:blipFill>
        <p:spPr bwMode="auto">
          <a:xfrm>
            <a:off x="381000" y="2362200"/>
            <a:ext cx="838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822325" y="6010275"/>
            <a:ext cx="53355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 - fiber optic, light underwater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edu.pe.ca/gray/class_pages/krcutcliffe/physics521/18refraction/definitions/flashlightinternalreflection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8400"/>
            <a:ext cx="9083951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zmescience.com/wp-content/uploads/2016/03/D985D8AED8A7D8A8D8B1D8A7D8AA_D981DB8CD8A8D8B1_D986D988D8B1DB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47638"/>
            <a:ext cx="482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Refraction in 2 dimensions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58674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Light hitting slower medium:</a:t>
            </a:r>
          </a:p>
          <a:p>
            <a:r>
              <a:rPr lang="en-US" sz="3200"/>
              <a:t>Straight on = smaller wavelength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81000" y="2057400"/>
            <a:ext cx="6934200" cy="4572000"/>
            <a:chOff x="240" y="1296"/>
            <a:chExt cx="4368" cy="2880"/>
          </a:xfrm>
        </p:grpSpPr>
        <p:sp>
          <p:nvSpPr>
            <p:cNvPr id="15366" name="Rectangle 7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Line 9"/>
            <p:cNvSpPr>
              <a:spLocks noChangeShapeType="1"/>
            </p:cNvSpPr>
            <p:nvPr/>
          </p:nvSpPr>
          <p:spPr bwMode="auto">
            <a:xfrm>
              <a:off x="1994" y="1296"/>
              <a:ext cx="0" cy="14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10"/>
            <p:cNvSpPr>
              <a:spLocks noChangeShapeType="1"/>
            </p:cNvSpPr>
            <p:nvPr/>
          </p:nvSpPr>
          <p:spPr bwMode="auto">
            <a:xfrm>
              <a:off x="1994" y="2736"/>
              <a:ext cx="0" cy="144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1"/>
            <p:cNvSpPr>
              <a:spLocks noChangeShapeType="1"/>
            </p:cNvSpPr>
            <p:nvPr/>
          </p:nvSpPr>
          <p:spPr bwMode="auto">
            <a:xfrm>
              <a:off x="384" y="134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2"/>
            <p:cNvSpPr>
              <a:spLocks noChangeShapeType="1"/>
            </p:cNvSpPr>
            <p:nvPr/>
          </p:nvSpPr>
          <p:spPr bwMode="auto">
            <a:xfrm>
              <a:off x="384" y="163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3"/>
            <p:cNvSpPr>
              <a:spLocks noChangeShapeType="1"/>
            </p:cNvSpPr>
            <p:nvPr/>
          </p:nvSpPr>
          <p:spPr bwMode="auto">
            <a:xfrm>
              <a:off x="384" y="1920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14"/>
            <p:cNvSpPr>
              <a:spLocks noChangeShapeType="1"/>
            </p:cNvSpPr>
            <p:nvPr/>
          </p:nvSpPr>
          <p:spPr bwMode="auto">
            <a:xfrm>
              <a:off x="384" y="2208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15"/>
            <p:cNvSpPr>
              <a:spLocks noChangeShapeType="1"/>
            </p:cNvSpPr>
            <p:nvPr/>
          </p:nvSpPr>
          <p:spPr bwMode="auto">
            <a:xfrm>
              <a:off x="384" y="2496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6"/>
            <p:cNvSpPr>
              <a:spLocks noChangeShapeType="1"/>
            </p:cNvSpPr>
            <p:nvPr/>
          </p:nvSpPr>
          <p:spPr bwMode="auto">
            <a:xfrm>
              <a:off x="384" y="2773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7"/>
            <p:cNvSpPr>
              <a:spLocks noChangeShapeType="1"/>
            </p:cNvSpPr>
            <p:nvPr/>
          </p:nvSpPr>
          <p:spPr bwMode="auto">
            <a:xfrm>
              <a:off x="384" y="2976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8"/>
            <p:cNvSpPr>
              <a:spLocks noChangeShapeType="1"/>
            </p:cNvSpPr>
            <p:nvPr/>
          </p:nvSpPr>
          <p:spPr bwMode="auto">
            <a:xfrm>
              <a:off x="384" y="3168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9"/>
            <p:cNvSpPr>
              <a:spLocks noChangeShapeType="1"/>
            </p:cNvSpPr>
            <p:nvPr/>
          </p:nvSpPr>
          <p:spPr bwMode="auto">
            <a:xfrm>
              <a:off x="384" y="3360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>
              <a:off x="384" y="355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>
              <a:off x="384" y="374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22"/>
            <p:cNvSpPr>
              <a:spLocks noChangeShapeType="1"/>
            </p:cNvSpPr>
            <p:nvPr/>
          </p:nvSpPr>
          <p:spPr bwMode="auto">
            <a:xfrm>
              <a:off x="384" y="3936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3"/>
            <p:cNvSpPr>
              <a:spLocks noChangeShapeType="1"/>
            </p:cNvSpPr>
            <p:nvPr/>
          </p:nvSpPr>
          <p:spPr bwMode="auto">
            <a:xfrm>
              <a:off x="384" y="4128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Text Box 27"/>
            <p:cNvSpPr txBox="1">
              <a:spLocks noChangeArrowheads="1"/>
            </p:cNvSpPr>
            <p:nvPr/>
          </p:nvSpPr>
          <p:spPr bwMode="auto">
            <a:xfrm>
              <a:off x="3792" y="1632"/>
              <a:ext cx="439" cy="5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Big</a:t>
              </a:r>
            </a:p>
            <a:p>
              <a:pPr algn="ctr"/>
              <a:r>
                <a:rPr lang="en-US">
                  <a:sym typeface="Symbol" pitchFamily="18" charset="2"/>
                </a:rPr>
                <a:t></a:t>
              </a:r>
              <a:endParaRPr lang="en-US"/>
            </a:p>
          </p:txBody>
        </p:sp>
        <p:sp>
          <p:nvSpPr>
            <p:cNvPr id="15384" name="Text Box 28"/>
            <p:cNvSpPr txBox="1">
              <a:spLocks noChangeArrowheads="1"/>
            </p:cNvSpPr>
            <p:nvPr/>
          </p:nvSpPr>
          <p:spPr bwMode="auto">
            <a:xfrm>
              <a:off x="3693" y="3148"/>
              <a:ext cx="638" cy="5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Small</a:t>
              </a:r>
            </a:p>
            <a:p>
              <a:pPr algn="ctr"/>
              <a:r>
                <a:rPr lang="en-US">
                  <a:sym typeface="Symbol" pitchFamily="18" charset="2"/>
                </a:rPr>
                <a:t>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csvoiceanddata.com/files/2013/07/fiber-c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225043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vignette1.wikia.nocookie.net/computerprojectsduff/images/c/cb/Fiber-optic-cables-above-infranet-solutions.jpg/revision/latest?cb=201503221959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110" y="0"/>
            <a:ext cx="65736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jetsongreen.com/images/2008-small/08/26/fiberopticligh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57700" cy="4638676"/>
          </a:xfrm>
          <a:prstGeom prst="rect">
            <a:avLst/>
          </a:prstGeom>
          <a:noFill/>
        </p:spPr>
      </p:pic>
      <p:pic>
        <p:nvPicPr>
          <p:cNvPr id="36868" name="Picture 4" descr="http://www.intl-lighttech.com/sites/default/files/images/caselight_bjs-3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4423" y="0"/>
            <a:ext cx="482957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152400" y="4343400"/>
            <a:ext cx="8763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sz="3200" dirty="0"/>
              <a:t>sin </a:t>
            </a:r>
            <a:r>
              <a:rPr lang="en-US" sz="3200" dirty="0">
                <a:sym typeface="Symbol" pitchFamily="18" charset="2"/>
              </a:rPr>
              <a:t></a:t>
            </a:r>
            <a:r>
              <a:rPr lang="en-US" sz="3200" baseline="-25000" dirty="0">
                <a:sym typeface="Symbol" pitchFamily="18" charset="2"/>
              </a:rPr>
              <a:t>1</a:t>
            </a:r>
            <a:r>
              <a:rPr lang="en-US" sz="3200" dirty="0">
                <a:sym typeface="Symbol" pitchFamily="18" charset="2"/>
              </a:rPr>
              <a:t>  = 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sz="3200" dirty="0"/>
              <a:t>sin </a:t>
            </a:r>
            <a:r>
              <a:rPr lang="en-US" sz="3200" dirty="0">
                <a:sym typeface="Symbol" pitchFamily="18" charset="2"/>
              </a:rPr>
              <a:t></a:t>
            </a:r>
            <a:r>
              <a:rPr lang="en-US" sz="3200" baseline="-25000" dirty="0">
                <a:sym typeface="Symbol" pitchFamily="18" charset="2"/>
              </a:rPr>
              <a:t>2</a:t>
            </a:r>
            <a:endParaRPr lang="en-US" sz="3200" dirty="0">
              <a:sym typeface="Symbol" pitchFamily="18" charset="2"/>
            </a:endParaRPr>
          </a:p>
          <a:p>
            <a:r>
              <a:rPr lang="en-US" dirty="0"/>
              <a:t>n</a:t>
            </a:r>
            <a:r>
              <a:rPr lang="en-US" baseline="-25000" dirty="0"/>
              <a:t>1</a:t>
            </a:r>
            <a:r>
              <a:rPr lang="en-US" sz="3200" dirty="0">
                <a:sym typeface="Symbol" pitchFamily="18" charset="2"/>
              </a:rPr>
              <a:t> = 1.33, </a:t>
            </a:r>
            <a:r>
              <a:rPr lang="en-US" sz="3200" baseline="-25000" dirty="0">
                <a:sym typeface="Symbol" pitchFamily="18" charset="2"/>
              </a:rPr>
              <a:t>c</a:t>
            </a:r>
            <a:r>
              <a:rPr lang="en-US" sz="3200" dirty="0">
                <a:sym typeface="Symbol" pitchFamily="18" charset="2"/>
              </a:rPr>
              <a:t> = </a:t>
            </a:r>
            <a:r>
              <a:rPr lang="en-US" sz="3200" dirty="0"/>
              <a:t>??</a:t>
            </a:r>
            <a:r>
              <a:rPr lang="en-US" sz="3200" dirty="0">
                <a:sym typeface="Symbol" pitchFamily="18" charset="2"/>
              </a:rPr>
              <a:t>, </a:t>
            </a:r>
            <a:r>
              <a:rPr lang="en-US" sz="3200" baseline="-25000" dirty="0">
                <a:sym typeface="Symbol" pitchFamily="18" charset="2"/>
              </a:rPr>
              <a:t>2</a:t>
            </a:r>
            <a:r>
              <a:rPr lang="en-US" sz="3200" dirty="0">
                <a:sym typeface="Symbol" pitchFamily="18" charset="2"/>
              </a:rPr>
              <a:t> = </a:t>
            </a:r>
            <a:r>
              <a:rPr lang="en-US" sz="3200" dirty="0"/>
              <a:t>90</a:t>
            </a:r>
            <a:r>
              <a:rPr lang="en-US" sz="3200" baseline="30000" dirty="0"/>
              <a:t>o</a:t>
            </a:r>
            <a:r>
              <a:rPr lang="en-US" sz="3200" dirty="0">
                <a:sym typeface="Symbol" pitchFamily="18" charset="2"/>
              </a:rPr>
              <a:t>, n</a:t>
            </a:r>
            <a:r>
              <a:rPr lang="en-US" sz="3200" baseline="-25000" dirty="0">
                <a:sym typeface="Symbol" pitchFamily="18" charset="2"/>
              </a:rPr>
              <a:t>2</a:t>
            </a:r>
            <a:r>
              <a:rPr lang="en-US" sz="3200" dirty="0">
                <a:sym typeface="Symbol" pitchFamily="18" charset="2"/>
              </a:rPr>
              <a:t> = </a:t>
            </a:r>
            <a:r>
              <a:rPr lang="en-US" sz="3200" dirty="0"/>
              <a:t>1.00</a:t>
            </a:r>
          </a:p>
          <a:p>
            <a:r>
              <a:rPr lang="en-US" sz="3200" dirty="0">
                <a:sym typeface="Symbol" pitchFamily="18" charset="2"/>
              </a:rPr>
              <a:t></a:t>
            </a:r>
            <a:r>
              <a:rPr lang="en-US" sz="3200" baseline="-25000" dirty="0">
                <a:sym typeface="Symbol" pitchFamily="18" charset="2"/>
              </a:rPr>
              <a:t>c</a:t>
            </a:r>
            <a:r>
              <a:rPr lang="en-US" sz="3200" dirty="0"/>
              <a:t> = sin</a:t>
            </a:r>
            <a:r>
              <a:rPr lang="en-US" sz="3200" baseline="30000" dirty="0"/>
              <a:t>-1</a:t>
            </a:r>
            <a:r>
              <a:rPr lang="en-US" sz="3200" dirty="0"/>
              <a:t>(1.00xsin(90</a:t>
            </a:r>
            <a:r>
              <a:rPr lang="en-US" sz="3200" baseline="30000" dirty="0"/>
              <a:t>o</a:t>
            </a:r>
            <a:r>
              <a:rPr lang="en-US" sz="3200" dirty="0"/>
              <a:t>)/1.33)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01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48.8</a:t>
            </a:r>
            <a:r>
              <a:rPr lang="en-US" sz="1200" baseline="30000"/>
              <a:t>o</a:t>
            </a:r>
            <a:endParaRPr lang="en-US" sz="1600" baseline="30000">
              <a:sym typeface="Symbol" pitchFamily="18" charset="2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458200" cy="8309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Example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the Critical angle for an air-water interface?</a:t>
            </a:r>
          </a:p>
        </p:txBody>
      </p:sp>
      <p:grpSp>
        <p:nvGrpSpPr>
          <p:cNvPr id="29702" name="Group 7"/>
          <p:cNvGrpSpPr>
            <a:grpSpLocks/>
          </p:cNvGrpSpPr>
          <p:nvPr/>
        </p:nvGrpSpPr>
        <p:grpSpPr bwMode="auto">
          <a:xfrm>
            <a:off x="152400" y="1219200"/>
            <a:ext cx="4953000" cy="2743200"/>
            <a:chOff x="240" y="1296"/>
            <a:chExt cx="4368" cy="2880"/>
          </a:xfrm>
        </p:grpSpPr>
        <p:sp>
          <p:nvSpPr>
            <p:cNvPr id="29709" name="Rectangle 8"/>
            <p:cNvSpPr>
              <a:spLocks noChangeArrowheads="1"/>
            </p:cNvSpPr>
            <p:nvPr/>
          </p:nvSpPr>
          <p:spPr bwMode="auto">
            <a:xfrm>
              <a:off x="240" y="1296"/>
              <a:ext cx="4368" cy="2880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9710" name="Rectangle 9"/>
            <p:cNvSpPr>
              <a:spLocks noChangeArrowheads="1"/>
            </p:cNvSpPr>
            <p:nvPr/>
          </p:nvSpPr>
          <p:spPr bwMode="auto">
            <a:xfrm>
              <a:off x="240" y="2736"/>
              <a:ext cx="4368" cy="1440"/>
            </a:xfrm>
            <a:prstGeom prst="rect">
              <a:avLst/>
            </a:prstGeom>
            <a:solidFill>
              <a:srgbClr val="00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" name="Line 10"/>
          <p:cNvSpPr>
            <a:spLocks noChangeShapeType="1"/>
          </p:cNvSpPr>
          <p:nvPr/>
        </p:nvSpPr>
        <p:spPr bwMode="auto">
          <a:xfrm flipV="1">
            <a:off x="1036638" y="2590800"/>
            <a:ext cx="1503362" cy="8572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11"/>
          <p:cNvSpPr>
            <a:spLocks/>
          </p:cNvSpPr>
          <p:nvPr/>
        </p:nvSpPr>
        <p:spPr bwMode="auto">
          <a:xfrm>
            <a:off x="2133600" y="2819400"/>
            <a:ext cx="381000" cy="304800"/>
          </a:xfrm>
          <a:custGeom>
            <a:avLst/>
            <a:gdLst>
              <a:gd name="T0" fmla="*/ 381000 w 112"/>
              <a:gd name="T1" fmla="*/ 304800 h 192"/>
              <a:gd name="T2" fmla="*/ 54429 w 112"/>
              <a:gd name="T3" fmla="*/ 228600 h 192"/>
              <a:gd name="T4" fmla="*/ 54429 w 112"/>
              <a:gd name="T5" fmla="*/ 0 h 192"/>
              <a:gd name="T6" fmla="*/ 0 60000 65536"/>
              <a:gd name="T7" fmla="*/ 0 60000 65536"/>
              <a:gd name="T8" fmla="*/ 0 60000 65536"/>
              <a:gd name="T9" fmla="*/ 0 w 112"/>
              <a:gd name="T10" fmla="*/ 0 h 192"/>
              <a:gd name="T11" fmla="*/ 112 w 1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92">
                <a:moveTo>
                  <a:pt x="112" y="192"/>
                </a:moveTo>
                <a:cubicBezTo>
                  <a:pt x="72" y="184"/>
                  <a:pt x="32" y="176"/>
                  <a:pt x="16" y="144"/>
                </a:cubicBezTo>
                <a:cubicBezTo>
                  <a:pt x="0" y="112"/>
                  <a:pt x="8" y="56"/>
                  <a:pt x="16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1752600" y="3048000"/>
            <a:ext cx="4603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cs typeface="Times New Roman" pitchFamily="18" charset="0"/>
              </a:rPr>
              <a:t>θ</a:t>
            </a:r>
            <a:r>
              <a:rPr lang="en-US" baseline="-25000">
                <a:cs typeface="Times New Roman" pitchFamily="18" charset="0"/>
              </a:rPr>
              <a:t>c</a:t>
            </a:r>
            <a:endParaRPr lang="el-GR" baseline="-25000">
              <a:cs typeface="Times New Roman" pitchFamily="18" charset="0"/>
            </a:endParaRPr>
          </a:p>
        </p:txBody>
      </p:sp>
      <p:sp>
        <p:nvSpPr>
          <p:cNvPr id="29706" name="Line 13"/>
          <p:cNvSpPr>
            <a:spLocks noChangeShapeType="1"/>
          </p:cNvSpPr>
          <p:nvPr/>
        </p:nvSpPr>
        <p:spPr bwMode="auto">
          <a:xfrm>
            <a:off x="2590800" y="12192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TextBox 12"/>
          <p:cNvSpPr txBox="1">
            <a:spLocks noChangeArrowheads="1"/>
          </p:cNvSpPr>
          <p:nvPr/>
        </p:nvSpPr>
        <p:spPr bwMode="auto">
          <a:xfrm>
            <a:off x="3048000" y="1600200"/>
            <a:ext cx="1374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1.00</a:t>
            </a:r>
          </a:p>
        </p:txBody>
      </p:sp>
      <p:sp>
        <p:nvSpPr>
          <p:cNvPr id="29708" name="TextBox 13"/>
          <p:cNvSpPr txBox="1">
            <a:spLocks noChangeArrowheads="1"/>
          </p:cNvSpPr>
          <p:nvPr/>
        </p:nvSpPr>
        <p:spPr bwMode="auto">
          <a:xfrm>
            <a:off x="3048000" y="2971800"/>
            <a:ext cx="1374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152400" y="4191000"/>
            <a:ext cx="8763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sz="3200"/>
              <a:t>sin </a:t>
            </a:r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1</a:t>
            </a:r>
            <a:r>
              <a:rPr lang="en-US" sz="3200">
                <a:sym typeface="Symbol" pitchFamily="18" charset="2"/>
              </a:rPr>
              <a:t>  =  </a:t>
            </a:r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sz="3200"/>
              <a:t>sin </a:t>
            </a:r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2</a:t>
            </a:r>
            <a:endParaRPr lang="en-US" sz="3200">
              <a:sym typeface="Symbol" pitchFamily="18" charset="2"/>
            </a:endParaRPr>
          </a:p>
          <a:p>
            <a:r>
              <a:rPr lang="en-US"/>
              <a:t>n</a:t>
            </a:r>
            <a:r>
              <a:rPr lang="en-US" baseline="-25000"/>
              <a:t>1</a:t>
            </a:r>
            <a:r>
              <a:rPr lang="en-US" sz="3200">
                <a:sym typeface="Symbol" pitchFamily="18" charset="2"/>
              </a:rPr>
              <a:t> = 2.42, </a:t>
            </a:r>
            <a:r>
              <a:rPr lang="en-US" sz="3200" baseline="-25000">
                <a:sym typeface="Symbol" pitchFamily="18" charset="2"/>
              </a:rPr>
              <a:t>c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??</a:t>
            </a:r>
            <a:r>
              <a:rPr lang="en-US" sz="3200">
                <a:sym typeface="Symbol" pitchFamily="18" charset="2"/>
              </a:rPr>
              <a:t>, 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90</a:t>
            </a:r>
            <a:r>
              <a:rPr lang="en-US" sz="3200" baseline="30000"/>
              <a:t>o</a:t>
            </a:r>
            <a:r>
              <a:rPr lang="en-US" sz="3200">
                <a:sym typeface="Symbol" pitchFamily="18" charset="2"/>
              </a:rPr>
              <a:t>, n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1.33</a:t>
            </a:r>
          </a:p>
          <a:p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c</a:t>
            </a:r>
            <a:r>
              <a:rPr lang="en-US" sz="3200"/>
              <a:t> = sin</a:t>
            </a:r>
            <a:r>
              <a:rPr lang="en-US" sz="3200" baseline="30000"/>
              <a:t>-1</a:t>
            </a:r>
            <a:r>
              <a:rPr lang="en-US" sz="3200"/>
              <a:t>(1.33xsin(90</a:t>
            </a:r>
            <a:r>
              <a:rPr lang="en-US" sz="3200" baseline="30000"/>
              <a:t>o</a:t>
            </a:r>
            <a:r>
              <a:rPr lang="en-US" sz="3200"/>
              <a:t>)/2.42)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4573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33.3</a:t>
            </a:r>
            <a:r>
              <a:rPr lang="en-US" sz="1200" baseline="30000"/>
              <a:t>o</a:t>
            </a:r>
            <a:r>
              <a:rPr lang="en-US" sz="1200"/>
              <a:t> in the diamond</a:t>
            </a:r>
            <a:endParaRPr lang="en-US" sz="1600" baseline="30000">
              <a:sym typeface="Symbol" pitchFamily="18" charset="2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4582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Critical angle for an water-diamond interface?  Where does the critical angle occur?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52400" y="1219200"/>
            <a:ext cx="4953000" cy="1371600"/>
          </a:xfrm>
          <a:prstGeom prst="rect">
            <a:avLst/>
          </a:prstGeom>
          <a:solidFill>
            <a:srgbClr val="00FFFF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52400" y="2590800"/>
            <a:ext cx="4953000" cy="13716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V="1">
            <a:off x="1036638" y="2590800"/>
            <a:ext cx="1503362" cy="8572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10"/>
          <p:cNvSpPr>
            <a:spLocks/>
          </p:cNvSpPr>
          <p:nvPr/>
        </p:nvSpPr>
        <p:spPr bwMode="auto">
          <a:xfrm>
            <a:off x="2133600" y="2819400"/>
            <a:ext cx="381000" cy="304800"/>
          </a:xfrm>
          <a:custGeom>
            <a:avLst/>
            <a:gdLst>
              <a:gd name="T0" fmla="*/ 381000 w 112"/>
              <a:gd name="T1" fmla="*/ 304800 h 192"/>
              <a:gd name="T2" fmla="*/ 54429 w 112"/>
              <a:gd name="T3" fmla="*/ 228600 h 192"/>
              <a:gd name="T4" fmla="*/ 54429 w 112"/>
              <a:gd name="T5" fmla="*/ 0 h 192"/>
              <a:gd name="T6" fmla="*/ 0 60000 65536"/>
              <a:gd name="T7" fmla="*/ 0 60000 65536"/>
              <a:gd name="T8" fmla="*/ 0 60000 65536"/>
              <a:gd name="T9" fmla="*/ 0 w 112"/>
              <a:gd name="T10" fmla="*/ 0 h 192"/>
              <a:gd name="T11" fmla="*/ 112 w 1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192">
                <a:moveTo>
                  <a:pt x="112" y="192"/>
                </a:moveTo>
                <a:cubicBezTo>
                  <a:pt x="72" y="184"/>
                  <a:pt x="32" y="176"/>
                  <a:pt x="16" y="144"/>
                </a:cubicBezTo>
                <a:cubicBezTo>
                  <a:pt x="0" y="112"/>
                  <a:pt x="8" y="56"/>
                  <a:pt x="16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1752600" y="3048000"/>
            <a:ext cx="4603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cs typeface="Times New Roman" pitchFamily="18" charset="0"/>
              </a:rPr>
              <a:t>θ</a:t>
            </a:r>
            <a:r>
              <a:rPr lang="en-US" baseline="-25000">
                <a:cs typeface="Times New Roman" pitchFamily="18" charset="0"/>
              </a:rPr>
              <a:t>c</a:t>
            </a:r>
            <a:endParaRPr lang="el-GR" baseline="-25000">
              <a:cs typeface="Times New Roman" pitchFamily="18" charset="0"/>
            </a:endParaRPr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2590800" y="12192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TextBox 11"/>
          <p:cNvSpPr txBox="1">
            <a:spLocks noChangeArrowheads="1"/>
          </p:cNvSpPr>
          <p:nvPr/>
        </p:nvSpPr>
        <p:spPr bwMode="auto">
          <a:xfrm>
            <a:off x="3048000" y="1533525"/>
            <a:ext cx="1374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1.33</a:t>
            </a:r>
          </a:p>
        </p:txBody>
      </p:sp>
      <p:sp>
        <p:nvSpPr>
          <p:cNvPr id="30733" name="TextBox 12"/>
          <p:cNvSpPr txBox="1">
            <a:spLocks noChangeArrowheads="1"/>
          </p:cNvSpPr>
          <p:nvPr/>
        </p:nvSpPr>
        <p:spPr bwMode="auto">
          <a:xfrm>
            <a:off x="3048000" y="2905125"/>
            <a:ext cx="1374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 = 2.42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152400" y="51816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sz="3200"/>
              <a:t>sin </a:t>
            </a:r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1</a:t>
            </a:r>
            <a:r>
              <a:rPr lang="en-US" sz="3200">
                <a:sym typeface="Symbol" pitchFamily="18" charset="2"/>
              </a:rPr>
              <a:t>  =  </a:t>
            </a:r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sz="3200"/>
              <a:t>sin </a:t>
            </a:r>
            <a:r>
              <a:rPr lang="en-US" sz="3200">
                <a:sym typeface="Symbol" pitchFamily="18" charset="2"/>
              </a:rPr>
              <a:t></a:t>
            </a:r>
            <a:r>
              <a:rPr lang="en-US" sz="3200" baseline="-25000">
                <a:sym typeface="Symbol" pitchFamily="18" charset="2"/>
              </a:rPr>
              <a:t>2</a:t>
            </a:r>
            <a:endParaRPr lang="en-US" sz="3200">
              <a:sym typeface="Symbol" pitchFamily="18" charset="2"/>
            </a:endParaRPr>
          </a:p>
          <a:p>
            <a:r>
              <a:rPr lang="en-US"/>
              <a:t>n</a:t>
            </a:r>
            <a:r>
              <a:rPr lang="en-US" baseline="-25000"/>
              <a:t>1</a:t>
            </a:r>
            <a:r>
              <a:rPr lang="en-US" sz="3200">
                <a:sym typeface="Symbol" pitchFamily="18" charset="2"/>
              </a:rPr>
              <a:t> = 1.33, </a:t>
            </a:r>
            <a:r>
              <a:rPr lang="en-US" sz="3200" baseline="-25000">
                <a:sym typeface="Symbol" pitchFamily="18" charset="2"/>
              </a:rPr>
              <a:t>1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90-32</a:t>
            </a:r>
            <a:r>
              <a:rPr lang="en-US" sz="3200" baseline="30000"/>
              <a:t>o</a:t>
            </a:r>
            <a:r>
              <a:rPr lang="en-US" sz="3200">
                <a:sym typeface="Symbol" pitchFamily="18" charset="2"/>
              </a:rPr>
              <a:t>, n</a:t>
            </a:r>
            <a:r>
              <a:rPr lang="en-US" sz="3200" baseline="-25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 = </a:t>
            </a:r>
            <a:r>
              <a:rPr lang="en-US" sz="3200"/>
              <a:t>1.00</a:t>
            </a:r>
            <a:endParaRPr lang="en-US" sz="3200" baseline="300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191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Yaakk??</a:t>
            </a:r>
            <a:endParaRPr lang="en-US" sz="1600" baseline="30000">
              <a:sym typeface="Symbol" pitchFamily="18" charset="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8458200" cy="22272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 angle does a light ray that makes a 32</a:t>
            </a:r>
            <a:r>
              <a:rPr lang="en-US" baseline="30000"/>
              <a:t>o</a:t>
            </a:r>
            <a:r>
              <a:rPr lang="en-US"/>
              <a:t> angle with the bottom surface of an air-water interface make with the top side when it is in the air?  (n = 1.33 for water, 1.00 for air)</a:t>
            </a:r>
          </a:p>
          <a:p>
            <a:r>
              <a:rPr lang="en-US"/>
              <a:t>Tricky - is 32</a:t>
            </a:r>
            <a:r>
              <a:rPr lang="en-US" baseline="30000"/>
              <a:t>o</a:t>
            </a:r>
            <a:r>
              <a:rPr lang="en-US"/>
              <a:t> the incident angle?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2400" y="2438400"/>
            <a:ext cx="4953000" cy="2743200"/>
            <a:chOff x="528" y="1680"/>
            <a:chExt cx="2688" cy="1536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28" y="1680"/>
              <a:ext cx="2688" cy="1536"/>
              <a:chOff x="240" y="1296"/>
              <a:chExt cx="4368" cy="2880"/>
            </a:xfrm>
          </p:grpSpPr>
          <p:sp>
            <p:nvSpPr>
              <p:cNvPr id="27659" name="Rectangle 8"/>
              <p:cNvSpPr>
                <a:spLocks noChangeArrowheads="1"/>
              </p:cNvSpPr>
              <p:nvPr/>
            </p:nvSpPr>
            <p:spPr bwMode="auto">
              <a:xfrm>
                <a:off x="240" y="1296"/>
                <a:ext cx="4368" cy="2880"/>
              </a:xfrm>
              <a:prstGeom prst="rect">
                <a:avLst/>
              </a:prstGeom>
              <a:solidFill>
                <a:schemeClr val="bg1"/>
              </a:solidFill>
              <a:ln w="508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7660" name="Rectangle 9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4368" cy="1440"/>
              </a:xfrm>
              <a:prstGeom prst="rect">
                <a:avLst/>
              </a:prstGeom>
              <a:solidFill>
                <a:srgbClr val="00FFFF"/>
              </a:solidFill>
              <a:ln w="508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6" name="Line 16"/>
            <p:cNvSpPr>
              <a:spLocks noChangeShapeType="1"/>
            </p:cNvSpPr>
            <p:nvPr/>
          </p:nvSpPr>
          <p:spPr bwMode="auto">
            <a:xfrm flipV="1">
              <a:off x="1008" y="2448"/>
              <a:ext cx="816" cy="4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Freeform 17"/>
            <p:cNvSpPr>
              <a:spLocks/>
            </p:cNvSpPr>
            <p:nvPr/>
          </p:nvSpPr>
          <p:spPr bwMode="auto">
            <a:xfrm>
              <a:off x="1376" y="2448"/>
              <a:ext cx="112" cy="192"/>
            </a:xfrm>
            <a:custGeom>
              <a:avLst/>
              <a:gdLst>
                <a:gd name="T0" fmla="*/ 112 w 112"/>
                <a:gd name="T1" fmla="*/ 192 h 192"/>
                <a:gd name="T2" fmla="*/ 16 w 112"/>
                <a:gd name="T3" fmla="*/ 144 h 192"/>
                <a:gd name="T4" fmla="*/ 16 w 112"/>
                <a:gd name="T5" fmla="*/ 0 h 192"/>
                <a:gd name="T6" fmla="*/ 0 60000 65536"/>
                <a:gd name="T7" fmla="*/ 0 60000 65536"/>
                <a:gd name="T8" fmla="*/ 0 60000 65536"/>
                <a:gd name="T9" fmla="*/ 0 w 112"/>
                <a:gd name="T10" fmla="*/ 0 h 192"/>
                <a:gd name="T11" fmla="*/ 112 w 11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" h="192">
                  <a:moveTo>
                    <a:pt x="112" y="192"/>
                  </a:moveTo>
                  <a:cubicBezTo>
                    <a:pt x="72" y="184"/>
                    <a:pt x="32" y="176"/>
                    <a:pt x="16" y="144"/>
                  </a:cubicBezTo>
                  <a:cubicBezTo>
                    <a:pt x="0" y="112"/>
                    <a:pt x="8" y="56"/>
                    <a:pt x="16" y="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Text Box 18"/>
            <p:cNvSpPr txBox="1">
              <a:spLocks noChangeArrowheads="1"/>
            </p:cNvSpPr>
            <p:nvPr/>
          </p:nvSpPr>
          <p:spPr bwMode="auto">
            <a:xfrm>
              <a:off x="912" y="2409"/>
              <a:ext cx="359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32</a:t>
              </a:r>
              <a:r>
                <a:rPr lang="en-US" baseline="30000"/>
                <a:t>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47638"/>
            <a:ext cx="482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Refraction in 2 dimensions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6868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Light hitting slower medium:</a:t>
            </a:r>
          </a:p>
          <a:p>
            <a:r>
              <a:rPr lang="en-US" sz="3200"/>
              <a:t>Hits at an angle = smaller wavelength, bends</a:t>
            </a:r>
          </a:p>
        </p:txBody>
      </p:sp>
      <p:pic>
        <p:nvPicPr>
          <p:cNvPr id="115737" name="Picture 25" descr="FG11_42B"/>
          <p:cNvPicPr>
            <a:picLocks noChangeAspect="1" noChangeArrowheads="1"/>
          </p:cNvPicPr>
          <p:nvPr/>
        </p:nvPicPr>
        <p:blipFill>
          <a:blip r:embed="rId2" cstate="print"/>
          <a:srcRect l="13002" t="5000" r="12982" b="6500"/>
          <a:stretch>
            <a:fillRect/>
          </a:stretch>
        </p:blipFill>
        <p:spPr bwMode="auto">
          <a:xfrm>
            <a:off x="228600" y="1905000"/>
            <a:ext cx="5638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6232525" y="2047875"/>
            <a:ext cx="20193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 - laser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 autoUpdateAnimBg="0"/>
      <p:bldP spid="1157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7638"/>
            <a:ext cx="482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Refraction in 2 dimensions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6868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Light hitting slower medium:</a:t>
            </a:r>
          </a:p>
          <a:p>
            <a:r>
              <a:rPr lang="en-US" sz="3200"/>
              <a:t>Hits at an angle = smaller wavelength, bends</a:t>
            </a:r>
          </a:p>
        </p:txBody>
      </p:sp>
      <p:pic>
        <p:nvPicPr>
          <p:cNvPr id="17413" name="Picture 7" descr="FG11_42A"/>
          <p:cNvPicPr>
            <a:picLocks noChangeAspect="1" noChangeArrowheads="1"/>
          </p:cNvPicPr>
          <p:nvPr/>
        </p:nvPicPr>
        <p:blipFill>
          <a:blip r:embed="rId2" cstate="print"/>
          <a:srcRect l="13002" t="11000" r="14983" b="8000"/>
          <a:stretch>
            <a:fillRect/>
          </a:stretch>
        </p:blipFill>
        <p:spPr bwMode="auto">
          <a:xfrm>
            <a:off x="0" y="1981200"/>
            <a:ext cx="6324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6019800"/>
            <a:ext cx="1736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steering a tractor</a:t>
            </a:r>
          </a:p>
          <a:p>
            <a:r>
              <a:rPr lang="en-US" sz="1800" dirty="0" smtClean="0"/>
              <a:t>Danny’s Truck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026" descr="FG11_41"/>
          <p:cNvPicPr>
            <a:picLocks noChangeAspect="1" noChangeArrowheads="1"/>
          </p:cNvPicPr>
          <p:nvPr/>
        </p:nvPicPr>
        <p:blipFill>
          <a:blip r:embed="rId2" cstate="print"/>
          <a:srcRect l="26006" t="12500" r="24985" b="12968"/>
          <a:stretch>
            <a:fillRect/>
          </a:stretch>
        </p:blipFill>
        <p:spPr bwMode="auto">
          <a:xfrm>
            <a:off x="1541463" y="304800"/>
            <a:ext cx="616108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G23_18"/>
          <p:cNvPicPr>
            <a:picLocks noChangeAspect="1" noChangeArrowheads="1"/>
          </p:cNvPicPr>
          <p:nvPr/>
        </p:nvPicPr>
        <p:blipFill>
          <a:blip r:embed="rId2" cstate="print"/>
          <a:srcRect l="2632" t="14470" r="6140" b="19759"/>
          <a:stretch>
            <a:fillRect/>
          </a:stretch>
        </p:blipFill>
        <p:spPr bwMode="auto">
          <a:xfrm>
            <a:off x="533400" y="9144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66800" y="6334780"/>
            <a:ext cx="4638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What happens as </a:t>
            </a:r>
            <a:r>
              <a:rPr lang="en-US" sz="1600" dirty="0" smtClean="0">
                <a:sym typeface="Symbol"/>
              </a:rPr>
              <a:t>2 gets larger and larger in fig b????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G23_19"/>
          <p:cNvPicPr>
            <a:picLocks noChangeAspect="1" noChangeArrowheads="1"/>
          </p:cNvPicPr>
          <p:nvPr/>
        </p:nvPicPr>
        <p:blipFill>
          <a:blip r:embed="rId2" cstate="print"/>
          <a:srcRect l="4001" t="20000" r="1979" b="18500"/>
          <a:stretch>
            <a:fillRect/>
          </a:stretch>
        </p:blipFill>
        <p:spPr bwMode="auto">
          <a:xfrm>
            <a:off x="152400" y="762000"/>
            <a:ext cx="8763000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47638"/>
            <a:ext cx="482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Refraction in 2 dimensions</a:t>
            </a:r>
          </a:p>
        </p:txBody>
      </p:sp>
      <p:pic>
        <p:nvPicPr>
          <p:cNvPr id="21509" name="Picture 5" descr="FG11_42B"/>
          <p:cNvPicPr>
            <a:picLocks noChangeAspect="1" noChangeArrowheads="1"/>
          </p:cNvPicPr>
          <p:nvPr/>
        </p:nvPicPr>
        <p:blipFill>
          <a:blip r:embed="rId2" cstate="print"/>
          <a:srcRect l="13002" t="5000" r="12982" b="6500"/>
          <a:stretch>
            <a:fillRect/>
          </a:stretch>
        </p:blipFill>
        <p:spPr bwMode="auto">
          <a:xfrm>
            <a:off x="228599" y="1295400"/>
            <a:ext cx="640338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0" y="18288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Make a </a:t>
            </a:r>
            <a:r>
              <a:rPr lang="en-US" sz="1800" dirty="0" err="1" smtClean="0"/>
              <a:t>drawring</a:t>
            </a:r>
            <a:r>
              <a:rPr lang="en-US" sz="1800" dirty="0" smtClean="0"/>
              <a:t>…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147638"/>
            <a:ext cx="482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/>
              <a:t>Refraction in 2 dimensions</a:t>
            </a:r>
          </a:p>
        </p:txBody>
      </p:sp>
      <p:pic>
        <p:nvPicPr>
          <p:cNvPr id="5" name="Picture 5" descr="FG11_42B"/>
          <p:cNvPicPr>
            <a:picLocks noChangeAspect="1" noChangeArrowheads="1"/>
          </p:cNvPicPr>
          <p:nvPr/>
        </p:nvPicPr>
        <p:blipFill>
          <a:blip r:embed="rId2" cstate="print"/>
          <a:srcRect l="48610" t="34101" r="26035" b="42500"/>
          <a:stretch>
            <a:fillRect/>
          </a:stretch>
        </p:blipFill>
        <p:spPr bwMode="auto">
          <a:xfrm>
            <a:off x="228600" y="685800"/>
            <a:ext cx="42100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876800" y="152400"/>
            <a:ext cx="14606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Deriving</a:t>
            </a:r>
          </a:p>
          <a:p>
            <a:r>
              <a:rPr lang="en-US" dirty="0" smtClean="0"/>
              <a:t>v = f</a:t>
            </a:r>
            <a:r>
              <a:rPr lang="en-US" dirty="0" smtClean="0">
                <a:sym typeface="Symbol"/>
              </a:rPr>
              <a:t></a:t>
            </a:r>
          </a:p>
          <a:p>
            <a:r>
              <a:rPr lang="en-US" dirty="0" smtClean="0">
                <a:sym typeface="Symbol"/>
              </a:rPr>
              <a:t>n = c/v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</TotalTime>
  <Words>636</Words>
  <Application>Microsoft Office PowerPoint</Application>
  <PresentationFormat>On-screen Show (4:3)</PresentationFormat>
  <Paragraphs>109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223</cp:revision>
  <dcterms:created xsi:type="dcterms:W3CDTF">2001-03-01T17:38:38Z</dcterms:created>
  <dcterms:modified xsi:type="dcterms:W3CDTF">2017-06-12T21:15:49Z</dcterms:modified>
</cp:coreProperties>
</file>