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98" r:id="rId3"/>
    <p:sldId id="265" r:id="rId4"/>
    <p:sldId id="303" r:id="rId5"/>
    <p:sldId id="304" r:id="rId6"/>
    <p:sldId id="296" r:id="rId7"/>
    <p:sldId id="297" r:id="rId8"/>
    <p:sldId id="299" r:id="rId9"/>
    <p:sldId id="300" r:id="rId10"/>
    <p:sldId id="30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BBB277-9872-4B08-860C-70EAA11D0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BA712-AEA4-4A92-B38F-B5DA5C9A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C586-927F-4F28-ACE5-BDA9177A3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611E4-C16C-4781-9FB2-2B4B1F19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10A7-2CDD-4294-B53C-3C353E17A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6AF1-02EC-4896-9BC0-53435A2DB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70F5-5A61-4061-A748-304DAB80E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1DE45-D3FB-4B3A-AB54-0AC5C104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C476-0EEB-492F-8578-81132991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3714-950F-4031-979B-B5401F25D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26D82-4FA3-4C58-9DED-8C3CFE8BA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A13E-3597-45B6-8C5F-9FE901554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30C464-58C8-46BA-A3F0-B01907069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Sound and music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Sound 101</a:t>
            </a:r>
          </a:p>
          <a:p>
            <a:pPr lvl="2">
              <a:buFontTx/>
              <a:buChar char="•"/>
            </a:pPr>
            <a:r>
              <a:rPr lang="en-US" sz="4000"/>
              <a:t>Beats</a:t>
            </a:r>
          </a:p>
          <a:p>
            <a:pPr lvl="2">
              <a:buFontTx/>
              <a:buChar char="•"/>
            </a:pPr>
            <a:r>
              <a:rPr lang="en-US" sz="4000"/>
              <a:t>Overtones and music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52400" y="3597275"/>
            <a:ext cx="8763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v = s/t, t = s/v</a:t>
            </a:r>
          </a:p>
          <a:p>
            <a:r>
              <a:rPr lang="en-US" sz="3200" dirty="0" err="1"/>
              <a:t>t</a:t>
            </a:r>
            <a:r>
              <a:rPr lang="en-US" sz="3200" baseline="-25000" dirty="0" err="1"/>
              <a:t>air</a:t>
            </a:r>
            <a:r>
              <a:rPr lang="en-US" sz="3200" dirty="0"/>
              <a:t> = s/(343 m/s)</a:t>
            </a:r>
          </a:p>
          <a:p>
            <a:r>
              <a:rPr lang="en-US" sz="3200" dirty="0" err="1"/>
              <a:t>t</a:t>
            </a:r>
            <a:r>
              <a:rPr lang="en-US" sz="3200" baseline="-25000" dirty="0" err="1"/>
              <a:t>water</a:t>
            </a:r>
            <a:r>
              <a:rPr lang="en-US" sz="3200" dirty="0"/>
              <a:t> = s/(1720 m/s)</a:t>
            </a:r>
          </a:p>
          <a:p>
            <a:r>
              <a:rPr lang="en-US" sz="3200" dirty="0"/>
              <a:t>difference = s/(343 m/s) - s/(1720 m/s) = .175 sec</a:t>
            </a:r>
          </a:p>
          <a:p>
            <a:r>
              <a:rPr lang="en-US" sz="3200" dirty="0"/>
              <a:t>s = 74.97 m = 75.0 m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75.0 m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3016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The speed of sound through a certain type of concrete is 1720 m/s, and 343 m/s through air.  When someone hits the ground with a sledge hammer, you hear the sound in the concrete .175 s before you hear it in the air.  How far away is the point of impact?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7638"/>
            <a:ext cx="200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39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Speed of sound in air at sea level:</a:t>
            </a:r>
          </a:p>
          <a:p>
            <a:r>
              <a:rPr lang="en-US"/>
              <a:t>v = (331 + .60T) m/s, T = temperature in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sz="3200" u="sng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2725" y="2124075"/>
            <a:ext cx="5595938" cy="2227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Speeds of sound at 20 </a:t>
            </a:r>
            <a:r>
              <a:rPr lang="en-US" u="sng" baseline="30000"/>
              <a:t>o</a:t>
            </a:r>
            <a:r>
              <a:rPr lang="en-US" u="sng"/>
              <a:t>C and 1 ATM:</a:t>
            </a:r>
          </a:p>
          <a:p>
            <a:r>
              <a:rPr lang="en-US"/>
              <a:t>Air			343 m/s</a:t>
            </a:r>
          </a:p>
          <a:p>
            <a:r>
              <a:rPr lang="en-US"/>
              <a:t>Helium		1005 m/s</a:t>
            </a:r>
          </a:p>
          <a:p>
            <a:r>
              <a:rPr lang="en-US"/>
              <a:t>Water			1440 m/s</a:t>
            </a:r>
          </a:p>
          <a:p>
            <a:r>
              <a:rPr lang="en-US"/>
              <a:t>Steel			5000 m/s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88925" y="4486275"/>
            <a:ext cx="8855075" cy="1508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Sound underwater - Leonard Natatorium</a:t>
            </a:r>
          </a:p>
          <a:p>
            <a:r>
              <a:rPr lang="en-US" dirty="0"/>
              <a:t>Sound in bones</a:t>
            </a:r>
          </a:p>
          <a:p>
            <a:pPr lvl="1"/>
            <a:r>
              <a:rPr lang="en-US" sz="1800" dirty="0"/>
              <a:t>Demo -The finger bells</a:t>
            </a:r>
          </a:p>
          <a:p>
            <a:pPr lvl="1"/>
            <a:r>
              <a:rPr lang="en-US" sz="1800" dirty="0"/>
              <a:t>Demo </a:t>
            </a:r>
            <a:r>
              <a:rPr lang="en-US" sz="1800" dirty="0" smtClean="0"/>
              <a:t>– Sound in </a:t>
            </a:r>
            <a:r>
              <a:rPr lang="en-US" sz="1800" dirty="0" err="1" smtClean="0"/>
              <a:t>Vaccuum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1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3" grpId="0" autoUpdateAnimBg="0"/>
      <p:bldP spid="10138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147638"/>
            <a:ext cx="200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8392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 waves in matter:</a:t>
            </a:r>
          </a:p>
        </p:txBody>
      </p:sp>
      <p:pic>
        <p:nvPicPr>
          <p:cNvPr id="11299" name="Picture 35" descr="FG11_25"/>
          <p:cNvPicPr>
            <a:picLocks noChangeAspect="1" noChangeArrowheads="1"/>
          </p:cNvPicPr>
          <p:nvPr/>
        </p:nvPicPr>
        <p:blipFill>
          <a:blip r:embed="rId2" cstate="print"/>
          <a:srcRect l="21004" t="15500" r="21983" b="15500"/>
          <a:stretch>
            <a:fillRect/>
          </a:stretch>
        </p:blipFill>
        <p:spPr bwMode="auto">
          <a:xfrm>
            <a:off x="228600" y="1371600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72000" y="1371600"/>
            <a:ext cx="4343400" cy="353943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We can hear </a:t>
            </a:r>
          </a:p>
          <a:p>
            <a:pPr lvl="1">
              <a:buFontTx/>
              <a:buChar char="•"/>
            </a:pPr>
            <a:r>
              <a:rPr lang="en-US" dirty="0"/>
              <a:t>20 Hz - 20,000 Hz (demo)</a:t>
            </a:r>
          </a:p>
          <a:p>
            <a:pPr>
              <a:buFontTx/>
              <a:buChar char="•"/>
            </a:pPr>
            <a:r>
              <a:rPr lang="en-US" dirty="0"/>
              <a:t>Most sound is more than one frequency (demo </a:t>
            </a:r>
            <a:r>
              <a:rPr lang="en-US" dirty="0" err="1"/>
              <a:t>fft</a:t>
            </a:r>
            <a:r>
              <a:rPr lang="en-US" dirty="0"/>
              <a:t>)</a:t>
            </a:r>
          </a:p>
          <a:p>
            <a:pPr>
              <a:buFontTx/>
              <a:buChar char="•"/>
            </a:pPr>
            <a:r>
              <a:rPr lang="en-US" dirty="0"/>
              <a:t>Show harmonics with </a:t>
            </a:r>
            <a:r>
              <a:rPr lang="en-US" dirty="0" smtClean="0"/>
              <a:t>whistle/guitar</a:t>
            </a:r>
          </a:p>
          <a:p>
            <a:pPr>
              <a:buFontTx/>
              <a:buChar char="•"/>
            </a:pPr>
            <a:r>
              <a:rPr lang="en-US" dirty="0" smtClean="0"/>
              <a:t>Speaker/Battery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0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0" y="990600"/>
            <a:ext cx="8855075" cy="265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1 - what is the temperature if v = 321 m/s</a:t>
            </a:r>
          </a:p>
          <a:p>
            <a:endParaRPr lang="en-US"/>
          </a:p>
          <a:p>
            <a:r>
              <a:rPr lang="en-US"/>
              <a:t>321 m/s = (331 + .60T)</a:t>
            </a:r>
          </a:p>
          <a:p>
            <a:r>
              <a:rPr lang="en-US"/>
              <a:t>-10 = .60T</a:t>
            </a:r>
          </a:p>
          <a:p>
            <a:r>
              <a:rPr lang="en-US"/>
              <a:t>T = -16.666 = -17  </a:t>
            </a:r>
            <a:r>
              <a:rPr lang="en-US" baseline="30000"/>
              <a:t>o</a:t>
            </a:r>
            <a:r>
              <a:rPr lang="en-US"/>
              <a:t>C</a:t>
            </a:r>
          </a:p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0"/>
            <a:ext cx="8839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Speed of sound in air at sea level:</a:t>
            </a:r>
          </a:p>
          <a:p>
            <a:r>
              <a:rPr lang="en-US"/>
              <a:t>v = (331 + .60T) m/s, T = temperature in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12725" y="76200"/>
            <a:ext cx="5595938" cy="2227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Speeds of sound at 20 </a:t>
            </a:r>
            <a:r>
              <a:rPr lang="en-US" u="sng" baseline="30000"/>
              <a:t>o</a:t>
            </a:r>
            <a:r>
              <a:rPr lang="en-US" u="sng"/>
              <a:t>C and 1 ATM:</a:t>
            </a:r>
          </a:p>
          <a:p>
            <a:r>
              <a:rPr lang="en-US"/>
              <a:t>Air			343 m/s</a:t>
            </a:r>
          </a:p>
          <a:p>
            <a:r>
              <a:rPr lang="en-US"/>
              <a:t>Helium		1005 m/s</a:t>
            </a:r>
          </a:p>
          <a:p>
            <a:r>
              <a:rPr lang="en-US"/>
              <a:t>Water			1440 m/s</a:t>
            </a:r>
          </a:p>
          <a:p>
            <a:r>
              <a:rPr lang="en-US"/>
              <a:t>Steel			5000 m/s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88925" y="2514600"/>
            <a:ext cx="8855075" cy="39354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2 - You hear the sound of an explosion through the water 1.42 seconds before you hear it in the air.  How far away? (20 </a:t>
            </a:r>
            <a:r>
              <a:rPr lang="en-US" baseline="30000"/>
              <a:t>o</a:t>
            </a:r>
            <a:r>
              <a:rPr lang="en-US"/>
              <a:t>C, 1 atm)</a:t>
            </a:r>
          </a:p>
          <a:p>
            <a:r>
              <a:rPr lang="en-US"/>
              <a:t>v = s/t, t = s/v</a:t>
            </a:r>
          </a:p>
          <a:p>
            <a:r>
              <a:rPr lang="en-US"/>
              <a:t>so</a:t>
            </a:r>
          </a:p>
          <a:p>
            <a:pPr lvl="1"/>
            <a:r>
              <a:rPr lang="en-US"/>
              <a:t>	</a:t>
            </a:r>
            <a:r>
              <a:rPr lang="en-US" u="sng"/>
              <a:t>  s  </a:t>
            </a:r>
            <a:r>
              <a:rPr lang="en-US"/>
              <a:t> 	-	</a:t>
            </a:r>
            <a:r>
              <a:rPr lang="en-US" u="sng"/>
              <a:t>  s  </a:t>
            </a:r>
            <a:r>
              <a:rPr lang="en-US"/>
              <a:t>	=	1.42 s</a:t>
            </a:r>
          </a:p>
          <a:p>
            <a:pPr lvl="1"/>
            <a:r>
              <a:rPr lang="en-US"/>
              <a:t>	343		1440</a:t>
            </a:r>
          </a:p>
          <a:p>
            <a:endParaRPr lang="en-US"/>
          </a:p>
          <a:p>
            <a:r>
              <a:rPr lang="en-US"/>
              <a:t>s  =  1.42/(1/343-1/1440) = 639.3 = 639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408238" y="2263775"/>
            <a:ext cx="44132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Speed of sound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52400" y="22098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331 + .60(80) = 379 m/s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379 m/s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7116763" cy="100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What is the speed of sound in air at 80 </a:t>
            </a:r>
            <a:r>
              <a:rPr lang="en-US" sz="3200" baseline="30000"/>
              <a:t>o</a:t>
            </a:r>
            <a:r>
              <a:rPr lang="en-US" sz="3200"/>
              <a:t>C?</a:t>
            </a:r>
          </a:p>
          <a:p>
            <a:r>
              <a:rPr lang="en-US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2209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318 = 331 + .60T</a:t>
            </a:r>
          </a:p>
          <a:p>
            <a:r>
              <a:rPr lang="en-US" sz="3200"/>
              <a:t>T = -21.7 </a:t>
            </a:r>
            <a:r>
              <a:rPr lang="en-US" sz="3200" baseline="30000"/>
              <a:t>o</a:t>
            </a:r>
            <a:r>
              <a:rPr lang="en-US" sz="3200"/>
              <a:t>C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92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-21.7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4938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At what temperature in Celsius is the speed of sound 318 m/s?</a:t>
            </a:r>
          </a:p>
          <a:p>
            <a:r>
              <a:rPr lang="en-US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52400" y="2819400"/>
            <a:ext cx="8763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s/t, t = s/v</a:t>
            </a:r>
          </a:p>
          <a:p>
            <a:r>
              <a:rPr lang="en-US" sz="3200"/>
              <a:t>t</a:t>
            </a:r>
            <a:r>
              <a:rPr lang="en-US" sz="3200" baseline="-25000"/>
              <a:t>air</a:t>
            </a:r>
            <a:r>
              <a:rPr lang="en-US" sz="3200"/>
              <a:t> = (512 m)/(343 m/s) = 1.4927 s</a:t>
            </a:r>
          </a:p>
          <a:p>
            <a:r>
              <a:rPr lang="en-US" sz="3200"/>
              <a:t>t</a:t>
            </a:r>
            <a:r>
              <a:rPr lang="en-US" sz="3200" baseline="-25000"/>
              <a:t>water</a:t>
            </a:r>
            <a:r>
              <a:rPr lang="en-US" sz="3200"/>
              <a:t> = (512 m)/(1440 m/s) = .3556 s</a:t>
            </a:r>
          </a:p>
          <a:p>
            <a:r>
              <a:rPr lang="en-US" sz="3200"/>
              <a:t>difference = 1.4927 s - .3556 s = 1.14 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47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1.14 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An explosion occurs in a boat 512 m away.  You hear the sound through the water (v = 1440 m/s) how much  before you hear it in the air? (v = 343 m/s)   (find the difference in propagation times)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489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177</cp:revision>
  <dcterms:created xsi:type="dcterms:W3CDTF">2001-03-01T17:38:38Z</dcterms:created>
  <dcterms:modified xsi:type="dcterms:W3CDTF">2018-05-30T22:09:04Z</dcterms:modified>
</cp:coreProperties>
</file>