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365" r:id="rId3"/>
    <p:sldId id="362" r:id="rId4"/>
    <p:sldId id="363" r:id="rId5"/>
    <p:sldId id="364" r:id="rId6"/>
    <p:sldId id="358" r:id="rId7"/>
    <p:sldId id="359" r:id="rId8"/>
    <p:sldId id="361" r:id="rId9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645" autoAdjust="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DBA7B-0A02-4C10-93D4-CB31AE6C7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8BF7B-BA36-47E0-8664-410DC2C903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BD85B-664D-4004-9F84-4CE0A072B3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70E75-40AA-4630-806B-8FF1B77F41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88254-B8FE-4BA6-BA5A-CDD7DFBC80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6CFE7-9FC0-40FA-95EF-4DA7665FCE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C21F17-FA53-4744-A461-FD3CB5EC1D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878E1-8B73-472A-8758-13540480CD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8B427-505E-48FD-8415-A1FEA23F78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DBC07-04F2-4070-A598-6514D56F8E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3E1AF-04CD-4840-A7FA-DBEBB75D2A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2FFD8BBB-B34F-47AA-BF50-322B02E627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86106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 u="sng" dirty="0" smtClean="0"/>
              <a:t>Q Factor</a:t>
            </a:r>
            <a:r>
              <a:rPr lang="en-US" dirty="0" smtClean="0"/>
              <a:t> </a:t>
            </a:r>
            <a:r>
              <a:rPr lang="en-US" dirty="0"/>
              <a:t>– </a:t>
            </a:r>
          </a:p>
          <a:p>
            <a:r>
              <a:rPr lang="en-US" sz="4400" dirty="0"/>
              <a:t>Contents:</a:t>
            </a:r>
            <a:endParaRPr lang="en-US" sz="3200" dirty="0"/>
          </a:p>
          <a:p>
            <a:pPr lvl="1">
              <a:buFontTx/>
              <a:buChar char="•"/>
            </a:pPr>
            <a:r>
              <a:rPr lang="en-US" sz="3200" dirty="0"/>
              <a:t>Concept of resonance</a:t>
            </a:r>
          </a:p>
          <a:p>
            <a:pPr lvl="1">
              <a:buFontTx/>
              <a:buChar char="•"/>
            </a:pPr>
            <a:r>
              <a:rPr lang="en-US" sz="3200" dirty="0"/>
              <a:t>Damped Motion</a:t>
            </a:r>
          </a:p>
          <a:p>
            <a:pPr lvl="1">
              <a:buFontTx/>
              <a:buChar char="•"/>
            </a:pPr>
            <a:r>
              <a:rPr lang="en-US" sz="3200" dirty="0"/>
              <a:t>Film</a:t>
            </a:r>
          </a:p>
          <a:p>
            <a:pPr lvl="1">
              <a:buFontTx/>
              <a:buChar char="•"/>
            </a:pPr>
            <a:r>
              <a:rPr lang="en-US" sz="3200" dirty="0"/>
              <a:t>Demos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Image result for damped oscill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219200"/>
            <a:ext cx="5514975" cy="3943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457200"/>
            <a:ext cx="8667750" cy="62293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player.slideplayer.com/35/10313160/data/images/img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990600"/>
            <a:ext cx="6819900" cy="4352926"/>
          </a:xfrm>
          <a:prstGeom prst="rect">
            <a:avLst/>
          </a:prstGeom>
          <a:noFill/>
        </p:spPr>
      </p:pic>
      <p:pic>
        <p:nvPicPr>
          <p:cNvPr id="19460" name="Picture 4" descr="http://player.slideplayer.com/35/10313160/data/images/img29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2590800"/>
            <a:ext cx="619125" cy="8572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Image result for driving frequency vs natural frequency la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914400"/>
            <a:ext cx="8167972" cy="525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42227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 u="sng"/>
              <a:t>Resonance</a:t>
            </a:r>
            <a:r>
              <a:rPr lang="en-US" sz="4400"/>
              <a:t> - </a:t>
            </a:r>
            <a:r>
              <a:rPr lang="en-US" sz="2000"/>
              <a:t>Dynamics</a:t>
            </a:r>
          </a:p>
        </p:txBody>
      </p:sp>
      <p:sp>
        <p:nvSpPr>
          <p:cNvPr id="109571" name="Text Box 3"/>
          <p:cNvSpPr txBox="1">
            <a:spLocks noChangeArrowheads="1"/>
          </p:cNvSpPr>
          <p:nvPr/>
        </p:nvSpPr>
        <p:spPr bwMode="auto">
          <a:xfrm>
            <a:off x="304800" y="990600"/>
            <a:ext cx="8458200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ym typeface="Symbol" pitchFamily="18" charset="2"/>
              </a:rPr>
              <a:t>x   = x</a:t>
            </a:r>
            <a:r>
              <a:rPr lang="en-US" sz="2800" baseline="-25000">
                <a:sym typeface="Symbol" pitchFamily="18" charset="2"/>
              </a:rPr>
              <a:t>o</a:t>
            </a:r>
            <a:r>
              <a:rPr lang="en-US" sz="2800">
                <a:sym typeface="Symbol" pitchFamily="18" charset="2"/>
              </a:rPr>
              <a:t>sin(t)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819400" y="1066800"/>
            <a:ext cx="2257425" cy="546100"/>
            <a:chOff x="326" y="3520"/>
            <a:chExt cx="1422" cy="344"/>
          </a:xfrm>
        </p:grpSpPr>
        <p:graphicFrame>
          <p:nvGraphicFramePr>
            <p:cNvPr id="1026" name="Object 5"/>
            <p:cNvGraphicFramePr>
              <a:graphicFrameLocks noChangeAspect="1"/>
            </p:cNvGraphicFramePr>
            <p:nvPr/>
          </p:nvGraphicFramePr>
          <p:xfrm>
            <a:off x="1516" y="3520"/>
            <a:ext cx="232" cy="344"/>
          </p:xfrm>
          <a:graphic>
            <a:graphicData uri="http://schemas.openxmlformats.org/presentationml/2006/ole">
              <p:oleObj spid="_x0000_s1026" name="Equation" r:id="rId3" imgW="368280" imgH="545760" progId="Equation.3">
                <p:embed/>
              </p:oleObj>
            </a:graphicData>
          </a:graphic>
        </p:graphicFrame>
        <p:sp>
          <p:nvSpPr>
            <p:cNvPr id="1033" name="Text Box 6"/>
            <p:cNvSpPr txBox="1">
              <a:spLocks noChangeArrowheads="1"/>
            </p:cNvSpPr>
            <p:nvPr/>
          </p:nvSpPr>
          <p:spPr bwMode="auto">
            <a:xfrm>
              <a:off x="326" y="3526"/>
              <a:ext cx="1220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ym typeface="Symbol" pitchFamily="18" charset="2"/>
                </a:rPr>
                <a:t>                 = </a:t>
              </a:r>
            </a:p>
          </p:txBody>
        </p:sp>
      </p:grpSp>
      <p:sp>
        <p:nvSpPr>
          <p:cNvPr id="1031" name="Text Box 9"/>
          <p:cNvSpPr txBox="1">
            <a:spLocks noChangeArrowheads="1"/>
          </p:cNvSpPr>
          <p:nvPr/>
        </p:nvSpPr>
        <p:spPr bwMode="auto">
          <a:xfrm>
            <a:off x="1219200" y="5715000"/>
            <a:ext cx="5383213" cy="8255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Show </a:t>
            </a:r>
          </a:p>
          <a:p>
            <a:r>
              <a:rPr lang="en-US" sz="1600"/>
              <a:t>Large mass/Small mass on spring (large mass oscillates slower)</a:t>
            </a:r>
          </a:p>
          <a:p>
            <a:r>
              <a:rPr lang="en-US" sz="1600"/>
              <a:t>Drive spring with different frequencies</a:t>
            </a:r>
          </a:p>
        </p:txBody>
      </p:sp>
      <p:pic>
        <p:nvPicPr>
          <p:cNvPr id="1032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1676400"/>
            <a:ext cx="5638800" cy="40814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5"/>
          <p:cNvSpPr txBox="1">
            <a:spLocks noChangeArrowheads="1"/>
          </p:cNvSpPr>
          <p:nvPr/>
        </p:nvSpPr>
        <p:spPr bwMode="auto">
          <a:xfrm>
            <a:off x="990600" y="5410200"/>
            <a:ext cx="4035425" cy="8255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Show </a:t>
            </a:r>
          </a:p>
          <a:p>
            <a:r>
              <a:rPr lang="en-US" sz="1600"/>
              <a:t>Mass on spring with rangefinder – 300 seconds</a:t>
            </a:r>
          </a:p>
          <a:p>
            <a:r>
              <a:rPr lang="en-US" sz="1600"/>
              <a:t>What shape is the envelope?</a:t>
            </a:r>
          </a:p>
        </p:txBody>
      </p:sp>
      <p:pic>
        <p:nvPicPr>
          <p:cNvPr id="4099" name="Picture 6" descr="FG11_15"/>
          <p:cNvPicPr>
            <a:picLocks noChangeAspect="1" noChangeArrowheads="1"/>
          </p:cNvPicPr>
          <p:nvPr/>
        </p:nvPicPr>
        <p:blipFill>
          <a:blip r:embed="rId2" cstate="print"/>
          <a:srcRect l="19003" t="27501" r="14983" b="27499"/>
          <a:stretch>
            <a:fillRect/>
          </a:stretch>
        </p:blipFill>
        <p:spPr bwMode="auto">
          <a:xfrm>
            <a:off x="381000" y="304800"/>
            <a:ext cx="5029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7" descr="FG11_16"/>
          <p:cNvPicPr>
            <a:picLocks noChangeAspect="1" noChangeArrowheads="1"/>
          </p:cNvPicPr>
          <p:nvPr/>
        </p:nvPicPr>
        <p:blipFill>
          <a:blip r:embed="rId3" cstate="print"/>
          <a:srcRect l="35007" t="23000" r="27985" b="23000"/>
          <a:stretch>
            <a:fillRect/>
          </a:stretch>
        </p:blipFill>
        <p:spPr bwMode="auto">
          <a:xfrm>
            <a:off x="762000" y="2514600"/>
            <a:ext cx="2819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8" descr="FG11_17"/>
          <p:cNvPicPr>
            <a:picLocks noChangeAspect="1" noChangeArrowheads="1"/>
          </p:cNvPicPr>
          <p:nvPr/>
        </p:nvPicPr>
        <p:blipFill>
          <a:blip r:embed="rId4" cstate="print"/>
          <a:srcRect l="34007" t="3500" r="27985" b="6500"/>
          <a:stretch>
            <a:fillRect/>
          </a:stretch>
        </p:blipFill>
        <p:spPr bwMode="auto">
          <a:xfrm>
            <a:off x="5943600" y="838200"/>
            <a:ext cx="2895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Text Box 9"/>
          <p:cNvSpPr txBox="1">
            <a:spLocks noChangeArrowheads="1"/>
          </p:cNvSpPr>
          <p:nvPr/>
        </p:nvSpPr>
        <p:spPr bwMode="auto">
          <a:xfrm>
            <a:off x="3581400" y="3810000"/>
            <a:ext cx="1989138" cy="8255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A – Over damped</a:t>
            </a:r>
          </a:p>
          <a:p>
            <a:r>
              <a:rPr lang="en-US" sz="1600"/>
              <a:t>B – Critically damped</a:t>
            </a:r>
          </a:p>
          <a:p>
            <a:r>
              <a:rPr lang="en-US" sz="1600"/>
              <a:t>C – Under damped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6" descr="FG11_15"/>
          <p:cNvPicPr>
            <a:picLocks noChangeAspect="1" noChangeArrowheads="1"/>
          </p:cNvPicPr>
          <p:nvPr/>
        </p:nvPicPr>
        <p:blipFill>
          <a:blip r:embed="rId3" cstate="print"/>
          <a:srcRect l="19003" t="27501" r="14983" b="27499"/>
          <a:stretch>
            <a:fillRect/>
          </a:stretch>
        </p:blipFill>
        <p:spPr bwMode="auto">
          <a:xfrm>
            <a:off x="381000" y="-76200"/>
            <a:ext cx="5029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7" descr="FG11_16"/>
          <p:cNvPicPr>
            <a:picLocks noChangeAspect="1" noChangeArrowheads="1"/>
          </p:cNvPicPr>
          <p:nvPr/>
        </p:nvPicPr>
        <p:blipFill>
          <a:blip r:embed="rId4" cstate="print"/>
          <a:srcRect l="35007" t="23000" r="27985" b="23000"/>
          <a:stretch>
            <a:fillRect/>
          </a:stretch>
        </p:blipFill>
        <p:spPr bwMode="auto">
          <a:xfrm>
            <a:off x="533400" y="2209800"/>
            <a:ext cx="2819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Text Box 9"/>
          <p:cNvSpPr txBox="1">
            <a:spLocks noChangeArrowheads="1"/>
          </p:cNvSpPr>
          <p:nvPr/>
        </p:nvSpPr>
        <p:spPr bwMode="auto">
          <a:xfrm>
            <a:off x="609600" y="5181600"/>
            <a:ext cx="1989138" cy="8255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A – Over damped</a:t>
            </a:r>
          </a:p>
          <a:p>
            <a:r>
              <a:rPr lang="en-US" sz="1600" dirty="0"/>
              <a:t>B – Critically damped</a:t>
            </a:r>
          </a:p>
          <a:p>
            <a:r>
              <a:rPr lang="en-US" sz="1600" dirty="0"/>
              <a:t>C – Under damped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867150" y="2590800"/>
          <a:ext cx="5002213" cy="704850"/>
        </p:xfrm>
        <a:graphic>
          <a:graphicData uri="http://schemas.openxmlformats.org/presentationml/2006/ole">
            <p:oleObj spid="_x0000_s15362" name="Equation" r:id="rId5" imgW="2793960" imgH="393480" progId="Equation.3">
              <p:embed/>
            </p:oleObj>
          </a:graphicData>
        </a:graphic>
      </p:graphicFrame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3962400" y="3810000"/>
            <a:ext cx="4382931" cy="132343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smtClean="0"/>
              <a:t>Q factors:</a:t>
            </a:r>
            <a:endParaRPr lang="en-US" sz="1600" dirty="0"/>
          </a:p>
          <a:p>
            <a:pPr lvl="1"/>
            <a:r>
              <a:rPr lang="en-US" sz="1600" dirty="0" smtClean="0"/>
              <a:t>0.5 – critically damped</a:t>
            </a:r>
          </a:p>
          <a:p>
            <a:pPr lvl="1"/>
            <a:r>
              <a:rPr lang="en-US" sz="1600" dirty="0" smtClean="0"/>
              <a:t>50+ – mass on a spring</a:t>
            </a:r>
            <a:endParaRPr lang="en-US" sz="1600" dirty="0"/>
          </a:p>
          <a:p>
            <a:endParaRPr lang="en-US" sz="1600" dirty="0" smtClean="0"/>
          </a:p>
          <a:p>
            <a:r>
              <a:rPr lang="en-US" sz="1600" dirty="0" smtClean="0"/>
              <a:t>Roughly how many cycles it will go before it stops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2484</TotalTime>
  <Words>105</Words>
  <Application>Microsoft Office PowerPoint</Application>
  <PresentationFormat>On-screen Show (4:3)</PresentationFormat>
  <Paragraphs>26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Default Design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314</cp:revision>
  <dcterms:created xsi:type="dcterms:W3CDTF">2001-03-01T17:38:38Z</dcterms:created>
  <dcterms:modified xsi:type="dcterms:W3CDTF">2018-04-23T23:14:25Z</dcterms:modified>
</cp:coreProperties>
</file>