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354" r:id="rId3"/>
    <p:sldId id="356" r:id="rId4"/>
    <p:sldId id="298" r:id="rId5"/>
    <p:sldId id="308" r:id="rId6"/>
    <p:sldId id="310" r:id="rId7"/>
    <p:sldId id="376" r:id="rId8"/>
    <p:sldId id="309" r:id="rId9"/>
    <p:sldId id="380" r:id="rId10"/>
    <p:sldId id="381" r:id="rId11"/>
    <p:sldId id="359" r:id="rId12"/>
    <p:sldId id="382" r:id="rId13"/>
    <p:sldId id="377" r:id="rId14"/>
    <p:sldId id="378" r:id="rId15"/>
    <p:sldId id="383" r:id="rId16"/>
    <p:sldId id="379" r:id="rId17"/>
    <p:sldId id="360" r:id="rId18"/>
    <p:sldId id="361" r:id="rId19"/>
    <p:sldId id="362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00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7" autoAdjust="0"/>
    <p:restoredTop sz="94645" autoAdjust="0"/>
  </p:normalViewPr>
  <p:slideViewPr>
    <p:cSldViewPr>
      <p:cViewPr varScale="1">
        <p:scale>
          <a:sx n="115" d="100"/>
          <a:sy n="115" d="100"/>
        </p:scale>
        <p:origin x="-152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168D6E-72F2-4944-AC67-2628EABF1D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3AE17-8832-43DB-B3A5-4189E9BE8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53075-C63D-482F-BCCB-3C72C595B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0D4376-D823-487C-8860-80EE65931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2FB1C6-1427-4FCE-A312-C183C2D8E8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31EA5-41E2-422F-B503-2CCA696C7A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F68791-895B-48CB-A330-1CDDA6CE69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ADAE7-4626-4677-9706-54D8EC64F8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91788-2B1E-49E8-814D-AF452B44B2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460D6-6ADE-4CD3-B85A-0686E21A75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6E4FCA-CADD-4BAE-96F6-2E74E13FA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D66C5893-166E-4A94-8D9C-3BF73162F9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8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304800" y="304800"/>
            <a:ext cx="8610600" cy="228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 b="1" u="sng"/>
              <a:t>Simple Harmonic Motion</a:t>
            </a:r>
            <a:r>
              <a:rPr lang="en-US"/>
              <a:t> - Acceleration, position, velocity</a:t>
            </a:r>
          </a:p>
          <a:p>
            <a:r>
              <a:rPr lang="en-US" sz="4400"/>
              <a:t>Contents:</a:t>
            </a:r>
            <a:endParaRPr lang="en-US" sz="3200"/>
          </a:p>
          <a:p>
            <a:pPr lvl="1">
              <a:buFontTx/>
              <a:buChar char="•"/>
            </a:pPr>
            <a:r>
              <a:rPr lang="en-US" sz="3200"/>
              <a:t>Kinematics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 smtClean="0"/>
              <a:t>An SHO has an angular velocity of 34.5 rad/s.  What is its period?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28600" y="2727325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Use  = 2</a:t>
            </a:r>
            <a:r>
              <a:rPr lang="en-US" dirty="0" smtClean="0">
                <a:sym typeface="Symbol"/>
              </a:rPr>
              <a:t>/T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0" y="6527800"/>
            <a:ext cx="70403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/>
              <a:t>0.182 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A mass on the end of a spring oscillates with a period of 2.52 seconds and an amplitude of 0.45 m.  What is its </a:t>
            </a:r>
            <a:r>
              <a:rPr lang="en-US" sz="3200" dirty="0" smtClean="0"/>
              <a:t>speed and acceleration when </a:t>
            </a:r>
            <a:r>
              <a:rPr lang="en-US" sz="3200" dirty="0"/>
              <a:t>it is </a:t>
            </a:r>
            <a:r>
              <a:rPr lang="en-US" sz="3200" dirty="0" smtClean="0"/>
              <a:t>at x = 0.37 m?  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2727325"/>
            <a:ext cx="8686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ym typeface="Symbol" pitchFamily="18" charset="2"/>
              </a:rPr>
              <a:t>v = </a:t>
            </a:r>
            <a:r>
              <a:rPr lang="en-US" u="sng" dirty="0">
                <a:sym typeface="Symbol" pitchFamily="18" charset="2"/>
              </a:rPr>
              <a:t>+</a:t>
            </a:r>
            <a:r>
              <a:rPr lang="en-US" dirty="0">
                <a:sym typeface="Symbol" pitchFamily="18" charset="2"/>
              </a:rPr>
              <a:t> ( x</a:t>
            </a:r>
            <a:r>
              <a:rPr lang="en-US" baseline="-25000" dirty="0">
                <a:sym typeface="Symbol" pitchFamily="18" charset="2"/>
              </a:rPr>
              <a:t>o</a:t>
            </a:r>
            <a:r>
              <a:rPr lang="en-US" baseline="30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- x</a:t>
            </a:r>
            <a:r>
              <a:rPr lang="en-US" baseline="30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), make x = 0.37,  = 2/2.52, v = </a:t>
            </a:r>
            <a:r>
              <a:rPr lang="en-US" u="sng" dirty="0">
                <a:sym typeface="Symbol" pitchFamily="18" charset="2"/>
              </a:rPr>
              <a:t>+</a:t>
            </a:r>
            <a:r>
              <a:rPr lang="en-US" dirty="0">
                <a:sym typeface="Symbol" pitchFamily="18" charset="2"/>
              </a:rPr>
              <a:t>0.6386…. </a:t>
            </a:r>
            <a:r>
              <a:rPr lang="en-US" dirty="0" smtClean="0">
                <a:sym typeface="Symbol" pitchFamily="18" charset="2"/>
              </a:rPr>
              <a:t>m/s</a:t>
            </a:r>
          </a:p>
          <a:p>
            <a:r>
              <a:rPr lang="en-US" dirty="0" smtClean="0">
                <a:sym typeface="Symbol" pitchFamily="18" charset="2"/>
              </a:rPr>
              <a:t>a = -</a:t>
            </a:r>
            <a:r>
              <a:rPr lang="en-US" baseline="30000" dirty="0" smtClean="0">
                <a:sym typeface="Symbol" pitchFamily="18" charset="2"/>
              </a:rPr>
              <a:t>2</a:t>
            </a:r>
            <a:r>
              <a:rPr lang="en-US" dirty="0" smtClean="0">
                <a:sym typeface="Symbol" pitchFamily="18" charset="2"/>
              </a:rPr>
              <a:t>x = -2.30 m/s/s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" y="6527800"/>
            <a:ext cx="169148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/>
              <a:t>0</a:t>
            </a:r>
            <a:r>
              <a:rPr lang="en-US" sz="1400" dirty="0" smtClean="0"/>
              <a:t>.64 m/s, -2.30 m/s/s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A mass on the end of a spring oscillates with a period of 2.52 seconds and an amplitude of 0.45 m.  What is its </a:t>
            </a:r>
            <a:r>
              <a:rPr lang="en-US" sz="3200" dirty="0" smtClean="0"/>
              <a:t>distance from equilibrium if its speed is 0.800 m/s?  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2727325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ym typeface="Symbol" pitchFamily="18" charset="2"/>
              </a:rPr>
              <a:t>v = </a:t>
            </a:r>
            <a:r>
              <a:rPr lang="en-US" u="sng" dirty="0">
                <a:sym typeface="Symbol" pitchFamily="18" charset="2"/>
              </a:rPr>
              <a:t>+</a:t>
            </a:r>
            <a:r>
              <a:rPr lang="en-US" dirty="0">
                <a:sym typeface="Symbol" pitchFamily="18" charset="2"/>
              </a:rPr>
              <a:t> ( x</a:t>
            </a:r>
            <a:r>
              <a:rPr lang="en-US" baseline="-25000" dirty="0">
                <a:sym typeface="Symbol" pitchFamily="18" charset="2"/>
              </a:rPr>
              <a:t>o</a:t>
            </a:r>
            <a:r>
              <a:rPr lang="en-US" baseline="30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- x</a:t>
            </a:r>
            <a:r>
              <a:rPr lang="en-US" baseline="30000" dirty="0">
                <a:sym typeface="Symbol" pitchFamily="18" charset="2"/>
              </a:rPr>
              <a:t>2</a:t>
            </a:r>
            <a:r>
              <a:rPr lang="en-US" dirty="0">
                <a:sym typeface="Symbol" pitchFamily="18" charset="2"/>
              </a:rPr>
              <a:t>), make </a:t>
            </a:r>
            <a:r>
              <a:rPr lang="en-US" dirty="0" smtClean="0">
                <a:sym typeface="Symbol" pitchFamily="18" charset="2"/>
              </a:rPr>
              <a:t>x</a:t>
            </a:r>
            <a:r>
              <a:rPr lang="en-US" baseline="-25000" dirty="0" smtClean="0">
                <a:sym typeface="Symbol" pitchFamily="18" charset="2"/>
              </a:rPr>
              <a:t>o</a:t>
            </a:r>
            <a:r>
              <a:rPr lang="en-US" dirty="0" smtClean="0">
                <a:sym typeface="Symbol" pitchFamily="18" charset="2"/>
              </a:rPr>
              <a:t> </a:t>
            </a:r>
            <a:r>
              <a:rPr lang="en-US" dirty="0">
                <a:sym typeface="Symbol" pitchFamily="18" charset="2"/>
              </a:rPr>
              <a:t>= </a:t>
            </a:r>
            <a:r>
              <a:rPr lang="en-US" dirty="0" smtClean="0">
                <a:sym typeface="Symbol" pitchFamily="18" charset="2"/>
              </a:rPr>
              <a:t>.45, </a:t>
            </a:r>
            <a:r>
              <a:rPr lang="en-US" dirty="0">
                <a:sym typeface="Symbol" pitchFamily="18" charset="2"/>
              </a:rPr>
              <a:t> = 2/2.52, v = </a:t>
            </a:r>
            <a:r>
              <a:rPr lang="en-US" dirty="0" smtClean="0">
                <a:sym typeface="Symbol" pitchFamily="18" charset="2"/>
              </a:rPr>
              <a:t>0.800 m/s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152400" y="6527800"/>
            <a:ext cx="772969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/>
              <a:t>0.316 m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610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A mass on the end of a spring oscillates with a period of 2.52 seconds and an amplitude of 0.450 m.  </a:t>
            </a:r>
          </a:p>
          <a:p>
            <a:r>
              <a:rPr lang="en-US" sz="3200" dirty="0"/>
              <a:t>(assuming it starts at x = 0, moving upwards.)</a:t>
            </a:r>
          </a:p>
          <a:p>
            <a:pPr lvl="1"/>
            <a:r>
              <a:rPr lang="en-US" sz="3200" dirty="0"/>
              <a:t>a) write an equation for its position </a:t>
            </a:r>
          </a:p>
          <a:p>
            <a:pPr lvl="1"/>
            <a:r>
              <a:rPr lang="en-US" sz="3200" dirty="0"/>
              <a:t>b) write an equation for its </a:t>
            </a:r>
            <a:r>
              <a:rPr lang="en-US" sz="3200" dirty="0" smtClean="0"/>
              <a:t>velocity</a:t>
            </a:r>
          </a:p>
          <a:p>
            <a:r>
              <a:rPr lang="en-US" sz="3200" dirty="0" smtClean="0"/>
              <a:t>(give an inexact answer with 3 </a:t>
            </a:r>
            <a:r>
              <a:rPr lang="en-US" sz="3200" dirty="0" err="1" smtClean="0"/>
              <a:t>sf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130051" name="Text Box 3"/>
          <p:cNvSpPr txBox="1">
            <a:spLocks noChangeArrowheads="1"/>
          </p:cNvSpPr>
          <p:nvPr/>
        </p:nvSpPr>
        <p:spPr bwMode="auto">
          <a:xfrm>
            <a:off x="228600" y="3736975"/>
            <a:ext cx="86868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err="1">
                <a:sym typeface="Symbol" pitchFamily="18" charset="2"/>
              </a:rPr>
              <a:t>v</a:t>
            </a:r>
            <a:r>
              <a:rPr lang="en-US" baseline="-25000" dirty="0" err="1">
                <a:sym typeface="Symbol" pitchFamily="18" charset="2"/>
              </a:rPr>
              <a:t>o</a:t>
            </a:r>
            <a:r>
              <a:rPr lang="en-US" dirty="0">
                <a:sym typeface="Symbol" pitchFamily="18" charset="2"/>
              </a:rPr>
              <a:t> = 1.12 m/s</a:t>
            </a:r>
          </a:p>
          <a:p>
            <a:r>
              <a:rPr lang="en-US" dirty="0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o </a:t>
            </a:r>
            <a:r>
              <a:rPr lang="en-US" dirty="0">
                <a:sym typeface="Symbol" pitchFamily="18" charset="2"/>
              </a:rPr>
              <a:t>= 0.450 m</a:t>
            </a:r>
          </a:p>
          <a:p>
            <a:r>
              <a:rPr lang="en-US" dirty="0">
                <a:sym typeface="Symbol" pitchFamily="18" charset="2"/>
              </a:rPr>
              <a:t> = 2/2.52 = 2.49 rad/s</a:t>
            </a:r>
          </a:p>
          <a:p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x = 0.450sin(2.49t)</a:t>
            </a:r>
          </a:p>
          <a:p>
            <a:r>
              <a:rPr lang="en-US" dirty="0">
                <a:sym typeface="Symbol" pitchFamily="18" charset="2"/>
              </a:rPr>
              <a:t>v = 1.12cos(2.49t)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52400" y="6334780"/>
            <a:ext cx="1561646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>
                <a:sym typeface="Symbol" pitchFamily="18" charset="2"/>
              </a:rPr>
              <a:t>x = 0.450sin(2.49t)</a:t>
            </a:r>
          </a:p>
          <a:p>
            <a:r>
              <a:rPr lang="en-US" sz="1400" dirty="0" smtClean="0">
                <a:sym typeface="Symbol" pitchFamily="18" charset="2"/>
              </a:rPr>
              <a:t>v = 1.12cos(2.49t)</a:t>
            </a:r>
            <a:endParaRPr lang="en-US" sz="14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0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A SHO has an equation of motion of: (in m)</a:t>
            </a:r>
          </a:p>
          <a:p>
            <a:r>
              <a:rPr lang="en-US" sz="3200" dirty="0"/>
              <a:t>x = </a:t>
            </a:r>
            <a:r>
              <a:rPr lang="en-US" sz="3200" dirty="0" smtClean="0"/>
              <a:t>2.40sin(5.00t)</a:t>
            </a:r>
          </a:p>
          <a:p>
            <a:endParaRPr lang="en-US" sz="3200" dirty="0"/>
          </a:p>
          <a:p>
            <a:r>
              <a:rPr lang="en-US" sz="3200" dirty="0"/>
              <a:t>a) what is the amplitude and angular velocity of the oscillator?</a:t>
            </a:r>
          </a:p>
          <a:p>
            <a:r>
              <a:rPr lang="en-US" sz="3200" dirty="0"/>
              <a:t>b) what is its period</a:t>
            </a:r>
            <a:r>
              <a:rPr lang="en-US" sz="3200" dirty="0" smtClean="0"/>
              <a:t>?</a:t>
            </a:r>
            <a:endParaRPr lang="en-US" sz="3200" dirty="0"/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228600" y="3736975"/>
            <a:ext cx="8686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ym typeface="Symbol" pitchFamily="18" charset="2"/>
              </a:rPr>
              <a:t>x</a:t>
            </a:r>
            <a:r>
              <a:rPr lang="en-US" baseline="-25000" dirty="0">
                <a:sym typeface="Symbol" pitchFamily="18" charset="2"/>
              </a:rPr>
              <a:t>o </a:t>
            </a:r>
            <a:r>
              <a:rPr lang="en-US" dirty="0">
                <a:sym typeface="Symbol" pitchFamily="18" charset="2"/>
              </a:rPr>
              <a:t>= 2.4 m,  = </a:t>
            </a:r>
            <a:r>
              <a:rPr lang="en-US" dirty="0" smtClean="0">
                <a:sym typeface="Symbol" pitchFamily="18" charset="2"/>
              </a:rPr>
              <a:t>5.0 </a:t>
            </a:r>
            <a:r>
              <a:rPr lang="en-US" dirty="0">
                <a:sym typeface="Symbol" pitchFamily="18" charset="2"/>
              </a:rPr>
              <a:t>rad/s</a:t>
            </a:r>
          </a:p>
          <a:p>
            <a:r>
              <a:rPr lang="en-US" dirty="0">
                <a:sym typeface="Symbol" pitchFamily="18" charset="2"/>
              </a:rPr>
              <a:t>T = 2</a:t>
            </a:r>
            <a:r>
              <a:rPr lang="en-US" dirty="0" smtClean="0">
                <a:sym typeface="Symbol" pitchFamily="18" charset="2"/>
              </a:rPr>
              <a:t>/5.0 </a:t>
            </a:r>
            <a:r>
              <a:rPr lang="en-US" dirty="0">
                <a:sym typeface="Symbol" pitchFamily="18" charset="2"/>
              </a:rPr>
              <a:t>= 1.03 s</a:t>
            </a:r>
          </a:p>
          <a:p>
            <a:r>
              <a:rPr lang="en-US" dirty="0" err="1">
                <a:sym typeface="Symbol" pitchFamily="18" charset="2"/>
              </a:rPr>
              <a:t>v</a:t>
            </a:r>
            <a:r>
              <a:rPr lang="en-US" baseline="-25000" dirty="0" err="1">
                <a:sym typeface="Symbol" pitchFamily="18" charset="2"/>
              </a:rPr>
              <a:t>o</a:t>
            </a:r>
            <a:r>
              <a:rPr lang="en-US" dirty="0">
                <a:sym typeface="Symbol" pitchFamily="18" charset="2"/>
              </a:rPr>
              <a:t> = (6.1 rad/s)(2.4 m) = 14.64</a:t>
            </a:r>
          </a:p>
          <a:p>
            <a:r>
              <a:rPr lang="en-US" dirty="0">
                <a:sym typeface="Symbol" pitchFamily="18" charset="2"/>
              </a:rPr>
              <a:t>v = 15cos(6.1t)</a:t>
            </a: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1741182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2.40 m, 5.00 rad/s, 1.26 s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A SHO has an equation of motion of: (in m)</a:t>
            </a:r>
          </a:p>
          <a:p>
            <a:r>
              <a:rPr lang="en-US" sz="3200" dirty="0"/>
              <a:t>x = </a:t>
            </a:r>
            <a:r>
              <a:rPr lang="en-US" sz="3200" dirty="0" smtClean="0"/>
              <a:t>2.40sin(5.00t</a:t>
            </a:r>
            <a:r>
              <a:rPr lang="en-US" sz="3200" dirty="0"/>
              <a:t>)</a:t>
            </a:r>
          </a:p>
          <a:p>
            <a:r>
              <a:rPr lang="en-US" sz="3200" dirty="0" smtClean="0"/>
              <a:t>d</a:t>
            </a:r>
            <a:r>
              <a:rPr lang="en-US" sz="3200" dirty="0"/>
              <a:t>) write an equation for its velocity.</a:t>
            </a:r>
          </a:p>
        </p:txBody>
      </p:sp>
      <p:sp>
        <p:nvSpPr>
          <p:cNvPr id="131075" name="Text Box 3"/>
          <p:cNvSpPr txBox="1">
            <a:spLocks noChangeArrowheads="1"/>
          </p:cNvSpPr>
          <p:nvPr/>
        </p:nvSpPr>
        <p:spPr bwMode="auto">
          <a:xfrm>
            <a:off x="228600" y="3736975"/>
            <a:ext cx="8686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 smtClean="0">
                <a:sym typeface="Symbol" pitchFamily="18" charset="2"/>
              </a:rPr>
              <a:t>v </a:t>
            </a:r>
            <a:r>
              <a:rPr lang="en-US" dirty="0">
                <a:sym typeface="Symbol" pitchFamily="18" charset="2"/>
              </a:rPr>
              <a:t>= </a:t>
            </a:r>
            <a:r>
              <a:rPr lang="en-US" dirty="0" smtClean="0">
                <a:sym typeface="Symbol"/>
              </a:rPr>
              <a:t></a:t>
            </a:r>
            <a:r>
              <a:rPr lang="en-US" dirty="0" err="1" smtClean="0">
                <a:sym typeface="Symbol" pitchFamily="18" charset="2"/>
              </a:rPr>
              <a:t>x</a:t>
            </a:r>
            <a:r>
              <a:rPr lang="en-US" baseline="-25000" dirty="0" err="1" smtClean="0">
                <a:sym typeface="Symbol" pitchFamily="18" charset="2"/>
              </a:rPr>
              <a:t>o</a:t>
            </a:r>
            <a:r>
              <a:rPr lang="en-US" dirty="0" err="1" smtClean="0">
                <a:sym typeface="Symbol" pitchFamily="18" charset="2"/>
              </a:rPr>
              <a:t>cos</a:t>
            </a:r>
            <a:r>
              <a:rPr lang="en-US" dirty="0" smtClean="0">
                <a:sym typeface="Symbol" pitchFamily="18" charset="2"/>
              </a:rPr>
              <a:t>(</a:t>
            </a:r>
            <a:r>
              <a:rPr lang="en-US" dirty="0" smtClean="0">
                <a:sym typeface="Symbol"/>
              </a:rPr>
              <a:t> </a:t>
            </a:r>
            <a:r>
              <a:rPr lang="en-US" dirty="0" smtClean="0">
                <a:sym typeface="Symbol" pitchFamily="18" charset="2"/>
              </a:rPr>
              <a:t>t) = 12.0cos(5.00t)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" y="6248400"/>
            <a:ext cx="1314784" cy="46166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200" dirty="0"/>
          </a:p>
          <a:p>
            <a:r>
              <a:rPr lang="en-US" sz="1200" dirty="0">
                <a:sym typeface="Symbol" pitchFamily="18" charset="2"/>
              </a:rPr>
              <a:t>v = </a:t>
            </a:r>
            <a:r>
              <a:rPr lang="en-US" sz="1200" dirty="0" smtClean="0">
                <a:sym typeface="Symbol" pitchFamily="18" charset="2"/>
              </a:rPr>
              <a:t>12.0cos(5.00t</a:t>
            </a:r>
            <a:r>
              <a:rPr lang="en-US" sz="1200" dirty="0"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1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7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A SHO has an equation of motion of: (in m)</a:t>
            </a:r>
          </a:p>
          <a:p>
            <a:r>
              <a:rPr lang="en-US" sz="3200" dirty="0"/>
              <a:t>x = </a:t>
            </a:r>
            <a:r>
              <a:rPr lang="en-US" sz="3200" dirty="0" smtClean="0"/>
              <a:t>2.40sin(5.00t</a:t>
            </a:r>
            <a:r>
              <a:rPr lang="en-US" sz="3200" dirty="0"/>
              <a:t>)</a:t>
            </a:r>
          </a:p>
          <a:p>
            <a:r>
              <a:rPr lang="en-US" sz="3200" dirty="0" smtClean="0"/>
              <a:t>What is its </a:t>
            </a:r>
          </a:p>
          <a:p>
            <a:pPr lvl="1"/>
            <a:r>
              <a:rPr lang="en-US" sz="3200" dirty="0" smtClean="0"/>
              <a:t>a) Position (x)</a:t>
            </a:r>
          </a:p>
          <a:p>
            <a:pPr lvl="1"/>
            <a:r>
              <a:rPr lang="en-US" sz="3200" dirty="0" smtClean="0"/>
              <a:t>b) Velocity (v)</a:t>
            </a:r>
          </a:p>
          <a:p>
            <a:pPr lvl="1"/>
            <a:r>
              <a:rPr lang="en-US" sz="3200" dirty="0" smtClean="0"/>
              <a:t>and </a:t>
            </a:r>
          </a:p>
          <a:p>
            <a:pPr lvl="1"/>
            <a:r>
              <a:rPr lang="en-US" sz="3200" dirty="0" smtClean="0"/>
              <a:t>c) Acceleration </a:t>
            </a:r>
          </a:p>
          <a:p>
            <a:r>
              <a:rPr lang="en-US" sz="3200" dirty="0" smtClean="0"/>
              <a:t>At t = 11.7 s?</a:t>
            </a:r>
            <a:endParaRPr lang="en-US" sz="3200" dirty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52400" y="6400800"/>
            <a:ext cx="203292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dirty="0" smtClean="0"/>
              <a:t>2.23 m, -4.46 m/s, -55.7 m/s/s</a:t>
            </a:r>
            <a:endParaRPr lang="en-US" sz="12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A loudspeaker makes a pure tone at 440.0 Hz.  If it moves with an amplitude of </a:t>
            </a:r>
            <a:r>
              <a:rPr lang="en-US" sz="3200" dirty="0" smtClean="0"/>
              <a:t>0.0870 </a:t>
            </a:r>
            <a:r>
              <a:rPr lang="en-US" sz="3200" dirty="0"/>
              <a:t>cm, what is its maximum </a:t>
            </a:r>
            <a:r>
              <a:rPr lang="en-US" sz="3200" dirty="0" smtClean="0"/>
              <a:t>velocity and acceleration?  </a:t>
            </a:r>
            <a:r>
              <a:rPr lang="en-US" sz="3200" dirty="0"/>
              <a:t>(</a:t>
            </a:r>
            <a:r>
              <a:rPr lang="en-US" sz="3200" dirty="0" smtClean="0"/>
              <a:t>0.0870 </a:t>
            </a:r>
            <a:r>
              <a:rPr lang="en-US" sz="3200" dirty="0"/>
              <a:t>cm = .</a:t>
            </a:r>
            <a:r>
              <a:rPr lang="en-US" sz="3200" dirty="0" smtClean="0"/>
              <a:t>000870 </a:t>
            </a:r>
            <a:r>
              <a:rPr lang="en-US" sz="3200" dirty="0"/>
              <a:t>m) </a:t>
            </a:r>
          </a:p>
          <a:p>
            <a:r>
              <a:rPr lang="en-US" sz="3200" dirty="0"/>
              <a:t>(f = 1/T) 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111619" name="Text Box 3"/>
          <p:cNvSpPr txBox="1">
            <a:spLocks noChangeArrowheads="1"/>
          </p:cNvSpPr>
          <p:nvPr/>
        </p:nvSpPr>
        <p:spPr bwMode="auto">
          <a:xfrm>
            <a:off x="228600" y="2727325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v = </a:t>
            </a:r>
            <a:r>
              <a:rPr lang="en-US" u="sng">
                <a:sym typeface="Symbol" pitchFamily="18" charset="2"/>
              </a:rPr>
              <a:t>+</a:t>
            </a:r>
            <a:r>
              <a:rPr lang="en-US">
                <a:sym typeface="Symbol" pitchFamily="18" charset="2"/>
              </a:rPr>
              <a:t> ( x</a:t>
            </a:r>
            <a:r>
              <a:rPr lang="en-US" baseline="-25000">
                <a:sym typeface="Symbol" pitchFamily="18" charset="2"/>
              </a:rPr>
              <a:t>o</a:t>
            </a:r>
            <a:r>
              <a:rPr lang="en-US" baseline="30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- x</a:t>
            </a:r>
            <a:r>
              <a:rPr lang="en-US" baseline="30000">
                <a:sym typeface="Symbol" pitchFamily="18" charset="2"/>
              </a:rPr>
              <a:t>2</a:t>
            </a:r>
            <a:r>
              <a:rPr lang="en-US">
                <a:sym typeface="Symbol" pitchFamily="18" charset="2"/>
              </a:rPr>
              <a:t>), make x = 0,  = 2(440), |v| = 24.052…. m/s</a:t>
            </a:r>
          </a:p>
        </p:txBody>
      </p:sp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52400" y="6527800"/>
            <a:ext cx="1677062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/>
              <a:t>24.1 m/s, 6650 m/s/s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252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A mass on the end of a spring oscillates with a period of 1.12 seconds and an amplitude of 0.15 m.  Suppose it is moving upward and is at equilibrium at t = 0.  What is its position at t = 13.5 s? </a:t>
            </a:r>
            <a:endParaRPr lang="en-US" sz="3200">
              <a:sym typeface="Symbol" pitchFamily="18" charset="2"/>
            </a:endParaRPr>
          </a:p>
        </p:txBody>
      </p:sp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228600" y="2971800"/>
            <a:ext cx="868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ym typeface="Symbol" pitchFamily="18" charset="2"/>
              </a:rPr>
              <a:t>use x = x</a:t>
            </a:r>
            <a:r>
              <a:rPr lang="en-US" sz="2000" baseline="-25000">
                <a:sym typeface="Symbol" pitchFamily="18" charset="2"/>
              </a:rPr>
              <a:t>o</a:t>
            </a:r>
            <a:r>
              <a:rPr lang="en-US" sz="2000">
                <a:sym typeface="Symbol" pitchFamily="18" charset="2"/>
              </a:rPr>
              <a:t>sin(t),  = 2/1.12, x</a:t>
            </a:r>
            <a:r>
              <a:rPr lang="en-US" sz="2000" baseline="-25000">
                <a:sym typeface="Symbol" pitchFamily="18" charset="2"/>
              </a:rPr>
              <a:t>o</a:t>
            </a:r>
            <a:r>
              <a:rPr lang="en-US" sz="2000">
                <a:sym typeface="Symbol" pitchFamily="18" charset="2"/>
              </a:rPr>
              <a:t> = 0.15, x = 0.04954…m</a:t>
            </a:r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52400" y="6527800"/>
            <a:ext cx="866775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+0.050 m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A mass on the end of a spring oscillates with a period of 1.12 seconds and an amplitude of 0.15 m.  Suppose it is moving upward and is at equilibrium at t = 0.  What is its </a:t>
            </a:r>
            <a:r>
              <a:rPr lang="en-US" sz="4000" b="1"/>
              <a:t>velocity</a:t>
            </a:r>
            <a:r>
              <a:rPr lang="en-US" sz="3200"/>
              <a:t> at t = 13.5 s? </a:t>
            </a:r>
            <a:endParaRPr lang="en-US" sz="3200">
              <a:sym typeface="Symbol" pitchFamily="18" charset="2"/>
            </a:endParaRPr>
          </a:p>
        </p:txBody>
      </p:sp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228600" y="2971800"/>
            <a:ext cx="868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>
                <a:sym typeface="Symbol" pitchFamily="18" charset="2"/>
              </a:rPr>
              <a:t>use v = v</a:t>
            </a:r>
            <a:r>
              <a:rPr lang="en-US" sz="2000" baseline="-25000">
                <a:sym typeface="Symbol" pitchFamily="18" charset="2"/>
              </a:rPr>
              <a:t>o</a:t>
            </a:r>
            <a:r>
              <a:rPr lang="en-US" sz="2000">
                <a:sym typeface="Symbol" pitchFamily="18" charset="2"/>
              </a:rPr>
              <a:t>cos(t),  = 2/1.12, v</a:t>
            </a:r>
            <a:r>
              <a:rPr lang="en-US" sz="2000" baseline="-25000">
                <a:sym typeface="Symbol" pitchFamily="18" charset="2"/>
              </a:rPr>
              <a:t>o</a:t>
            </a:r>
            <a:r>
              <a:rPr lang="en-US" sz="2000">
                <a:sym typeface="Symbol" pitchFamily="18" charset="2"/>
              </a:rPr>
              <a:t> =  ( x</a:t>
            </a:r>
            <a:r>
              <a:rPr lang="en-US" sz="2000" baseline="-25000">
                <a:sym typeface="Symbol" pitchFamily="18" charset="2"/>
              </a:rPr>
              <a:t>o</a:t>
            </a:r>
            <a:r>
              <a:rPr lang="en-US" sz="2000" baseline="30000">
                <a:sym typeface="Symbol" pitchFamily="18" charset="2"/>
              </a:rPr>
              <a:t>2</a:t>
            </a:r>
            <a:r>
              <a:rPr lang="en-US" sz="2000">
                <a:sym typeface="Symbol" pitchFamily="18" charset="2"/>
              </a:rPr>
              <a:t>) = </a:t>
            </a:r>
            <a:r>
              <a:rPr lang="en-US" sz="2000">
                <a:cs typeface="Times New Roman" pitchFamily="18" charset="0"/>
              </a:rPr>
              <a:t>x</a:t>
            </a:r>
            <a:r>
              <a:rPr lang="en-US" sz="2000" baseline="-25000">
                <a:cs typeface="Times New Roman" pitchFamily="18" charset="0"/>
              </a:rPr>
              <a:t>o</a:t>
            </a:r>
            <a:r>
              <a:rPr lang="en-US" sz="2000">
                <a:sym typeface="Symbol" pitchFamily="18" charset="2"/>
              </a:rPr>
              <a:t>, v = +0.79427… m/s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52400" y="6527800"/>
            <a:ext cx="896938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+0.79 m/s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7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228600" y="228600"/>
            <a:ext cx="77755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Simple Harmonic Motion</a:t>
            </a:r>
            <a:r>
              <a:rPr lang="en-US" sz="4400"/>
              <a:t> - </a:t>
            </a:r>
            <a:r>
              <a:rPr lang="en-US" sz="2000"/>
              <a:t>Definition</a:t>
            </a:r>
          </a:p>
        </p:txBody>
      </p:sp>
      <p:sp>
        <p:nvSpPr>
          <p:cNvPr id="105475" name="Text Box 3"/>
          <p:cNvSpPr txBox="1">
            <a:spLocks noChangeArrowheads="1"/>
          </p:cNvSpPr>
          <p:nvPr/>
        </p:nvSpPr>
        <p:spPr bwMode="auto">
          <a:xfrm>
            <a:off x="304800" y="990600"/>
            <a:ext cx="8637588" cy="13112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4000"/>
              <a:t>motion: F = -kx </a:t>
            </a:r>
          </a:p>
          <a:p>
            <a:pPr>
              <a:buFontTx/>
              <a:buChar char="•"/>
            </a:pPr>
            <a:r>
              <a:rPr lang="en-US" sz="4000"/>
              <a:t>A Mass on a Spring (Demo)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3"/>
          <p:cNvSpPr txBox="1">
            <a:spLocks noChangeArrowheads="1"/>
          </p:cNvSpPr>
          <p:nvPr/>
        </p:nvSpPr>
        <p:spPr bwMode="auto">
          <a:xfrm>
            <a:off x="304800" y="76200"/>
            <a:ext cx="8458200" cy="25304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4000" dirty="0"/>
              <a:t>x</a:t>
            </a:r>
            <a:r>
              <a:rPr lang="en-US" sz="4000" baseline="-25000" dirty="0"/>
              <a:t>o</a:t>
            </a:r>
            <a:r>
              <a:rPr lang="en-US" sz="4000" dirty="0"/>
              <a:t> = Maximum displacement </a:t>
            </a:r>
          </a:p>
          <a:p>
            <a:pPr lvl="1"/>
            <a:r>
              <a:rPr lang="en-US" sz="4000" dirty="0"/>
              <a:t>(AKA Amplitude)</a:t>
            </a:r>
          </a:p>
          <a:p>
            <a:pPr>
              <a:buFontTx/>
              <a:buChar char="•"/>
            </a:pPr>
            <a:r>
              <a:rPr lang="en-US" sz="4000" dirty="0" err="1"/>
              <a:t>v</a:t>
            </a:r>
            <a:r>
              <a:rPr lang="en-US" sz="4000" baseline="-25000" dirty="0" err="1"/>
              <a:t>o</a:t>
            </a:r>
            <a:r>
              <a:rPr lang="en-US" sz="4000" baseline="-25000" dirty="0"/>
              <a:t> </a:t>
            </a:r>
            <a:r>
              <a:rPr lang="en-US" sz="4000" dirty="0"/>
              <a:t>= </a:t>
            </a:r>
            <a:r>
              <a:rPr lang="en-US" sz="4000" dirty="0" smtClean="0"/>
              <a:t>(</a:t>
            </a:r>
            <a:r>
              <a:rPr lang="en-US" sz="4000" dirty="0" smtClean="0">
                <a:sym typeface="Symbol"/>
              </a:rPr>
              <a:t></a:t>
            </a:r>
            <a:r>
              <a:rPr lang="en-US" sz="4000" dirty="0" smtClean="0"/>
              <a:t>x</a:t>
            </a:r>
            <a:r>
              <a:rPr lang="en-US" sz="4000" baseline="-25000" dirty="0" smtClean="0"/>
              <a:t>o</a:t>
            </a:r>
            <a:r>
              <a:rPr lang="en-US" sz="4000" dirty="0" smtClean="0">
                <a:sym typeface="Symbol"/>
              </a:rPr>
              <a:t>) = </a:t>
            </a:r>
            <a:r>
              <a:rPr lang="en-US" sz="4000" dirty="0" smtClean="0"/>
              <a:t>Maximum </a:t>
            </a:r>
            <a:r>
              <a:rPr lang="en-US" sz="4000" dirty="0"/>
              <a:t>velocity</a:t>
            </a:r>
          </a:p>
          <a:p>
            <a:pPr>
              <a:buFontTx/>
              <a:buChar char="•"/>
            </a:pPr>
            <a:r>
              <a:rPr lang="en-US" sz="4000" dirty="0" err="1"/>
              <a:t>a</a:t>
            </a:r>
            <a:r>
              <a:rPr lang="en-US" sz="4000" baseline="-25000" dirty="0" err="1"/>
              <a:t>o</a:t>
            </a:r>
            <a:r>
              <a:rPr lang="en-US" sz="4000" dirty="0"/>
              <a:t> = Maximum acceleration</a:t>
            </a:r>
          </a:p>
        </p:txBody>
      </p:sp>
      <p:sp>
        <p:nvSpPr>
          <p:cNvPr id="5124" name="Line 5"/>
          <p:cNvSpPr>
            <a:spLocks noChangeShapeType="1"/>
          </p:cNvSpPr>
          <p:nvPr/>
        </p:nvSpPr>
        <p:spPr bwMode="auto">
          <a:xfrm>
            <a:off x="1447800" y="3733800"/>
            <a:ext cx="6172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6"/>
          <p:cNvSpPr>
            <a:spLocks noChangeShapeType="1"/>
          </p:cNvSpPr>
          <p:nvPr/>
        </p:nvSpPr>
        <p:spPr bwMode="auto">
          <a:xfrm flipV="1">
            <a:off x="1447800" y="2895600"/>
            <a:ext cx="0" cy="8382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4343400" y="3048000"/>
            <a:ext cx="533400" cy="685800"/>
          </a:xfrm>
          <a:prstGeom prst="rect">
            <a:avLst/>
          </a:prstGeom>
          <a:solidFill>
            <a:srgbClr val="008000"/>
          </a:solidFill>
          <a:ln w="38100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>
            <a:off x="4876800" y="3352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10"/>
          <p:cNvSpPr>
            <a:spLocks noChangeShapeType="1"/>
          </p:cNvSpPr>
          <p:nvPr/>
        </p:nvSpPr>
        <p:spPr bwMode="auto">
          <a:xfrm flipH="1">
            <a:off x="2514600" y="3352800"/>
            <a:ext cx="18288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7531" name="Text Box 11"/>
          <p:cNvSpPr txBox="1">
            <a:spLocks noChangeArrowheads="1"/>
          </p:cNvSpPr>
          <p:nvPr/>
        </p:nvSpPr>
        <p:spPr bwMode="auto">
          <a:xfrm>
            <a:off x="457200" y="3962400"/>
            <a:ext cx="8458200" cy="192087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4000"/>
              <a:t>x:          -x</a:t>
            </a:r>
            <a:r>
              <a:rPr lang="en-US" sz="4000" baseline="-25000"/>
              <a:t>o </a:t>
            </a:r>
            <a:r>
              <a:rPr lang="en-US" sz="4000"/>
              <a:t>           0             +x</a:t>
            </a:r>
            <a:r>
              <a:rPr lang="en-US" sz="4000" baseline="-25000"/>
              <a:t>o</a:t>
            </a:r>
            <a:endParaRPr lang="en-US" sz="4000"/>
          </a:p>
          <a:p>
            <a:pPr>
              <a:buFontTx/>
              <a:buChar char="•"/>
            </a:pPr>
            <a:r>
              <a:rPr lang="en-US" sz="4000"/>
              <a:t>v:           0           </a:t>
            </a:r>
            <a:r>
              <a:rPr lang="en-US" sz="3200" baseline="30000"/>
              <a:t>+</a:t>
            </a:r>
            <a:r>
              <a:rPr lang="en-US" sz="3200"/>
              <a:t>/-</a:t>
            </a:r>
            <a:r>
              <a:rPr lang="en-US" sz="4000"/>
              <a:t>v</a:t>
            </a:r>
            <a:r>
              <a:rPr lang="en-US" sz="4000" baseline="-25000"/>
              <a:t>o</a:t>
            </a:r>
            <a:r>
              <a:rPr lang="en-US" sz="4000"/>
              <a:t>             0</a:t>
            </a:r>
          </a:p>
          <a:p>
            <a:pPr>
              <a:buFontTx/>
              <a:buChar char="•"/>
            </a:pPr>
            <a:r>
              <a:rPr lang="en-US" sz="4000"/>
              <a:t>a:          +a</a:t>
            </a:r>
            <a:r>
              <a:rPr lang="en-US" sz="4000" baseline="-25000"/>
              <a:t>o </a:t>
            </a:r>
            <a:r>
              <a:rPr lang="en-US" sz="4000"/>
              <a:t>           0             -a</a:t>
            </a:r>
            <a:r>
              <a:rPr lang="en-US" sz="4000" baseline="-25000"/>
              <a:t>o</a:t>
            </a:r>
            <a:endParaRPr lang="en-US" sz="4000"/>
          </a:p>
        </p:txBody>
      </p:sp>
      <p:sp>
        <p:nvSpPr>
          <p:cNvPr id="13" name="Text Box 23"/>
          <p:cNvSpPr txBox="1">
            <a:spLocks noChangeArrowheads="1"/>
          </p:cNvSpPr>
          <p:nvPr/>
        </p:nvSpPr>
        <p:spPr bwMode="auto">
          <a:xfrm>
            <a:off x="5638800" y="762000"/>
            <a:ext cx="3657600" cy="822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Show – Logger Pro SHM</a:t>
            </a:r>
          </a:p>
          <a:p>
            <a:r>
              <a:rPr lang="en-US">
                <a:sym typeface="Symbol" pitchFamily="18" charset="2"/>
              </a:rPr>
              <a:t>Show – ip SHM ROT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7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7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07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31" grpId="0" build="p" bldLvl="2" autoUpdateAnimBg="0"/>
      <p:bldP spid="1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28600" y="228600"/>
            <a:ext cx="788828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 u="sng"/>
              <a:t>Simple Harmonic Motion</a:t>
            </a:r>
            <a:r>
              <a:rPr lang="en-US" sz="4400"/>
              <a:t> - </a:t>
            </a:r>
            <a:r>
              <a:rPr lang="en-US" sz="2000"/>
              <a:t>Kinematics</a:t>
            </a:r>
          </a:p>
        </p:txBody>
      </p:sp>
      <p:sp>
        <p:nvSpPr>
          <p:cNvPr id="1028" name="Text Box 15"/>
          <p:cNvSpPr txBox="1">
            <a:spLocks noChangeArrowheads="1"/>
          </p:cNvSpPr>
          <p:nvPr/>
        </p:nvSpPr>
        <p:spPr bwMode="auto">
          <a:xfrm>
            <a:off x="7467600" y="1219200"/>
            <a:ext cx="1447800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3300"/>
                </a:solidFill>
                <a:sym typeface="Symbol" pitchFamily="18" charset="2"/>
              </a:rPr>
              <a:t> </a:t>
            </a:r>
            <a:r>
              <a:rPr lang="en-US" sz="2800" dirty="0">
                <a:solidFill>
                  <a:srgbClr val="FF3300"/>
                </a:solidFill>
                <a:sym typeface="Symbol" pitchFamily="18" charset="2"/>
              </a:rPr>
              <a:t>= 2</a:t>
            </a:r>
            <a:r>
              <a:rPr lang="en-US" sz="2800" dirty="0" smtClean="0">
                <a:solidFill>
                  <a:srgbClr val="FF3300"/>
                </a:solidFill>
                <a:sym typeface="Symbol" pitchFamily="18" charset="2"/>
              </a:rPr>
              <a:t>f</a:t>
            </a:r>
            <a:r>
              <a:rPr lang="en-US" sz="2800" dirty="0" smtClean="0">
                <a:sym typeface="Symbol" pitchFamily="18" charset="2"/>
              </a:rPr>
              <a:t> </a:t>
            </a:r>
            <a:endParaRPr lang="en-US" sz="2800" dirty="0">
              <a:sym typeface="Symbol" pitchFamily="18" charset="2"/>
            </a:endParaRPr>
          </a:p>
        </p:txBody>
      </p:sp>
      <p:sp>
        <p:nvSpPr>
          <p:cNvPr id="46102" name="Text Box 22"/>
          <p:cNvSpPr txBox="1">
            <a:spLocks noChangeArrowheads="1"/>
          </p:cNvSpPr>
          <p:nvPr/>
        </p:nvSpPr>
        <p:spPr bwMode="auto">
          <a:xfrm>
            <a:off x="1050925" y="3904833"/>
            <a:ext cx="5883275" cy="280076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ym typeface="Symbol" pitchFamily="18" charset="2"/>
              </a:rPr>
              <a:t> 	– “Angular” velocity</a:t>
            </a:r>
          </a:p>
          <a:p>
            <a:r>
              <a:rPr lang="en-US" dirty="0">
                <a:sym typeface="Symbol" pitchFamily="18" charset="2"/>
              </a:rPr>
              <a:t>T 	– Period of motion</a:t>
            </a:r>
          </a:p>
          <a:p>
            <a:r>
              <a:rPr lang="en-US" dirty="0">
                <a:sym typeface="Symbol" pitchFamily="18" charset="2"/>
              </a:rPr>
              <a:t>x 	– Position (at some time)</a:t>
            </a:r>
          </a:p>
          <a:p>
            <a:r>
              <a:rPr lang="en-US" dirty="0">
                <a:sym typeface="Symbol" pitchFamily="18" charset="2"/>
              </a:rPr>
              <a:t>v 	– Velocity (at some time</a:t>
            </a:r>
            <a:r>
              <a:rPr lang="en-US" dirty="0" smtClean="0">
                <a:sym typeface="Symbol" pitchFamily="18" charset="2"/>
              </a:rPr>
              <a:t>)</a:t>
            </a:r>
            <a:endParaRPr lang="en-US" dirty="0">
              <a:sym typeface="Symbol" pitchFamily="18" charset="2"/>
            </a:endParaRPr>
          </a:p>
          <a:p>
            <a:r>
              <a:rPr lang="en-US" dirty="0">
                <a:sym typeface="Symbol" pitchFamily="18" charset="2"/>
              </a:rPr>
              <a:t>Show</a:t>
            </a:r>
          </a:p>
          <a:p>
            <a:r>
              <a:rPr lang="en-US" sz="2800" dirty="0">
                <a:sym typeface="Symbol" pitchFamily="18" charset="2"/>
              </a:rPr>
              <a:t>x</a:t>
            </a:r>
            <a:r>
              <a:rPr lang="en-US" sz="2800" baseline="-25000" dirty="0">
                <a:sym typeface="Symbol" pitchFamily="18" charset="2"/>
              </a:rPr>
              <a:t>o</a:t>
            </a:r>
            <a:r>
              <a:rPr lang="en-US" dirty="0">
                <a:sym typeface="Symbol" pitchFamily="18" charset="2"/>
              </a:rPr>
              <a:t> 	– Max Position (Amplitude)</a:t>
            </a:r>
          </a:p>
          <a:p>
            <a:r>
              <a:rPr lang="en-US" sz="2800" dirty="0" err="1">
                <a:sym typeface="Symbol" pitchFamily="18" charset="2"/>
              </a:rPr>
              <a:t>v</a:t>
            </a:r>
            <a:r>
              <a:rPr lang="en-US" sz="2800" baseline="-25000" dirty="0" err="1">
                <a:sym typeface="Symbol" pitchFamily="18" charset="2"/>
              </a:rPr>
              <a:t>o</a:t>
            </a:r>
            <a:r>
              <a:rPr lang="en-US" dirty="0">
                <a:sym typeface="Symbol" pitchFamily="18" charset="2"/>
              </a:rPr>
              <a:t> 	– Max Velocity (in terms of  and x</a:t>
            </a:r>
            <a:r>
              <a:rPr lang="en-US" baseline="-25000" dirty="0">
                <a:sym typeface="Symbol" pitchFamily="18" charset="2"/>
              </a:rPr>
              <a:t>o</a:t>
            </a:r>
            <a:r>
              <a:rPr lang="en-US" dirty="0">
                <a:sym typeface="Symbol" pitchFamily="18" charset="2"/>
              </a:rPr>
              <a:t>)</a:t>
            </a:r>
          </a:p>
        </p:txBody>
      </p:sp>
      <p:graphicFrame>
        <p:nvGraphicFramePr>
          <p:cNvPr id="1026" name="Object 26"/>
          <p:cNvGraphicFramePr>
            <a:graphicFrameLocks noChangeAspect="1"/>
          </p:cNvGraphicFramePr>
          <p:nvPr/>
        </p:nvGraphicFramePr>
        <p:xfrm>
          <a:off x="7620000" y="1981200"/>
          <a:ext cx="796925" cy="635000"/>
        </p:xfrm>
        <a:graphic>
          <a:graphicData uri="http://schemas.openxmlformats.org/presentationml/2006/ole">
            <p:oleObj spid="_x0000_s1026" name="Equation" r:id="rId3" imgW="558720" imgH="444240" progId="Equation.3">
              <p:embed/>
            </p:oleObj>
          </a:graphicData>
        </a:graphic>
      </p:graphicFrame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1066800"/>
            <a:ext cx="1425414" cy="95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438400" y="1295400"/>
            <a:ext cx="1905000" cy="4868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2057400"/>
            <a:ext cx="5572125" cy="1169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81000" y="3349681"/>
            <a:ext cx="2900362" cy="5031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7620000" y="2819400"/>
            <a:ext cx="10935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 = ma</a:t>
            </a:r>
          </a:p>
          <a:p>
            <a:r>
              <a:rPr lang="en-US" dirty="0" smtClean="0"/>
              <a:t>F = -</a:t>
            </a:r>
            <a:r>
              <a:rPr lang="en-US" dirty="0" err="1" smtClean="0"/>
              <a:t>kx</a:t>
            </a:r>
            <a:endParaRPr lang="en-US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76800" y="1143000"/>
            <a:ext cx="735303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02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3"/>
          <p:cNvSpPr txBox="1">
            <a:spLocks noChangeArrowheads="1"/>
          </p:cNvSpPr>
          <p:nvPr/>
        </p:nvSpPr>
        <p:spPr bwMode="auto">
          <a:xfrm>
            <a:off x="0" y="136525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u="sng" dirty="0">
                <a:sym typeface="Symbol" pitchFamily="18" charset="2"/>
              </a:rPr>
              <a:t>Example:</a:t>
            </a:r>
            <a:r>
              <a:rPr lang="en-US" sz="2800" dirty="0"/>
              <a:t> </a:t>
            </a:r>
            <a:r>
              <a:rPr lang="en-US" sz="2800" b="1" dirty="0"/>
              <a:t>(Are you in RADIANS????)</a:t>
            </a:r>
          </a:p>
          <a:p>
            <a:r>
              <a:rPr lang="en-US" sz="2800" dirty="0"/>
              <a:t>A SHO goes up and down, and has a period of 12 seconds, and  an amplitude of 5.0 m.  If it starts in the middle going upward:</a:t>
            </a:r>
          </a:p>
          <a:p>
            <a:r>
              <a:rPr lang="en-US" sz="2800" dirty="0"/>
              <a:t>a) What is its position </a:t>
            </a:r>
            <a:r>
              <a:rPr lang="en-US" sz="2800" dirty="0" smtClean="0"/>
              <a:t>and </a:t>
            </a:r>
            <a:r>
              <a:rPr lang="en-US" sz="2800" b="1" dirty="0" smtClean="0"/>
              <a:t>acceleration</a:t>
            </a:r>
            <a:r>
              <a:rPr lang="en-US" sz="2800" dirty="0" smtClean="0"/>
              <a:t> at 6.5 </a:t>
            </a:r>
            <a:r>
              <a:rPr lang="en-US" sz="2800" dirty="0"/>
              <a:t>seconds? </a:t>
            </a:r>
            <a:endParaRPr lang="en-US" sz="1600" dirty="0"/>
          </a:p>
          <a:p>
            <a:r>
              <a:rPr lang="en-US" sz="2800" dirty="0"/>
              <a:t>b) What is its velocity </a:t>
            </a:r>
            <a:r>
              <a:rPr lang="en-US" sz="2800" dirty="0" smtClean="0"/>
              <a:t>at </a:t>
            </a:r>
            <a:r>
              <a:rPr lang="en-US" sz="2800" dirty="0"/>
              <a:t>6.5 seconds?</a:t>
            </a:r>
          </a:p>
          <a:p>
            <a:r>
              <a:rPr lang="en-US" sz="2800" dirty="0"/>
              <a:t>c) What times will it be at the top?</a:t>
            </a:r>
          </a:p>
          <a:p>
            <a:r>
              <a:rPr lang="en-US" sz="2800" dirty="0"/>
              <a:t>d) When will it be at the bottom?</a:t>
            </a:r>
          </a:p>
          <a:p>
            <a:r>
              <a:rPr lang="en-US" sz="2800" dirty="0"/>
              <a:t>e) What is </a:t>
            </a:r>
            <a:r>
              <a:rPr lang="en-US" sz="2800"/>
              <a:t>its </a:t>
            </a:r>
            <a:r>
              <a:rPr lang="en-US" sz="2800" smtClean="0"/>
              <a:t>speed and </a:t>
            </a:r>
            <a:r>
              <a:rPr lang="en-US" sz="2800" b="1" dirty="0" smtClean="0"/>
              <a:t>acceleration</a:t>
            </a:r>
            <a:r>
              <a:rPr lang="en-US" sz="2800" dirty="0" smtClean="0"/>
              <a:t> when </a:t>
            </a:r>
            <a:r>
              <a:rPr lang="en-US" sz="2800" dirty="0"/>
              <a:t>it is at a position of </a:t>
            </a:r>
            <a:r>
              <a:rPr lang="en-US" sz="2800" dirty="0" smtClean="0"/>
              <a:t>x = +1.75 </a:t>
            </a:r>
            <a:r>
              <a:rPr lang="en-US" sz="2800" dirty="0"/>
              <a:t>m?</a:t>
            </a:r>
          </a:p>
        </p:txBody>
      </p:sp>
      <p:sp>
        <p:nvSpPr>
          <p:cNvPr id="56334" name="Text Box 14"/>
          <p:cNvSpPr txBox="1">
            <a:spLocks noChangeArrowheads="1"/>
          </p:cNvSpPr>
          <p:nvPr/>
        </p:nvSpPr>
        <p:spPr bwMode="auto">
          <a:xfrm>
            <a:off x="0" y="4343400"/>
            <a:ext cx="5105400" cy="1661993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>
                <a:sym typeface="Symbol" pitchFamily="18" charset="2"/>
              </a:rPr>
              <a:t> = 2/12, x</a:t>
            </a:r>
            <a:r>
              <a:rPr lang="en-US" sz="1400" baseline="-25000" dirty="0">
                <a:sym typeface="Symbol" pitchFamily="18" charset="2"/>
              </a:rPr>
              <a:t>o</a:t>
            </a:r>
            <a:r>
              <a:rPr lang="en-US" sz="1400" dirty="0">
                <a:sym typeface="Symbol" pitchFamily="18" charset="2"/>
              </a:rPr>
              <a:t> = 5.0</a:t>
            </a:r>
          </a:p>
          <a:p>
            <a:r>
              <a:rPr lang="en-US" sz="1400" dirty="0">
                <a:sym typeface="Symbol" pitchFamily="18" charset="2"/>
              </a:rPr>
              <a:t>a) use x = </a:t>
            </a:r>
            <a:r>
              <a:rPr lang="en-US" sz="1400" dirty="0" err="1">
                <a:sym typeface="Symbol" pitchFamily="18" charset="2"/>
              </a:rPr>
              <a:t>x</a:t>
            </a:r>
            <a:r>
              <a:rPr lang="en-US" sz="1400" baseline="-25000" dirty="0" err="1">
                <a:sym typeface="Symbol" pitchFamily="18" charset="2"/>
              </a:rPr>
              <a:t>o</a:t>
            </a:r>
            <a:r>
              <a:rPr lang="en-US" sz="1400" dirty="0" err="1">
                <a:sym typeface="Symbol" pitchFamily="18" charset="2"/>
              </a:rPr>
              <a:t>sin</a:t>
            </a:r>
            <a:r>
              <a:rPr lang="en-US" sz="1400" dirty="0">
                <a:sym typeface="Symbol" pitchFamily="18" charset="2"/>
              </a:rPr>
              <a:t>(t), x = -</a:t>
            </a:r>
            <a:r>
              <a:rPr lang="en-US" sz="1400" dirty="0" smtClean="0">
                <a:sym typeface="Symbol" pitchFamily="18" charset="2"/>
              </a:rPr>
              <a:t>1.29409…m, a = -</a:t>
            </a:r>
            <a:r>
              <a:rPr lang="en-US" sz="1400" baseline="30000" dirty="0" smtClean="0">
                <a:sym typeface="Symbol" pitchFamily="18" charset="2"/>
              </a:rPr>
              <a:t>2</a:t>
            </a:r>
            <a:r>
              <a:rPr lang="en-US" sz="1400" dirty="0" smtClean="0">
                <a:sym typeface="Symbol" pitchFamily="18" charset="2"/>
              </a:rPr>
              <a:t>x = 0.355 m/s/s</a:t>
            </a:r>
            <a:endParaRPr lang="en-US" sz="1400" dirty="0">
              <a:sym typeface="Symbol" pitchFamily="18" charset="2"/>
            </a:endParaRPr>
          </a:p>
          <a:p>
            <a:r>
              <a:rPr lang="en-US" sz="1400" dirty="0" err="1">
                <a:sym typeface="Symbol" pitchFamily="18" charset="2"/>
              </a:rPr>
              <a:t>v</a:t>
            </a:r>
            <a:r>
              <a:rPr lang="en-US" sz="1400" baseline="-25000" dirty="0" err="1">
                <a:sym typeface="Symbol" pitchFamily="18" charset="2"/>
              </a:rPr>
              <a:t>o</a:t>
            </a:r>
            <a:r>
              <a:rPr lang="en-US" sz="1400" dirty="0">
                <a:sym typeface="Symbol" pitchFamily="18" charset="2"/>
              </a:rPr>
              <a:t> = max, so x = 0, so </a:t>
            </a:r>
            <a:r>
              <a:rPr lang="en-US" sz="1400" dirty="0" err="1">
                <a:sym typeface="Symbol" pitchFamily="18" charset="2"/>
              </a:rPr>
              <a:t>v</a:t>
            </a:r>
            <a:r>
              <a:rPr lang="en-US" sz="1400" baseline="-25000" dirty="0" err="1">
                <a:sym typeface="Symbol" pitchFamily="18" charset="2"/>
              </a:rPr>
              <a:t>o</a:t>
            </a:r>
            <a:r>
              <a:rPr lang="en-US" sz="1400" dirty="0">
                <a:sym typeface="Symbol" pitchFamily="18" charset="2"/>
              </a:rPr>
              <a:t> =  ( x</a:t>
            </a:r>
            <a:r>
              <a:rPr lang="en-US" sz="1400" baseline="-25000" dirty="0">
                <a:sym typeface="Symbol" pitchFamily="18" charset="2"/>
              </a:rPr>
              <a:t>o</a:t>
            </a:r>
            <a:r>
              <a:rPr lang="en-US" sz="1400" baseline="30000" dirty="0">
                <a:sym typeface="Symbol" pitchFamily="18" charset="2"/>
              </a:rPr>
              <a:t>2</a:t>
            </a:r>
            <a:r>
              <a:rPr lang="en-US" sz="1400" dirty="0">
                <a:sym typeface="Symbol" pitchFamily="18" charset="2"/>
              </a:rPr>
              <a:t>) = </a:t>
            </a:r>
            <a:r>
              <a:rPr lang="en-US" sz="1400" dirty="0">
                <a:cs typeface="Times New Roman" pitchFamily="18" charset="0"/>
              </a:rPr>
              <a:t>x</a:t>
            </a:r>
            <a:r>
              <a:rPr lang="en-US" sz="1400" baseline="-25000" dirty="0">
                <a:cs typeface="Times New Roman" pitchFamily="18" charset="0"/>
              </a:rPr>
              <a:t>o</a:t>
            </a:r>
            <a:r>
              <a:rPr lang="en-US" sz="1400" dirty="0">
                <a:sym typeface="Symbol" pitchFamily="18" charset="2"/>
              </a:rPr>
              <a:t> = 2.61799…m/s</a:t>
            </a:r>
          </a:p>
          <a:p>
            <a:r>
              <a:rPr lang="en-US" sz="1400" dirty="0">
                <a:sym typeface="Symbol" pitchFamily="18" charset="2"/>
              </a:rPr>
              <a:t>b) use v = </a:t>
            </a:r>
            <a:r>
              <a:rPr lang="en-US" sz="1400" dirty="0" err="1">
                <a:sym typeface="Symbol" pitchFamily="18" charset="2"/>
              </a:rPr>
              <a:t>v</a:t>
            </a:r>
            <a:r>
              <a:rPr lang="en-US" sz="1400" baseline="-25000" dirty="0" err="1">
                <a:sym typeface="Symbol" pitchFamily="18" charset="2"/>
              </a:rPr>
              <a:t>o</a:t>
            </a:r>
            <a:r>
              <a:rPr lang="en-US" sz="1400" dirty="0" err="1">
                <a:sym typeface="Symbol" pitchFamily="18" charset="2"/>
              </a:rPr>
              <a:t>cos</a:t>
            </a:r>
            <a:r>
              <a:rPr lang="en-US" sz="1400" dirty="0">
                <a:sym typeface="Symbol" pitchFamily="18" charset="2"/>
              </a:rPr>
              <a:t>(t), </a:t>
            </a:r>
            <a:r>
              <a:rPr lang="en-US" sz="1400" dirty="0" err="1">
                <a:sym typeface="Symbol" pitchFamily="18" charset="2"/>
              </a:rPr>
              <a:t>v</a:t>
            </a:r>
            <a:r>
              <a:rPr lang="en-US" sz="1400" baseline="-25000" dirty="0" err="1">
                <a:sym typeface="Symbol" pitchFamily="18" charset="2"/>
              </a:rPr>
              <a:t>o</a:t>
            </a:r>
            <a:r>
              <a:rPr lang="en-US" sz="1400" dirty="0">
                <a:sym typeface="Symbol" pitchFamily="18" charset="2"/>
              </a:rPr>
              <a:t> = 2.61799…m/s, v = -2.5287879 m/s</a:t>
            </a:r>
          </a:p>
          <a:p>
            <a:r>
              <a:rPr lang="en-US" sz="1400" dirty="0">
                <a:sym typeface="Symbol" pitchFamily="18" charset="2"/>
              </a:rPr>
              <a:t>c) ¼ of a period – 3.0 sec, then 15.0, then 27.0, …</a:t>
            </a:r>
          </a:p>
          <a:p>
            <a:r>
              <a:rPr lang="en-US" sz="1400" dirty="0">
                <a:sym typeface="Symbol" pitchFamily="18" charset="2"/>
              </a:rPr>
              <a:t>d) ¾ of a period – 9.0 sec, then 21.0 sec, then 33.0 sec, …</a:t>
            </a:r>
          </a:p>
          <a:p>
            <a:r>
              <a:rPr lang="en-US" sz="1400" dirty="0">
                <a:sym typeface="Symbol" pitchFamily="18" charset="2"/>
              </a:rPr>
              <a:t>e) use v = </a:t>
            </a:r>
            <a:r>
              <a:rPr lang="en-US" sz="1400" u="sng" dirty="0">
                <a:sym typeface="Symbol" pitchFamily="18" charset="2"/>
              </a:rPr>
              <a:t>+</a:t>
            </a:r>
            <a:r>
              <a:rPr lang="en-US" sz="1400" dirty="0">
                <a:sym typeface="Symbol" pitchFamily="18" charset="2"/>
              </a:rPr>
              <a:t> ( x</a:t>
            </a:r>
            <a:r>
              <a:rPr lang="en-US" sz="1400" baseline="-25000" dirty="0">
                <a:sym typeface="Symbol" pitchFamily="18" charset="2"/>
              </a:rPr>
              <a:t>o</a:t>
            </a:r>
            <a:r>
              <a:rPr lang="en-US" sz="1400" baseline="30000" dirty="0">
                <a:sym typeface="Symbol" pitchFamily="18" charset="2"/>
              </a:rPr>
              <a:t>2</a:t>
            </a:r>
            <a:r>
              <a:rPr lang="en-US" sz="1400" dirty="0">
                <a:sym typeface="Symbol" pitchFamily="18" charset="2"/>
              </a:rPr>
              <a:t>- x</a:t>
            </a:r>
            <a:r>
              <a:rPr lang="en-US" sz="1400" baseline="30000" dirty="0">
                <a:sym typeface="Symbol" pitchFamily="18" charset="2"/>
              </a:rPr>
              <a:t>2</a:t>
            </a:r>
            <a:r>
              <a:rPr lang="en-US" sz="1400" dirty="0">
                <a:sym typeface="Symbol" pitchFamily="18" charset="2"/>
              </a:rPr>
              <a:t>), v = </a:t>
            </a:r>
            <a:r>
              <a:rPr lang="en-US" sz="1400" u="sng" dirty="0">
                <a:sym typeface="Symbol" pitchFamily="18" charset="2"/>
              </a:rPr>
              <a:t>+</a:t>
            </a:r>
            <a:r>
              <a:rPr lang="en-US" sz="1600" dirty="0">
                <a:sym typeface="Symbol" pitchFamily="18" charset="2"/>
              </a:rPr>
              <a:t> </a:t>
            </a:r>
            <a:r>
              <a:rPr lang="en-US" sz="1400" dirty="0">
                <a:sym typeface="Symbol" pitchFamily="18" charset="2"/>
              </a:rPr>
              <a:t>2.452… </a:t>
            </a:r>
            <a:r>
              <a:rPr lang="en-US" sz="1400" dirty="0" smtClean="0">
                <a:sym typeface="Symbol" pitchFamily="18" charset="2"/>
              </a:rPr>
              <a:t>m/s, a = -</a:t>
            </a:r>
            <a:r>
              <a:rPr lang="en-US" sz="1400" baseline="30000" dirty="0" smtClean="0">
                <a:sym typeface="Symbol" pitchFamily="18" charset="2"/>
              </a:rPr>
              <a:t>2</a:t>
            </a:r>
            <a:r>
              <a:rPr lang="en-US" sz="1400" dirty="0" smtClean="0">
                <a:sym typeface="Symbol" pitchFamily="18" charset="2"/>
              </a:rPr>
              <a:t>x = -0.480 m/s/s</a:t>
            </a:r>
            <a:endParaRPr lang="en-US" sz="1400" dirty="0">
              <a:sym typeface="Symbol" pitchFamily="18" charset="2"/>
            </a:endParaRP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199" y="4071802"/>
            <a:ext cx="623771" cy="418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4191000"/>
            <a:ext cx="833641" cy="2130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1200" y="4724400"/>
            <a:ext cx="2438400" cy="511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7400" y="5486400"/>
            <a:ext cx="1269218" cy="220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4038600"/>
            <a:ext cx="676275" cy="5519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3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3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026"/>
          <p:cNvSpPr txBox="1">
            <a:spLocks noChangeArrowheads="1"/>
          </p:cNvSpPr>
          <p:nvPr/>
        </p:nvSpPr>
        <p:spPr bwMode="auto">
          <a:xfrm>
            <a:off x="2681288" y="1066800"/>
            <a:ext cx="3467100" cy="228758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4800" u="sng"/>
              <a:t>Whiteboards:</a:t>
            </a:r>
          </a:p>
          <a:p>
            <a:pPr algn="ctr"/>
            <a:r>
              <a:rPr lang="en-US" sz="4800"/>
              <a:t> Kinematics</a:t>
            </a:r>
          </a:p>
          <a:p>
            <a:pPr algn="ctr"/>
            <a:r>
              <a:rPr lang="en-US" sz="4800">
                <a:hlinkClick r:id="rId2" action="ppaction://hlinksldjump"/>
              </a:rPr>
              <a:t>1</a:t>
            </a:r>
            <a:r>
              <a:rPr lang="en-US" sz="4800"/>
              <a:t> | </a:t>
            </a:r>
            <a:r>
              <a:rPr lang="en-US" sz="4800">
                <a:hlinkClick r:id="" action="ppaction://noaction"/>
              </a:rPr>
              <a:t>2</a:t>
            </a:r>
            <a:r>
              <a:rPr lang="en-US" sz="4800"/>
              <a:t> | </a:t>
            </a:r>
            <a:r>
              <a:rPr lang="en-US" sz="4800">
                <a:hlinkClick r:id="" action="ppaction://noaction"/>
              </a:rPr>
              <a:t>3</a:t>
            </a:r>
            <a:r>
              <a:rPr lang="en-US" sz="4800"/>
              <a:t> | 4 | 5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What is the period of a guitar string that is vibrating 156 times a second?  (156 Hz) </a:t>
            </a:r>
            <a:endParaRPr lang="en-US" sz="3200">
              <a:sym typeface="Symbol" pitchFamily="18" charset="2"/>
            </a:endParaRPr>
          </a:p>
        </p:txBody>
      </p:sp>
      <p:sp>
        <p:nvSpPr>
          <p:cNvPr id="129027" name="Text Box 3"/>
          <p:cNvSpPr txBox="1">
            <a:spLocks noChangeArrowheads="1"/>
          </p:cNvSpPr>
          <p:nvPr/>
        </p:nvSpPr>
        <p:spPr bwMode="auto">
          <a:xfrm>
            <a:off x="228600" y="2727325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Use f = 1/T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152400" y="6527800"/>
            <a:ext cx="876300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0.00641 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9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902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An SHO has a period of 0.225 s.  What is its frequency? </a:t>
            </a:r>
            <a:endParaRPr lang="en-US" sz="3200">
              <a:sym typeface="Symbol" pitchFamily="18" charset="2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28600" y="2727325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ym typeface="Symbol" pitchFamily="18" charset="2"/>
              </a:rPr>
              <a:t>Use f = 1/T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0" y="6527800"/>
            <a:ext cx="747713" cy="30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/>
              <a:t>4.44 Hz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04800" y="152400"/>
            <a:ext cx="8093075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dirty="0"/>
              <a:t>An SHO has a period of 0.225 s.  </a:t>
            </a:r>
            <a:r>
              <a:rPr lang="en-US" sz="3200" dirty="0" smtClean="0"/>
              <a:t>What is its angular velocity?</a:t>
            </a:r>
            <a:endParaRPr lang="en-US" sz="3200" dirty="0">
              <a:sym typeface="Symbol" pitchFamily="18" charset="2"/>
            </a:endParaRPr>
          </a:p>
        </p:txBody>
      </p:sp>
      <p:sp>
        <p:nvSpPr>
          <p:cNvPr id="57347" name="Text Box 3"/>
          <p:cNvSpPr txBox="1">
            <a:spLocks noChangeArrowheads="1"/>
          </p:cNvSpPr>
          <p:nvPr/>
        </p:nvSpPr>
        <p:spPr bwMode="auto">
          <a:xfrm>
            <a:off x="228600" y="2727325"/>
            <a:ext cx="8686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>
                <a:sym typeface="Symbol" pitchFamily="18" charset="2"/>
              </a:rPr>
              <a:t>Use </a:t>
            </a:r>
            <a:r>
              <a:rPr lang="en-US" dirty="0" smtClean="0">
                <a:sym typeface="Symbol" pitchFamily="18" charset="2"/>
              </a:rPr>
              <a:t> = 2</a:t>
            </a:r>
            <a:r>
              <a:rPr lang="en-US" dirty="0" smtClean="0">
                <a:sym typeface="Symbol"/>
              </a:rPr>
              <a:t>/T</a:t>
            </a:r>
            <a:endParaRPr lang="en-US" dirty="0">
              <a:sym typeface="Symbol" pitchFamily="18" charset="2"/>
            </a:endParaRP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52400" y="6527800"/>
            <a:ext cx="893193" cy="30777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400" dirty="0" smtClean="0"/>
              <a:t>27.9 rad/s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38100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2429</TotalTime>
  <Words>1079</Words>
  <Application>Microsoft Office PowerPoint</Application>
  <PresentationFormat>On-screen Show (4:3)</PresentationFormat>
  <Paragraphs>110</Paragraphs>
  <Slides>19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1" baseType="lpstr">
      <vt:lpstr>Default Design</vt:lpstr>
      <vt:lpstr>Microsoft Equation 3.0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Murray, Christopher</cp:lastModifiedBy>
  <cp:revision>324</cp:revision>
  <dcterms:created xsi:type="dcterms:W3CDTF">2001-03-01T17:38:38Z</dcterms:created>
  <dcterms:modified xsi:type="dcterms:W3CDTF">2016-04-11T22:44:07Z</dcterms:modified>
</cp:coreProperties>
</file>