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28.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331" r:id="rId2"/>
    <p:sldId id="323" r:id="rId3"/>
    <p:sldId id="357" r:id="rId4"/>
    <p:sldId id="358" r:id="rId5"/>
    <p:sldId id="359" r:id="rId6"/>
    <p:sldId id="351" r:id="rId7"/>
    <p:sldId id="352" r:id="rId8"/>
    <p:sldId id="353" r:id="rId9"/>
    <p:sldId id="360" r:id="rId10"/>
    <p:sldId id="361" r:id="rId11"/>
    <p:sldId id="362" r:id="rId12"/>
    <p:sldId id="363" r:id="rId13"/>
    <p:sldId id="364" r:id="rId14"/>
    <p:sldId id="365" r:id="rId15"/>
    <p:sldId id="366" r:id="rId16"/>
    <p:sldId id="367" r:id="rId17"/>
    <p:sldId id="368" r:id="rId18"/>
    <p:sldId id="369" r:id="rId19"/>
    <p:sldId id="354" r:id="rId20"/>
    <p:sldId id="355" r:id="rId21"/>
    <p:sldId id="356" r:id="rId22"/>
    <p:sldId id="370" r:id="rId23"/>
    <p:sldId id="371" r:id="rId24"/>
    <p:sldId id="372" r:id="rId25"/>
    <p:sldId id="374" r:id="rId26"/>
    <p:sldId id="375" r:id="rId27"/>
    <p:sldId id="376" r:id="rId28"/>
    <p:sldId id="373" r:id="rId29"/>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0066FF"/>
    <a:srgbClr val="FF3300"/>
  </p:clrMru>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p:scale>
          <a:sx n="100" d="100"/>
          <a:sy n="100" d="100"/>
        </p:scale>
        <p:origin x="-1112" y="-82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0615748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0" y="2324100"/>
            <a:ext cx="3124200" cy="461665"/>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Formative Assessment</a:t>
            </a:r>
            <a:endParaRPr lang="en-US" dirty="0" smtClean="0"/>
          </a:p>
        </p:txBody>
      </p:sp>
      <p:sp>
        <p:nvSpPr>
          <p:cNvPr id="3" name="Rectangle 2"/>
          <p:cNvSpPr/>
          <p:nvPr/>
        </p:nvSpPr>
        <p:spPr bwMode="auto">
          <a:xfrm>
            <a:off x="0" y="0"/>
            <a:ext cx="533400" cy="533400"/>
          </a:xfrm>
          <a:prstGeom prst="rect">
            <a:avLst/>
          </a:prstGeom>
          <a:solidFill>
            <a:srgbClr val="00B050"/>
          </a:solid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8" name="Rectangle 7"/>
          <p:cNvSpPr/>
          <p:nvPr/>
        </p:nvSpPr>
        <p:spPr bwMode="auto">
          <a:xfrm>
            <a:off x="0" y="5181600"/>
            <a:ext cx="533400" cy="533400"/>
          </a:xfrm>
          <a:prstGeom prst="rect">
            <a:avLst/>
          </a:prstGeom>
          <a:solidFill>
            <a:srgbClr val="00B050"/>
          </a:solid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9" name="Rectangle 8"/>
          <p:cNvSpPr/>
          <p:nvPr/>
        </p:nvSpPr>
        <p:spPr bwMode="auto">
          <a:xfrm>
            <a:off x="8610600" y="0"/>
            <a:ext cx="533400" cy="533400"/>
          </a:xfrm>
          <a:prstGeom prst="rect">
            <a:avLst/>
          </a:prstGeom>
          <a:solidFill>
            <a:srgbClr val="00B050"/>
          </a:solid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0" name="Rectangle 9"/>
          <p:cNvSpPr/>
          <p:nvPr/>
        </p:nvSpPr>
        <p:spPr bwMode="auto">
          <a:xfrm>
            <a:off x="8610600" y="5181600"/>
            <a:ext cx="533400" cy="533400"/>
          </a:xfrm>
          <a:prstGeom prst="rect">
            <a:avLst/>
          </a:prstGeom>
          <a:solidFill>
            <a:srgbClr val="00B050"/>
          </a:solid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6. A 0.75 inch pipe with water going 4.5 inches per second narrows to 0.50 inches inner diameter.  What is the velocity in the narrow part? (10. inches/sec)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8. A circular 2.50 cm diameter pipe has a flow velocity of 56.0 cm/s.  What is the diameter of the pipe if the flow velocity slows to 13.0 cm/s? (5.19 cm)</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11. Water issues from hole in the side of a water tank at 12.0 m/s.  What is the height of the water in the tank above the hole?  (ρ = 1000. kgm</a:t>
            </a:r>
            <a:r>
              <a:rPr lang="en-US" baseline="30000" dirty="0" smtClean="0"/>
              <a:t>-3</a:t>
            </a:r>
            <a:r>
              <a:rPr lang="en-US" dirty="0" smtClean="0"/>
              <a:t>)  Assume atmospheric pressure above the water in the tank and at the hole. (7.34 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12. Air (ρ = 1.29 kgm</a:t>
            </a:r>
            <a:r>
              <a:rPr lang="en-US" baseline="30000" dirty="0" smtClean="0"/>
              <a:t>-3</a:t>
            </a:r>
            <a:r>
              <a:rPr lang="en-US" dirty="0" smtClean="0"/>
              <a:t>) streams at 6.70 m/s through a hole in a wall.  What is the pressure difference from one side to the other?  (29.0 Pa)</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13. The air is traveling at 45.0 m/s over the top of a wing, and 43.0 m/s over the bottom of a wing.  What is the pressure difference from one side to the other? (114 Pa)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14. Water is at 1.035x10</a:t>
            </a:r>
            <a:r>
              <a:rPr lang="en-US" baseline="30000" dirty="0" smtClean="0"/>
              <a:t>5</a:t>
            </a:r>
            <a:r>
              <a:rPr lang="en-US" dirty="0" smtClean="0"/>
              <a:t> Pa in a level pipe where the velocity is 2.40 m/s.  If the pressure drops to 1.024x10</a:t>
            </a:r>
            <a:r>
              <a:rPr lang="en-US" baseline="30000" dirty="0" smtClean="0"/>
              <a:t>5</a:t>
            </a:r>
            <a:r>
              <a:rPr lang="en-US" dirty="0" smtClean="0"/>
              <a:t> Pa, what is the velocity? (2.82 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15. Water moves at 1.70 m/s down a level pipe at a pressure of 1.015x10</a:t>
            </a:r>
            <a:r>
              <a:rPr lang="en-US" baseline="30000" dirty="0" smtClean="0"/>
              <a:t>5</a:t>
            </a:r>
            <a:r>
              <a:rPr lang="en-US" dirty="0" smtClean="0"/>
              <a:t> Pa.  What is the pressure if the water speeds up to 4.92 m/s? (9.08x10</a:t>
            </a:r>
            <a:r>
              <a:rPr lang="en-US" baseline="30000" dirty="0" smtClean="0"/>
              <a:t>4</a:t>
            </a:r>
            <a:r>
              <a:rPr lang="en-US" dirty="0" smtClean="0"/>
              <a:t> Pa)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19. A </a:t>
            </a:r>
            <a:r>
              <a:rPr lang="en-US" dirty="0" smtClean="0"/>
              <a:t>3.50 cm diameter pipe carries water at 4.10 </a:t>
            </a:r>
            <a:r>
              <a:rPr lang="en-US" dirty="0" err="1" smtClean="0"/>
              <a:t>m/s</a:t>
            </a:r>
            <a:r>
              <a:rPr lang="en-US" dirty="0" smtClean="0"/>
              <a:t> at an elevation of 6.30 </a:t>
            </a:r>
            <a:r>
              <a:rPr lang="en-US" dirty="0" err="1" smtClean="0"/>
              <a:t>m</a:t>
            </a:r>
            <a:r>
              <a:rPr lang="en-US" dirty="0" smtClean="0"/>
              <a:t> and a pressure of 1.24x10</a:t>
            </a:r>
            <a:r>
              <a:rPr lang="en-US" baseline="30000" dirty="0" smtClean="0"/>
              <a:t>5</a:t>
            </a:r>
            <a:r>
              <a:rPr lang="en-US" dirty="0" smtClean="0"/>
              <a:t> Pa.  The pipe widens out at an elevation of 5.10 </a:t>
            </a:r>
            <a:r>
              <a:rPr lang="en-US" dirty="0" err="1" smtClean="0"/>
              <a:t>m</a:t>
            </a:r>
            <a:r>
              <a:rPr lang="en-US" dirty="0" smtClean="0"/>
              <a:t> where the pressure is 1.43x10</a:t>
            </a:r>
            <a:r>
              <a:rPr lang="en-US" baseline="30000" dirty="0" smtClean="0"/>
              <a:t>5</a:t>
            </a:r>
            <a:r>
              <a:rPr lang="en-US" dirty="0" smtClean="0"/>
              <a:t> Pa.  What is the velocity here and the diameter of the pipe?  (1.53 </a:t>
            </a:r>
            <a:r>
              <a:rPr lang="en-US" dirty="0" err="1" smtClean="0"/>
              <a:t>m/s</a:t>
            </a:r>
            <a:r>
              <a:rPr lang="en-US" dirty="0" smtClean="0"/>
              <a:t> and 5.72 cm) </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17. Water moves at 3.50 m/s down a 4.80 cm diameter pipe at an elevation of 3.80 m and a pressure of 1.26x10</a:t>
            </a:r>
            <a:r>
              <a:rPr lang="en-US" baseline="30000" dirty="0" smtClean="0"/>
              <a:t>5</a:t>
            </a:r>
            <a:r>
              <a:rPr lang="en-US" dirty="0" smtClean="0"/>
              <a:t> Pa.  At a different elevation the pipe narrows to 3.60 cm in diameter and is at a pressure of 1.36x10</a:t>
            </a:r>
            <a:r>
              <a:rPr lang="en-US" baseline="30000" dirty="0" smtClean="0"/>
              <a:t>5</a:t>
            </a:r>
            <a:r>
              <a:rPr lang="en-US" dirty="0" smtClean="0"/>
              <a:t> Pa.  What is the elevation here? (1.43 m)</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18. A 5.40 cm diameter pipe carries water at 3.70 m/s at an elevation of 3.40 m and a pressure of 1.56x10</a:t>
            </a:r>
            <a:r>
              <a:rPr lang="en-US" baseline="30000" dirty="0" smtClean="0"/>
              <a:t>5</a:t>
            </a:r>
            <a:r>
              <a:rPr lang="en-US" dirty="0" smtClean="0"/>
              <a:t> Pa.  At an elevation of 4.60 m the pipe narrows to 4.20 cm in diameter.  What is the pressure in this part of the pipe?  (1.32x10</a:t>
            </a:r>
            <a:r>
              <a:rPr lang="en-US" baseline="30000" dirty="0" smtClean="0"/>
              <a:t>5</a:t>
            </a:r>
            <a:r>
              <a:rPr lang="en-US" dirty="0" smtClean="0"/>
              <a:t> Pa)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Water flows at 0.140 m/s down a pipe with an inner diameter of 1.27 cm.  If the pipe widens to an inner diameter of 5.08 cm, what is its velocity?  (0.00875 m/s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21. A droplet of water is 6.12 µm in diameter.  What is its mass?  What is its weight?  What speed must it fall through air so that its Stokes drag is equal to its weight?  (This is its terminal velocity)     (1.20x10</a:t>
            </a:r>
            <a:r>
              <a:rPr lang="en-US" baseline="30000" dirty="0" smtClean="0"/>
              <a:t>-13</a:t>
            </a:r>
            <a:r>
              <a:rPr lang="en-US" dirty="0" smtClean="0"/>
              <a:t> kg, 1.18x10</a:t>
            </a:r>
            <a:r>
              <a:rPr lang="en-US" baseline="30000" dirty="0" smtClean="0"/>
              <a:t>-12</a:t>
            </a:r>
            <a:r>
              <a:rPr lang="en-US" dirty="0" smtClean="0"/>
              <a:t> N, 0.00113 m/s)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23. A tiny grain of basalt (ρ = 2920 kgm</a:t>
            </a:r>
            <a:r>
              <a:rPr lang="en-US" baseline="30000" dirty="0" smtClean="0"/>
              <a:t>-3</a:t>
            </a:r>
            <a:r>
              <a:rPr lang="en-US" dirty="0" smtClean="0"/>
              <a:t>) is 2.20 microns in diameter.  What speed does it settle in water? (Don't ignore the buoyant force of water) (5.05x10</a:t>
            </a:r>
            <a:r>
              <a:rPr lang="en-US" baseline="30000" dirty="0" smtClean="0"/>
              <a:t>-6</a:t>
            </a:r>
            <a:r>
              <a:rPr lang="en-US" dirty="0" smtClean="0"/>
              <a:t> m/s)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24. A tiny grain of basalt (ρ = 2920 kgm</a:t>
            </a:r>
            <a:r>
              <a:rPr lang="en-US" baseline="30000" dirty="0" smtClean="0"/>
              <a:t>-3</a:t>
            </a:r>
            <a:r>
              <a:rPr lang="en-US" dirty="0" smtClean="0"/>
              <a:t>) takes 27.0 minutes to settle from the top of a 8.50 cm tall test tube full of water to the bottom.  What is its speed?  What is its radius?  What time would it take to settle in a 5.40 cm radius centrifuge spinning at 1200 RPM? </a:t>
            </a:r>
          </a:p>
          <a:p>
            <a:r>
              <a:rPr lang="en-US" dirty="0" smtClean="0"/>
              <a:t>(5.25x10</a:t>
            </a:r>
            <a:r>
              <a:rPr lang="en-US" baseline="30000" dirty="0" smtClean="0"/>
              <a:t>-5</a:t>
            </a:r>
            <a:r>
              <a:rPr lang="en-US" dirty="0" smtClean="0"/>
              <a:t> m/s, 3.54x10</a:t>
            </a:r>
            <a:r>
              <a:rPr lang="en-US" baseline="30000" dirty="0" smtClean="0"/>
              <a:t>-6</a:t>
            </a:r>
            <a:r>
              <a:rPr lang="en-US" dirty="0" smtClean="0"/>
              <a:t> m, 18.6 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26. Syrup with a viscosity of 1.20 Pa s and a density of 1080 kgm</a:t>
            </a:r>
            <a:r>
              <a:rPr lang="en-US" baseline="30000" dirty="0" smtClean="0"/>
              <a:t>-3</a:t>
            </a:r>
            <a:r>
              <a:rPr lang="en-US" dirty="0" smtClean="0"/>
              <a:t> needs to have turbulent flow down a pipe where it is heated.  What speed must it go down a pipe that is 68.0 cm in diameter to ensure that it has a </a:t>
            </a:r>
            <a:r>
              <a:rPr lang="en-US" dirty="0" err="1" smtClean="0"/>
              <a:t>Re_r</a:t>
            </a:r>
            <a:r>
              <a:rPr lang="en-US" dirty="0" smtClean="0"/>
              <a:t> of 1200? (3.92 m/s)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28. What is the maximum speed air can flow down a 24.0 cm diameter duct to have a </a:t>
            </a:r>
            <a:r>
              <a:rPr lang="en-US" dirty="0" err="1" smtClean="0"/>
              <a:t>Re_r</a:t>
            </a:r>
            <a:r>
              <a:rPr lang="en-US" dirty="0" smtClean="0"/>
              <a:t> of 850?     (9.94 cm/s)</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8"/>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30. What </a:t>
            </a:r>
            <a:r>
              <a:rPr lang="en-US" dirty="0" smtClean="0"/>
              <a:t>maximum diameter pipe can water flow down at 0.890 </a:t>
            </a:r>
            <a:r>
              <a:rPr lang="en-US" dirty="0" err="1" smtClean="0"/>
              <a:t>m/s</a:t>
            </a:r>
            <a:r>
              <a:rPr lang="en-US" dirty="0" smtClean="0"/>
              <a:t> to have a </a:t>
            </a:r>
            <a:r>
              <a:rPr lang="en-US" dirty="0" err="1" smtClean="0"/>
              <a:t>Re_r</a:t>
            </a:r>
            <a:r>
              <a:rPr lang="en-US" dirty="0" smtClean="0"/>
              <a:t> of 950?  (2.14 mm)</a:t>
            </a:r>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How fast does air leak out of a small hole in a tire that is at 32.0 psi gauge?  Ignore viscosity, and use 1.29 kgm</a:t>
            </a:r>
            <a:r>
              <a:rPr lang="en-US" baseline="30000" dirty="0" smtClean="0"/>
              <a:t>-3</a:t>
            </a:r>
            <a:r>
              <a:rPr lang="en-US" dirty="0" smtClean="0"/>
              <a:t> as the density of air.  </a:t>
            </a:r>
          </a:p>
          <a:p>
            <a:r>
              <a:rPr lang="en-US" dirty="0" smtClean="0"/>
              <a:t>(585 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 Water (ρ = 1000. kgm</a:t>
            </a:r>
            <a:r>
              <a:rPr lang="en-US" baseline="30000" dirty="0" smtClean="0"/>
              <a:t>-3</a:t>
            </a:r>
            <a:r>
              <a:rPr lang="en-US" dirty="0" smtClean="0"/>
              <a:t>) is moving at 2.35 m/s down a pipe with an inner diameter of 3.40 cm and is at a pressure of 9830 Pa at a height of 1.17 m.  It changes elevation and the pipe narrows to 2.95 cm inner diameter and the pressure changes to 12,400 Pa.  What is the new elevation?  (Assume laminar flow.  </a:t>
            </a:r>
            <a:r>
              <a:rPr lang="en-US" dirty="0" err="1" smtClean="0"/>
              <a:t>haha</a:t>
            </a:r>
            <a:r>
              <a:rPr lang="en-US" dirty="0" smtClean="0"/>
              <a:t>)  (0.693 m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4.  A tiny drop of water (ρ = 1000. kgm</a:t>
            </a:r>
            <a:r>
              <a:rPr lang="en-US" baseline="30000" dirty="0" smtClean="0"/>
              <a:t>-3</a:t>
            </a:r>
            <a:r>
              <a:rPr lang="en-US" dirty="0" smtClean="0"/>
              <a:t>) has a terminal velocity of 0.00315 m/s through air with a viscosity of 1.81x10</a:t>
            </a:r>
            <a:r>
              <a:rPr lang="en-US" baseline="30000" dirty="0" smtClean="0"/>
              <a:t>-5</a:t>
            </a:r>
            <a:r>
              <a:rPr lang="en-US" dirty="0" smtClean="0"/>
              <a:t> Pa s.  What is its radius?  (Ignore the buoyant force of the air) (5.11x10</a:t>
            </a:r>
            <a:r>
              <a:rPr lang="en-US" baseline="30000" dirty="0" smtClean="0"/>
              <a:t>-6</a:t>
            </a:r>
            <a:r>
              <a:rPr lang="en-US" dirty="0" smtClean="0"/>
              <a:t> m or 5.11 µm)  - (it's 5.12 µm if you take into account the buoyancy of air)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 What is the maximum speed water can move down a 5.08 cm diameter pipe if it is to have a </a:t>
            </a:r>
            <a:r>
              <a:rPr lang="en-US" dirty="0" err="1" smtClean="0"/>
              <a:t>Re_r</a:t>
            </a:r>
            <a:r>
              <a:rPr lang="en-US" dirty="0" smtClean="0"/>
              <a:t> (what our equation calculates) that is less than 1000?  (use ρ = 1000. kgm</a:t>
            </a:r>
            <a:r>
              <a:rPr lang="en-US" baseline="30000" dirty="0" smtClean="0"/>
              <a:t>-3</a:t>
            </a:r>
            <a:r>
              <a:rPr lang="en-US" dirty="0" smtClean="0"/>
              <a:t>, η = 1.10x10</a:t>
            </a:r>
            <a:r>
              <a:rPr lang="en-US" baseline="30000" dirty="0" smtClean="0"/>
              <a:t>-3</a:t>
            </a:r>
            <a:r>
              <a:rPr lang="en-US" dirty="0" smtClean="0"/>
              <a:t> Pa s) </a:t>
            </a:r>
          </a:p>
          <a:p>
            <a:r>
              <a:rPr lang="en-US" dirty="0" smtClean="0"/>
              <a:t>(0.0433 m/s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An HVAC duct that is 1.02 m in diameter supplies air to a 10.0 m x 4.20 m x 21.0 m room at a rate of 3.50 ACH.  What is the air speed in the duct?  (3.50 ACH means it replaces the air 3.50 times per hour, so it does it once in (3600 s)/3.5 seconds) (1.05 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 A pipe bursts in a classroom that is 12.0 m x 35.0 m in floor area.  If it is a 5.08 cm diameter pipe, and the water is going 20.3 m/s, what depth will the water be in a hour if it does not leak? (35.3 cm)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2390</TotalTime>
  <Words>1222</Words>
  <Application>Microsoft Office PowerPoint</Application>
  <PresentationFormat>On-screen Show (16:10)</PresentationFormat>
  <Paragraphs>29</Paragraphs>
  <Slides>28</Slides>
  <Notes>0</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Tualatin High School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cp:lastModifiedBy>
  <cp:revision>199</cp:revision>
  <dcterms:created xsi:type="dcterms:W3CDTF">2015-10-03T17:44:21Z</dcterms:created>
  <dcterms:modified xsi:type="dcterms:W3CDTF">2015-10-03T18:18:31Z</dcterms:modified>
</cp:coreProperties>
</file>