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oleObject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64" r:id="rId2"/>
    <p:sldId id="265" r:id="rId3"/>
    <p:sldId id="301" r:id="rId4"/>
    <p:sldId id="310" r:id="rId5"/>
    <p:sldId id="302" r:id="rId6"/>
    <p:sldId id="304" r:id="rId7"/>
    <p:sldId id="311" r:id="rId8"/>
    <p:sldId id="303" r:id="rId9"/>
    <p:sldId id="305" r:id="rId10"/>
    <p:sldId id="296" r:id="rId11"/>
    <p:sldId id="306" r:id="rId12"/>
    <p:sldId id="307" r:id="rId13"/>
    <p:sldId id="299" r:id="rId14"/>
    <p:sldId id="308" r:id="rId15"/>
    <p:sldId id="309" r:id="rId16"/>
  </p:sldIdLst>
  <p:sldSz cx="7620000" cy="5715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 userDrawn="1">
          <p15:clr>
            <a:srgbClr val="A4A3A4"/>
          </p15:clr>
        </p15:guide>
        <p15:guide id="2" pos="240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96937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4" autoAdjust="0"/>
    <p:restoredTop sz="94592" autoAdjust="0"/>
  </p:normalViewPr>
  <p:slideViewPr>
    <p:cSldViewPr>
      <p:cViewPr>
        <p:scale>
          <a:sx n="114" d="100"/>
          <a:sy n="114" d="100"/>
        </p:scale>
        <p:origin x="712" y="208"/>
      </p:cViewPr>
      <p:guideLst>
        <p:guide orient="horz" pos="1800"/>
        <p:guide pos="240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22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22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22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7568C1B-650E-4470-93A3-F3791A2B55C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0" i="0" kern="1200" dirty="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he poise is often used with the metric prefix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centi</a:t>
            </a:r>
            <a:r>
              <a:rPr lang="en-US" sz="1200" b="0" i="0" kern="1200" dirty="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- because the viscosity of water at 20 °C (NTP) is almost exactly </a:t>
            </a:r>
            <a:r>
              <a:rPr lang="en-US" sz="1200" b="1" i="0" kern="1200" dirty="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1 </a:t>
            </a:r>
            <a:r>
              <a:rPr lang="en-US" sz="1200" b="1" i="0" kern="1200" dirty="0" err="1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centipoise</a:t>
            </a:r>
            <a:r>
              <a:rPr lang="en-US" sz="1200" b="0" i="0" kern="1200" dirty="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. A </a:t>
            </a:r>
            <a:r>
              <a:rPr lang="en-US" sz="1200" b="1" i="0" kern="1200" dirty="0" err="1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centipoise</a:t>
            </a:r>
            <a:r>
              <a:rPr lang="en-US" sz="1200" b="0" i="0" kern="1200" dirty="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 is </a:t>
            </a:r>
            <a:r>
              <a:rPr lang="en-US" sz="1200" b="1" i="0" kern="1200" dirty="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one</a:t>
            </a:r>
            <a:r>
              <a:rPr lang="en-US" sz="1200" b="0" i="0" kern="1200" dirty="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 hundredth of a poise, or </a:t>
            </a:r>
            <a:r>
              <a:rPr lang="en-US" sz="1200" b="1" i="0" kern="1200" dirty="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one</a:t>
            </a:r>
            <a:r>
              <a:rPr lang="en-US" sz="1200" b="0" i="0" kern="1200" dirty="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 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millipascal</a:t>
            </a:r>
            <a:r>
              <a:rPr lang="en-US" sz="1200" b="0" i="0" kern="1200" dirty="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-second (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mPa⋅</a:t>
            </a:r>
            <a:r>
              <a:rPr lang="en-US" sz="1200" b="1" i="0" kern="1200" dirty="0" err="1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s</a:t>
            </a:r>
            <a:r>
              <a:rPr lang="en-US" sz="1200" b="0" i="0" kern="1200" dirty="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) in SI units (</a:t>
            </a:r>
            <a:r>
              <a:rPr lang="en-US" sz="1200" b="1" i="0" kern="1200" dirty="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1 </a:t>
            </a:r>
            <a:r>
              <a:rPr lang="en-US" sz="1200" b="1" i="0" kern="1200" dirty="0" err="1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cP</a:t>
            </a:r>
            <a:r>
              <a:rPr lang="en-US" sz="1200" b="0" i="0" kern="1200" dirty="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 = 10</a:t>
            </a:r>
            <a:r>
              <a:rPr lang="en-US" sz="1200" b="0" i="0" kern="1200" baseline="30000" dirty="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−3</a:t>
            </a:r>
            <a:r>
              <a:rPr lang="en-US" sz="1200" b="0" i="0" kern="1200" dirty="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 </a:t>
            </a:r>
            <a:r>
              <a:rPr lang="en-US" sz="1200" b="1" i="0" kern="1200" dirty="0" err="1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Pa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⋅</a:t>
            </a:r>
            <a:r>
              <a:rPr lang="en-US" sz="1200" b="1" i="0" kern="1200" dirty="0" err="1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s</a:t>
            </a:r>
            <a:r>
              <a:rPr lang="en-US" sz="1200" b="0" i="0" kern="1200" dirty="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 = </a:t>
            </a:r>
            <a:r>
              <a:rPr lang="en-US" sz="1200" b="1" i="0" kern="1200" dirty="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1</a:t>
            </a:r>
            <a:r>
              <a:rPr lang="en-US" sz="1200" b="0" i="0" kern="1200" dirty="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 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mPa⋅</a:t>
            </a:r>
            <a:r>
              <a:rPr lang="en-US" sz="1200" b="1" i="0" kern="1200" dirty="0" err="1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s</a:t>
            </a:r>
            <a:r>
              <a:rPr lang="en-US" sz="1200" b="0" i="0" kern="1200" dirty="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568C1B-650E-4470-93A3-F3791A2B55C1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" y="1775358"/>
            <a:ext cx="64770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238500"/>
            <a:ext cx="53340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380985" indent="0" algn="ctr">
              <a:buNone/>
              <a:defRPr/>
            </a:lvl2pPr>
            <a:lvl3pPr marL="761970" indent="0" algn="ctr">
              <a:buNone/>
              <a:defRPr/>
            </a:lvl3pPr>
            <a:lvl4pPr marL="1142954" indent="0" algn="ctr">
              <a:buNone/>
              <a:defRPr/>
            </a:lvl4pPr>
            <a:lvl5pPr marL="1523939" indent="0" algn="ctr">
              <a:buNone/>
              <a:defRPr/>
            </a:lvl5pPr>
            <a:lvl6pPr marL="1904924" indent="0" algn="ctr">
              <a:buNone/>
              <a:defRPr/>
            </a:lvl6pPr>
            <a:lvl7pPr marL="2285909" indent="0" algn="ctr">
              <a:buNone/>
              <a:defRPr/>
            </a:lvl7pPr>
            <a:lvl8pPr marL="2666893" indent="0" algn="ctr">
              <a:buNone/>
              <a:defRPr/>
            </a:lvl8pPr>
            <a:lvl9pPr marL="3047878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0C531C-48C9-4224-A12D-F3E5B75C6D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596E54-993B-479D-82B9-66D000E74B1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29250" y="508000"/>
            <a:ext cx="161925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1500" y="508000"/>
            <a:ext cx="4730750" cy="4572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73F4FB-61EB-4BE1-BF2D-04906CEC393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594A98-41C4-4F99-B494-14285656C6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928" y="3672420"/>
            <a:ext cx="6477000" cy="1135063"/>
          </a:xfrm>
        </p:spPr>
        <p:txBody>
          <a:bodyPr anchor="t"/>
          <a:lstStyle>
            <a:lvl1pPr algn="l">
              <a:defRPr sz="3333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1928" y="2422261"/>
            <a:ext cx="6477000" cy="1250156"/>
          </a:xfrm>
        </p:spPr>
        <p:txBody>
          <a:bodyPr anchor="b"/>
          <a:lstStyle>
            <a:lvl1pPr marL="0" indent="0">
              <a:buNone/>
              <a:defRPr sz="1667"/>
            </a:lvl1pPr>
            <a:lvl2pPr marL="380985" indent="0">
              <a:buNone/>
              <a:defRPr sz="1500"/>
            </a:lvl2pPr>
            <a:lvl3pPr marL="761970" indent="0">
              <a:buNone/>
              <a:defRPr sz="1333"/>
            </a:lvl3pPr>
            <a:lvl4pPr marL="1142954" indent="0">
              <a:buNone/>
              <a:defRPr sz="1167"/>
            </a:lvl4pPr>
            <a:lvl5pPr marL="1523939" indent="0">
              <a:buNone/>
              <a:defRPr sz="1167"/>
            </a:lvl5pPr>
            <a:lvl6pPr marL="1904924" indent="0">
              <a:buNone/>
              <a:defRPr sz="1167"/>
            </a:lvl6pPr>
            <a:lvl7pPr marL="2285909" indent="0">
              <a:buNone/>
              <a:defRPr sz="1167"/>
            </a:lvl7pPr>
            <a:lvl8pPr marL="2666893" indent="0">
              <a:buNone/>
              <a:defRPr sz="1167"/>
            </a:lvl8pPr>
            <a:lvl9pPr marL="3047878" indent="0">
              <a:buNone/>
              <a:defRPr sz="1167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F0575-DE44-4993-A63C-65DBC8588AB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1500" y="1651000"/>
            <a:ext cx="3175000" cy="3429000"/>
          </a:xfrm>
        </p:spPr>
        <p:txBody>
          <a:bodyPr/>
          <a:lstStyle>
            <a:lvl1pPr>
              <a:defRPr sz="2333"/>
            </a:lvl1pPr>
            <a:lvl2pPr>
              <a:defRPr sz="2000"/>
            </a:lvl2pPr>
            <a:lvl3pPr>
              <a:defRPr sz="1667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73500" y="1651000"/>
            <a:ext cx="3175000" cy="3429000"/>
          </a:xfrm>
        </p:spPr>
        <p:txBody>
          <a:bodyPr/>
          <a:lstStyle>
            <a:lvl1pPr>
              <a:defRPr sz="2333"/>
            </a:lvl1pPr>
            <a:lvl2pPr>
              <a:defRPr sz="2000"/>
            </a:lvl2pPr>
            <a:lvl3pPr>
              <a:defRPr sz="1667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596983-1F9E-46BF-9A1D-429950E940F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865"/>
            <a:ext cx="68580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279264"/>
            <a:ext cx="3366823" cy="533135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0985" indent="0">
              <a:buNone/>
              <a:defRPr sz="1667" b="1"/>
            </a:lvl2pPr>
            <a:lvl3pPr marL="761970" indent="0">
              <a:buNone/>
              <a:defRPr sz="1500" b="1"/>
            </a:lvl3pPr>
            <a:lvl4pPr marL="1142954" indent="0">
              <a:buNone/>
              <a:defRPr sz="1333" b="1"/>
            </a:lvl4pPr>
            <a:lvl5pPr marL="1523939" indent="0">
              <a:buNone/>
              <a:defRPr sz="1333" b="1"/>
            </a:lvl5pPr>
            <a:lvl6pPr marL="1904924" indent="0">
              <a:buNone/>
              <a:defRPr sz="1333" b="1"/>
            </a:lvl6pPr>
            <a:lvl7pPr marL="2285909" indent="0">
              <a:buNone/>
              <a:defRPr sz="1333" b="1"/>
            </a:lvl7pPr>
            <a:lvl8pPr marL="2666893" indent="0">
              <a:buNone/>
              <a:defRPr sz="1333" b="1"/>
            </a:lvl8pPr>
            <a:lvl9pPr marL="3047878" indent="0">
              <a:buNone/>
              <a:defRPr sz="13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000" y="1812396"/>
            <a:ext cx="3366823" cy="3292740"/>
          </a:xfrm>
        </p:spPr>
        <p:txBody>
          <a:bodyPr/>
          <a:lstStyle>
            <a:lvl1pPr>
              <a:defRPr sz="2000"/>
            </a:lvl1pPr>
            <a:lvl2pPr>
              <a:defRPr sz="1667"/>
            </a:lvl2pPr>
            <a:lvl3pPr>
              <a:defRPr sz="1500"/>
            </a:lvl3pPr>
            <a:lvl4pPr>
              <a:defRPr sz="1333"/>
            </a:lvl4pPr>
            <a:lvl5pPr>
              <a:defRPr sz="1333"/>
            </a:lvl5pPr>
            <a:lvl6pPr>
              <a:defRPr sz="1333"/>
            </a:lvl6pPr>
            <a:lvl7pPr>
              <a:defRPr sz="1333"/>
            </a:lvl7pPr>
            <a:lvl8pPr>
              <a:defRPr sz="1333"/>
            </a:lvl8pPr>
            <a:lvl9pPr>
              <a:defRPr sz="13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70855" y="1279264"/>
            <a:ext cx="3368146" cy="533135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0985" indent="0">
              <a:buNone/>
              <a:defRPr sz="1667" b="1"/>
            </a:lvl2pPr>
            <a:lvl3pPr marL="761970" indent="0">
              <a:buNone/>
              <a:defRPr sz="1500" b="1"/>
            </a:lvl3pPr>
            <a:lvl4pPr marL="1142954" indent="0">
              <a:buNone/>
              <a:defRPr sz="1333" b="1"/>
            </a:lvl4pPr>
            <a:lvl5pPr marL="1523939" indent="0">
              <a:buNone/>
              <a:defRPr sz="1333" b="1"/>
            </a:lvl5pPr>
            <a:lvl6pPr marL="1904924" indent="0">
              <a:buNone/>
              <a:defRPr sz="1333" b="1"/>
            </a:lvl6pPr>
            <a:lvl7pPr marL="2285909" indent="0">
              <a:buNone/>
              <a:defRPr sz="1333" b="1"/>
            </a:lvl7pPr>
            <a:lvl8pPr marL="2666893" indent="0">
              <a:buNone/>
              <a:defRPr sz="1333" b="1"/>
            </a:lvl8pPr>
            <a:lvl9pPr marL="3047878" indent="0">
              <a:buNone/>
              <a:defRPr sz="13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70855" y="1812396"/>
            <a:ext cx="3368146" cy="3292740"/>
          </a:xfrm>
        </p:spPr>
        <p:txBody>
          <a:bodyPr/>
          <a:lstStyle>
            <a:lvl1pPr>
              <a:defRPr sz="2000"/>
            </a:lvl1pPr>
            <a:lvl2pPr>
              <a:defRPr sz="1667"/>
            </a:lvl2pPr>
            <a:lvl3pPr>
              <a:defRPr sz="1500"/>
            </a:lvl3pPr>
            <a:lvl4pPr>
              <a:defRPr sz="1333"/>
            </a:lvl4pPr>
            <a:lvl5pPr>
              <a:defRPr sz="1333"/>
            </a:lvl5pPr>
            <a:lvl6pPr>
              <a:defRPr sz="1333"/>
            </a:lvl6pPr>
            <a:lvl7pPr>
              <a:defRPr sz="1333"/>
            </a:lvl7pPr>
            <a:lvl8pPr>
              <a:defRPr sz="1333"/>
            </a:lvl8pPr>
            <a:lvl9pPr>
              <a:defRPr sz="13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DB4206-0015-4A71-AF10-D89A4369FFB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406FB3-6BE8-4701-AECE-AB81441F24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35E03A-F87D-4733-AF66-E0B07F66F7F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1" y="227545"/>
            <a:ext cx="2506928" cy="968375"/>
          </a:xfrm>
        </p:spPr>
        <p:txBody>
          <a:bodyPr anchor="b"/>
          <a:lstStyle>
            <a:lvl1pPr algn="l">
              <a:defRPr sz="1667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9208" y="227542"/>
            <a:ext cx="4259792" cy="4877594"/>
          </a:xfrm>
        </p:spPr>
        <p:txBody>
          <a:bodyPr/>
          <a:lstStyle>
            <a:lvl1pPr>
              <a:defRPr sz="2667"/>
            </a:lvl1pPr>
            <a:lvl2pPr>
              <a:defRPr sz="2333"/>
            </a:lvl2pPr>
            <a:lvl3pPr>
              <a:defRPr sz="2000"/>
            </a:lvl3pPr>
            <a:lvl4pPr>
              <a:defRPr sz="1667"/>
            </a:lvl4pPr>
            <a:lvl5pPr>
              <a:defRPr sz="1667"/>
            </a:lvl5pPr>
            <a:lvl6pPr>
              <a:defRPr sz="1667"/>
            </a:lvl6pPr>
            <a:lvl7pPr>
              <a:defRPr sz="1667"/>
            </a:lvl7pPr>
            <a:lvl8pPr>
              <a:defRPr sz="1667"/>
            </a:lvl8pPr>
            <a:lvl9pPr>
              <a:defRPr sz="166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1" y="1195920"/>
            <a:ext cx="2506928" cy="3909219"/>
          </a:xfrm>
        </p:spPr>
        <p:txBody>
          <a:bodyPr/>
          <a:lstStyle>
            <a:lvl1pPr marL="0" indent="0">
              <a:buNone/>
              <a:defRPr sz="1167"/>
            </a:lvl1pPr>
            <a:lvl2pPr marL="380985" indent="0">
              <a:buNone/>
              <a:defRPr sz="1000"/>
            </a:lvl2pPr>
            <a:lvl3pPr marL="761970" indent="0">
              <a:buNone/>
              <a:defRPr sz="833"/>
            </a:lvl3pPr>
            <a:lvl4pPr marL="1142954" indent="0">
              <a:buNone/>
              <a:defRPr sz="750"/>
            </a:lvl4pPr>
            <a:lvl5pPr marL="1523939" indent="0">
              <a:buNone/>
              <a:defRPr sz="750"/>
            </a:lvl5pPr>
            <a:lvl6pPr marL="1904924" indent="0">
              <a:buNone/>
              <a:defRPr sz="750"/>
            </a:lvl6pPr>
            <a:lvl7pPr marL="2285909" indent="0">
              <a:buNone/>
              <a:defRPr sz="750"/>
            </a:lvl7pPr>
            <a:lvl8pPr marL="2666893" indent="0">
              <a:buNone/>
              <a:defRPr sz="750"/>
            </a:lvl8pPr>
            <a:lvl9pPr marL="3047878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35AF5E-F7D3-44A3-BE30-2592BD1E39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3573" y="4000500"/>
            <a:ext cx="4572000" cy="472282"/>
          </a:xfrm>
        </p:spPr>
        <p:txBody>
          <a:bodyPr anchor="b"/>
          <a:lstStyle>
            <a:lvl1pPr algn="l">
              <a:defRPr sz="1667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93573" y="510646"/>
            <a:ext cx="4572000" cy="3429000"/>
          </a:xfrm>
        </p:spPr>
        <p:txBody>
          <a:bodyPr/>
          <a:lstStyle>
            <a:lvl1pPr marL="0" indent="0">
              <a:buNone/>
              <a:defRPr sz="2667"/>
            </a:lvl1pPr>
            <a:lvl2pPr marL="380985" indent="0">
              <a:buNone/>
              <a:defRPr sz="2333"/>
            </a:lvl2pPr>
            <a:lvl3pPr marL="761970" indent="0">
              <a:buNone/>
              <a:defRPr sz="2000"/>
            </a:lvl3pPr>
            <a:lvl4pPr marL="1142954" indent="0">
              <a:buNone/>
              <a:defRPr sz="1667"/>
            </a:lvl4pPr>
            <a:lvl5pPr marL="1523939" indent="0">
              <a:buNone/>
              <a:defRPr sz="1667"/>
            </a:lvl5pPr>
            <a:lvl6pPr marL="1904924" indent="0">
              <a:buNone/>
              <a:defRPr sz="1667"/>
            </a:lvl6pPr>
            <a:lvl7pPr marL="2285909" indent="0">
              <a:buNone/>
              <a:defRPr sz="1667"/>
            </a:lvl7pPr>
            <a:lvl8pPr marL="2666893" indent="0">
              <a:buNone/>
              <a:defRPr sz="1667"/>
            </a:lvl8pPr>
            <a:lvl9pPr marL="3047878" indent="0">
              <a:buNone/>
              <a:defRPr sz="1667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93573" y="4472782"/>
            <a:ext cx="4572000" cy="670718"/>
          </a:xfrm>
        </p:spPr>
        <p:txBody>
          <a:bodyPr/>
          <a:lstStyle>
            <a:lvl1pPr marL="0" indent="0">
              <a:buNone/>
              <a:defRPr sz="1167"/>
            </a:lvl1pPr>
            <a:lvl2pPr marL="380985" indent="0">
              <a:buNone/>
              <a:defRPr sz="1000"/>
            </a:lvl2pPr>
            <a:lvl3pPr marL="761970" indent="0">
              <a:buNone/>
              <a:defRPr sz="833"/>
            </a:lvl3pPr>
            <a:lvl4pPr marL="1142954" indent="0">
              <a:buNone/>
              <a:defRPr sz="750"/>
            </a:lvl4pPr>
            <a:lvl5pPr marL="1523939" indent="0">
              <a:buNone/>
              <a:defRPr sz="750"/>
            </a:lvl5pPr>
            <a:lvl6pPr marL="1904924" indent="0">
              <a:buNone/>
              <a:defRPr sz="750"/>
            </a:lvl6pPr>
            <a:lvl7pPr marL="2285909" indent="0">
              <a:buNone/>
              <a:defRPr sz="750"/>
            </a:lvl7pPr>
            <a:lvl8pPr marL="2666893" indent="0">
              <a:buNone/>
              <a:defRPr sz="750"/>
            </a:lvl8pPr>
            <a:lvl9pPr marL="3047878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9204E1-25A6-4ED5-ABCF-2230A39A35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1500" y="508000"/>
            <a:ext cx="64770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71500" y="1651000"/>
            <a:ext cx="6477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71500" y="5207000"/>
            <a:ext cx="15875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167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03500" y="5207000"/>
            <a:ext cx="2413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167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461000" y="5207000"/>
            <a:ext cx="15875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167"/>
            </a:lvl1pPr>
          </a:lstStyle>
          <a:p>
            <a:fld id="{887F0D6D-4FC8-4A30-A41C-95A5D0ADE26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3667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67">
          <a:solidFill>
            <a:schemeClr val="tx2"/>
          </a:solidFill>
          <a:latin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3667">
          <a:solidFill>
            <a:schemeClr val="tx2"/>
          </a:solidFill>
          <a:latin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3667">
          <a:solidFill>
            <a:schemeClr val="tx2"/>
          </a:solidFill>
          <a:latin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3667">
          <a:solidFill>
            <a:schemeClr val="tx2"/>
          </a:solidFill>
          <a:latin typeface="Times New Roman" charset="0"/>
        </a:defRPr>
      </a:lvl5pPr>
      <a:lvl6pPr marL="380985" algn="ctr" rtl="0" fontAlgn="base">
        <a:spcBef>
          <a:spcPct val="0"/>
        </a:spcBef>
        <a:spcAft>
          <a:spcPct val="0"/>
        </a:spcAft>
        <a:defRPr sz="3667">
          <a:solidFill>
            <a:schemeClr val="tx2"/>
          </a:solidFill>
          <a:latin typeface="Times New Roman" charset="0"/>
        </a:defRPr>
      </a:lvl6pPr>
      <a:lvl7pPr marL="761970" algn="ctr" rtl="0" fontAlgn="base">
        <a:spcBef>
          <a:spcPct val="0"/>
        </a:spcBef>
        <a:spcAft>
          <a:spcPct val="0"/>
        </a:spcAft>
        <a:defRPr sz="3667">
          <a:solidFill>
            <a:schemeClr val="tx2"/>
          </a:solidFill>
          <a:latin typeface="Times New Roman" charset="0"/>
        </a:defRPr>
      </a:lvl7pPr>
      <a:lvl8pPr marL="1142954" algn="ctr" rtl="0" fontAlgn="base">
        <a:spcBef>
          <a:spcPct val="0"/>
        </a:spcBef>
        <a:spcAft>
          <a:spcPct val="0"/>
        </a:spcAft>
        <a:defRPr sz="3667">
          <a:solidFill>
            <a:schemeClr val="tx2"/>
          </a:solidFill>
          <a:latin typeface="Times New Roman" charset="0"/>
        </a:defRPr>
      </a:lvl8pPr>
      <a:lvl9pPr marL="1523939" algn="ctr" rtl="0" fontAlgn="base">
        <a:spcBef>
          <a:spcPct val="0"/>
        </a:spcBef>
        <a:spcAft>
          <a:spcPct val="0"/>
        </a:spcAft>
        <a:defRPr sz="3667">
          <a:solidFill>
            <a:schemeClr val="tx2"/>
          </a:solidFill>
          <a:latin typeface="Times New Roman" charset="0"/>
        </a:defRPr>
      </a:lvl9pPr>
    </p:titleStyle>
    <p:bodyStyle>
      <a:lvl1pPr marL="285739" indent="-285739" algn="l" rtl="0" fontAlgn="base">
        <a:spcBef>
          <a:spcPct val="20000"/>
        </a:spcBef>
        <a:spcAft>
          <a:spcPct val="0"/>
        </a:spcAft>
        <a:buChar char="•"/>
        <a:defRPr sz="2667">
          <a:solidFill>
            <a:schemeClr val="tx1"/>
          </a:solidFill>
          <a:latin typeface="+mn-lt"/>
          <a:ea typeface="+mn-ea"/>
          <a:cs typeface="+mn-cs"/>
        </a:defRPr>
      </a:lvl1pPr>
      <a:lvl2pPr marL="619100" indent="-238115" algn="l" rtl="0" fontAlgn="base">
        <a:spcBef>
          <a:spcPct val="20000"/>
        </a:spcBef>
        <a:spcAft>
          <a:spcPct val="0"/>
        </a:spcAft>
        <a:buChar char="–"/>
        <a:defRPr sz="2333">
          <a:solidFill>
            <a:schemeClr val="tx1"/>
          </a:solidFill>
          <a:latin typeface="+mn-lt"/>
        </a:defRPr>
      </a:lvl2pPr>
      <a:lvl3pPr marL="952462" indent="-190492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333447" indent="-190492" algn="l" rtl="0" fontAlgn="base">
        <a:spcBef>
          <a:spcPct val="20000"/>
        </a:spcBef>
        <a:spcAft>
          <a:spcPct val="0"/>
        </a:spcAft>
        <a:buChar char="–"/>
        <a:defRPr sz="1667">
          <a:solidFill>
            <a:schemeClr val="tx1"/>
          </a:solidFill>
          <a:latin typeface="+mn-lt"/>
        </a:defRPr>
      </a:lvl4pPr>
      <a:lvl5pPr marL="1714431" indent="-190492" algn="l" rtl="0" fontAlgn="base">
        <a:spcBef>
          <a:spcPct val="20000"/>
        </a:spcBef>
        <a:spcAft>
          <a:spcPct val="0"/>
        </a:spcAft>
        <a:buChar char="»"/>
        <a:defRPr sz="1667">
          <a:solidFill>
            <a:schemeClr val="tx1"/>
          </a:solidFill>
          <a:latin typeface="+mn-lt"/>
        </a:defRPr>
      </a:lvl5pPr>
      <a:lvl6pPr marL="2095416" indent="-190492" algn="l" rtl="0" fontAlgn="base">
        <a:spcBef>
          <a:spcPct val="20000"/>
        </a:spcBef>
        <a:spcAft>
          <a:spcPct val="0"/>
        </a:spcAft>
        <a:buChar char="»"/>
        <a:defRPr sz="1667">
          <a:solidFill>
            <a:schemeClr val="tx1"/>
          </a:solidFill>
          <a:latin typeface="+mn-lt"/>
        </a:defRPr>
      </a:lvl6pPr>
      <a:lvl7pPr marL="2476401" indent="-190492" algn="l" rtl="0" fontAlgn="base">
        <a:spcBef>
          <a:spcPct val="20000"/>
        </a:spcBef>
        <a:spcAft>
          <a:spcPct val="0"/>
        </a:spcAft>
        <a:buChar char="»"/>
        <a:defRPr sz="1667">
          <a:solidFill>
            <a:schemeClr val="tx1"/>
          </a:solidFill>
          <a:latin typeface="+mn-lt"/>
        </a:defRPr>
      </a:lvl7pPr>
      <a:lvl8pPr marL="2857386" indent="-190492" algn="l" rtl="0" fontAlgn="base">
        <a:spcBef>
          <a:spcPct val="20000"/>
        </a:spcBef>
        <a:spcAft>
          <a:spcPct val="0"/>
        </a:spcAft>
        <a:buChar char="»"/>
        <a:defRPr sz="1667">
          <a:solidFill>
            <a:schemeClr val="tx1"/>
          </a:solidFill>
          <a:latin typeface="+mn-lt"/>
        </a:defRPr>
      </a:lvl8pPr>
      <a:lvl9pPr marL="3238370" indent="-190492" algn="l" rtl="0" fontAlgn="base">
        <a:spcBef>
          <a:spcPct val="20000"/>
        </a:spcBef>
        <a:spcAft>
          <a:spcPct val="0"/>
        </a:spcAft>
        <a:buChar char="»"/>
        <a:defRPr sz="1667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0985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6197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4295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93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0492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8590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66893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47878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Relationship Id="rId3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1.wmf"/><Relationship Id="rId6" Type="http://schemas.openxmlformats.org/officeDocument/2006/relationships/image" Target="../media/image2.png"/><Relationship Id="rId7" Type="http://schemas.openxmlformats.org/officeDocument/2006/relationships/image" Target="../media/image3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1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WG-YCpAGgQQ" TargetMode="External"/><Relationship Id="rId4" Type="http://schemas.openxmlformats.org/officeDocument/2006/relationships/hyperlink" Target="https://www.youtube.com/watch?v=LOmQ-QLejCU" TargetMode="External"/><Relationship Id="rId5" Type="http://schemas.openxmlformats.org/officeDocument/2006/relationships/hyperlink" Target="https://www.youtube.com/watch?v=IDeGDFZSYo8" TargetMode="External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431272" y="793750"/>
            <a:ext cx="6744229" cy="2041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333" b="1" u="sng" dirty="0"/>
              <a:t>Viscosity</a:t>
            </a:r>
            <a:endParaRPr lang="en-US" sz="3333" b="1" u="sng" dirty="0"/>
          </a:p>
          <a:p>
            <a:pPr lvl="1"/>
            <a:r>
              <a:rPr lang="en-US" sz="3333" dirty="0"/>
              <a:t>Contents:</a:t>
            </a:r>
            <a:endParaRPr lang="en-US" sz="3000" dirty="0"/>
          </a:p>
          <a:p>
            <a:pPr lvl="2">
              <a:buFontTx/>
              <a:buChar char="•"/>
            </a:pPr>
            <a:r>
              <a:rPr lang="en-US" sz="3000" dirty="0"/>
              <a:t>How to calculate</a:t>
            </a:r>
          </a:p>
          <a:p>
            <a:pPr lvl="2">
              <a:buFontTx/>
              <a:buChar char="•"/>
            </a:pPr>
            <a:r>
              <a:rPr lang="en-US" sz="3000" dirty="0"/>
              <a:t>Whiteboards</a:t>
            </a:r>
            <a:endParaRPr 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Text Box 2"/>
          <p:cNvSpPr txBox="1">
            <a:spLocks noChangeArrowheads="1"/>
          </p:cNvSpPr>
          <p:nvPr/>
        </p:nvSpPr>
        <p:spPr bwMode="auto">
          <a:xfrm>
            <a:off x="2680659" y="2048316"/>
            <a:ext cx="2330125" cy="147732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500" u="sng" dirty="0"/>
              <a:t>Viscosity</a:t>
            </a:r>
            <a:endParaRPr lang="en-US" sz="4500" u="sng" dirty="0"/>
          </a:p>
          <a:p>
            <a:pPr algn="ctr"/>
            <a:r>
              <a:rPr lang="en-US" sz="4500" dirty="0"/>
              <a:t>1-5</a:t>
            </a:r>
            <a:endParaRPr lang="en-US" sz="4500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7" name="Text Box 5"/>
          <p:cNvSpPr txBox="1">
            <a:spLocks noChangeArrowheads="1"/>
          </p:cNvSpPr>
          <p:nvPr/>
        </p:nvSpPr>
        <p:spPr bwMode="auto">
          <a:xfrm>
            <a:off x="0" y="476252"/>
            <a:ext cx="7620000" cy="81035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333" dirty="0"/>
              <a:t>What force is needed to move a 0.85 cm diameter marble through </a:t>
            </a:r>
            <a:r>
              <a:rPr lang="en-US" sz="2333" dirty="0" err="1"/>
              <a:t>Karo</a:t>
            </a:r>
            <a:r>
              <a:rPr lang="en-US" sz="2333" dirty="0"/>
              <a:t> corn syrup at 1.00 cm/s?  </a:t>
            </a:r>
            <a:r>
              <a:rPr lang="el-GR" sz="2333" dirty="0"/>
              <a:t>η</a:t>
            </a:r>
            <a:r>
              <a:rPr lang="en-US" sz="2333" dirty="0"/>
              <a:t> = 2.350 Pa s</a:t>
            </a:r>
            <a:endParaRPr lang="en-US" sz="2333" dirty="0"/>
          </a:p>
        </p:txBody>
      </p:sp>
      <p:sp>
        <p:nvSpPr>
          <p:cNvPr id="9" name="TextBox 8"/>
          <p:cNvSpPr txBox="1"/>
          <p:nvPr/>
        </p:nvSpPr>
        <p:spPr>
          <a:xfrm>
            <a:off x="190500" y="4974167"/>
            <a:ext cx="633507" cy="2719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67" dirty="0"/>
              <a:t>1.9 mN</a:t>
            </a:r>
            <a:endParaRPr lang="en-US" sz="1167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15646"/>
            <a:ext cx="2349500" cy="4243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7" name="Text Box 5"/>
          <p:cNvSpPr txBox="1">
            <a:spLocks noChangeArrowheads="1"/>
          </p:cNvSpPr>
          <p:nvPr/>
        </p:nvSpPr>
        <p:spPr bwMode="auto">
          <a:xfrm>
            <a:off x="0" y="476251"/>
            <a:ext cx="7620000" cy="1528367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333" dirty="0"/>
              <a:t>A water droplet has a terminal velocity of 0.00350 m/s falling through air.  What is its radius?  (ignore the buoyant force)</a:t>
            </a:r>
          </a:p>
          <a:p>
            <a:r>
              <a:rPr lang="en-US" sz="2333" dirty="0"/>
              <a:t>Water: </a:t>
            </a:r>
            <a:r>
              <a:rPr lang="el-GR" sz="2333" dirty="0"/>
              <a:t>ρ</a:t>
            </a:r>
            <a:r>
              <a:rPr lang="en-US" sz="2333" dirty="0"/>
              <a:t> = 1000. kg m</a:t>
            </a:r>
            <a:r>
              <a:rPr lang="en-US" sz="2333" baseline="30000" dirty="0"/>
              <a:t>-3</a:t>
            </a:r>
          </a:p>
          <a:p>
            <a:r>
              <a:rPr lang="en-US" sz="2333" dirty="0"/>
              <a:t>Air: </a:t>
            </a:r>
            <a:r>
              <a:rPr lang="el-GR" sz="2333" dirty="0"/>
              <a:t>η</a:t>
            </a:r>
            <a:r>
              <a:rPr lang="en-US" sz="2333" dirty="0"/>
              <a:t> = 1.81x10</a:t>
            </a:r>
            <a:r>
              <a:rPr lang="en-US" sz="2333" baseline="30000" dirty="0"/>
              <a:t>-5</a:t>
            </a:r>
            <a:r>
              <a:rPr lang="en-US" sz="2333" dirty="0"/>
              <a:t> Pa s</a:t>
            </a:r>
            <a:endParaRPr lang="en-US" sz="2333" dirty="0"/>
          </a:p>
        </p:txBody>
      </p:sp>
      <p:sp>
        <p:nvSpPr>
          <p:cNvPr id="9" name="TextBox 8"/>
          <p:cNvSpPr txBox="1"/>
          <p:nvPr/>
        </p:nvSpPr>
        <p:spPr>
          <a:xfrm>
            <a:off x="190501" y="4974167"/>
            <a:ext cx="966931" cy="2719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67" dirty="0"/>
              <a:t>5.39 microns</a:t>
            </a:r>
            <a:endParaRPr lang="en-US" sz="1167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15646"/>
            <a:ext cx="2349500" cy="4243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7" name="Text Box 5"/>
          <p:cNvSpPr txBox="1">
            <a:spLocks noChangeArrowheads="1"/>
          </p:cNvSpPr>
          <p:nvPr/>
        </p:nvSpPr>
        <p:spPr bwMode="auto">
          <a:xfrm>
            <a:off x="0" y="476250"/>
            <a:ext cx="7620000" cy="1631216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dirty="0"/>
              <a:t>What would be the terminal velocity of a 8.20 </a:t>
            </a:r>
            <a:r>
              <a:rPr lang="el-GR" sz="2000" dirty="0"/>
              <a:t>μ</a:t>
            </a:r>
            <a:r>
              <a:rPr lang="en-US" sz="2000" dirty="0"/>
              <a:t>m diameter piece of basalt silt (</a:t>
            </a:r>
            <a:r>
              <a:rPr lang="el-GR" sz="2000" dirty="0"/>
              <a:t>ρ</a:t>
            </a:r>
            <a:r>
              <a:rPr lang="en-US" sz="2000" dirty="0"/>
              <a:t> = 2920 kg m</a:t>
            </a:r>
            <a:r>
              <a:rPr lang="en-US" sz="2000" baseline="30000" dirty="0"/>
              <a:t>-3</a:t>
            </a:r>
            <a:r>
              <a:rPr lang="en-US" sz="2000" dirty="0"/>
              <a:t>) sinking in water with a density of 1025 kg m</a:t>
            </a:r>
            <a:r>
              <a:rPr lang="en-US" sz="2000" baseline="30000" dirty="0"/>
              <a:t>-3</a:t>
            </a:r>
            <a:r>
              <a:rPr lang="en-US" sz="2000" dirty="0"/>
              <a:t> and a viscosity of 1.72x10</a:t>
            </a:r>
            <a:r>
              <a:rPr lang="en-US" sz="2000" baseline="30000" dirty="0"/>
              <a:t>-3</a:t>
            </a:r>
            <a:r>
              <a:rPr lang="en-US" sz="2000" dirty="0"/>
              <a:t> Pa s.  (You can’t ignore the buoyant force on the particle)  What time would it take in minutes and seconds to settle in a test tube that is 5.40 cm tall?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3500" y="4974167"/>
            <a:ext cx="3153427" cy="2719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67" dirty="0"/>
              <a:t>4.04x10</a:t>
            </a:r>
            <a:r>
              <a:rPr lang="en-US" sz="1167" baseline="30000" dirty="0"/>
              <a:t>-5</a:t>
            </a:r>
            <a:r>
              <a:rPr lang="en-US" sz="1167" dirty="0"/>
              <a:t> m/s, 22 minutes 17 s – demo centrifuge</a:t>
            </a:r>
            <a:endParaRPr lang="en-US" sz="1167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095500"/>
            <a:ext cx="2349500" cy="4243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40000" y="2095500"/>
            <a:ext cx="2159000" cy="477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7" name="Text Box 5"/>
          <p:cNvSpPr txBox="1">
            <a:spLocks noChangeArrowheads="1"/>
          </p:cNvSpPr>
          <p:nvPr/>
        </p:nvSpPr>
        <p:spPr bwMode="auto">
          <a:xfrm>
            <a:off x="0" y="476252"/>
            <a:ext cx="7620000" cy="1887376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333" dirty="0"/>
              <a:t>What is the Reynolds number for a ping pong ball going through the air at 5.10 m/s?  Use r = 0.0200 m.  Is the flow around it laminar? (R&lt;1000)</a:t>
            </a:r>
          </a:p>
          <a:p>
            <a:r>
              <a:rPr lang="en-US" sz="2333" dirty="0"/>
              <a:t>ρ = 1.29 kg m</a:t>
            </a:r>
            <a:r>
              <a:rPr lang="en-US" sz="2333" baseline="30000" dirty="0"/>
              <a:t>-3</a:t>
            </a:r>
          </a:p>
          <a:p>
            <a:r>
              <a:rPr lang="el-GR" sz="2333" dirty="0"/>
              <a:t>η</a:t>
            </a:r>
            <a:r>
              <a:rPr lang="en-US" sz="2333" dirty="0"/>
              <a:t> = 1.81x10</a:t>
            </a:r>
            <a:r>
              <a:rPr lang="en-US" sz="2333" baseline="30000" dirty="0"/>
              <a:t>-5</a:t>
            </a:r>
            <a:r>
              <a:rPr lang="en-US" sz="2333" dirty="0"/>
              <a:t> Pa 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90500" y="4974167"/>
            <a:ext cx="955711" cy="2719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67" dirty="0"/>
              <a:t>7270 – so no</a:t>
            </a:r>
            <a:endParaRPr lang="en-US" sz="1167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46500" y="1270002"/>
            <a:ext cx="1651000" cy="9120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7" name="Text Box 5"/>
          <p:cNvSpPr txBox="1">
            <a:spLocks noChangeArrowheads="1"/>
          </p:cNvSpPr>
          <p:nvPr/>
        </p:nvSpPr>
        <p:spPr bwMode="auto">
          <a:xfrm>
            <a:off x="0" y="476251"/>
            <a:ext cx="7620000" cy="1528367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333" dirty="0"/>
              <a:t>What is the maximum speed air could move down a 12.2 cm diameter duct and have laminar flow?  (R &lt; 1000)</a:t>
            </a:r>
          </a:p>
          <a:p>
            <a:r>
              <a:rPr lang="en-US" sz="2333" dirty="0"/>
              <a:t>ρ = 1.29 kg m</a:t>
            </a:r>
            <a:r>
              <a:rPr lang="en-US" sz="2333" baseline="30000" dirty="0"/>
              <a:t>-3</a:t>
            </a:r>
          </a:p>
          <a:p>
            <a:r>
              <a:rPr lang="el-GR" sz="2333" dirty="0"/>
              <a:t>η</a:t>
            </a:r>
            <a:r>
              <a:rPr lang="en-US" sz="2333" dirty="0"/>
              <a:t> = 1.81x10</a:t>
            </a:r>
            <a:r>
              <a:rPr lang="en-US" sz="2333" baseline="30000" dirty="0"/>
              <a:t>-5</a:t>
            </a:r>
            <a:r>
              <a:rPr lang="en-US" sz="2333" dirty="0"/>
              <a:t> Pa s</a:t>
            </a:r>
            <a:endParaRPr lang="en-US" sz="2333" dirty="0"/>
          </a:p>
        </p:txBody>
      </p:sp>
      <p:sp>
        <p:nvSpPr>
          <p:cNvPr id="9" name="TextBox 8"/>
          <p:cNvSpPr txBox="1"/>
          <p:nvPr/>
        </p:nvSpPr>
        <p:spPr>
          <a:xfrm>
            <a:off x="190501" y="4974167"/>
            <a:ext cx="776175" cy="2719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67" dirty="0"/>
              <a:t>0.230 m/s</a:t>
            </a:r>
            <a:endParaRPr lang="en-US" sz="1167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40000" y="1206502"/>
            <a:ext cx="1651000" cy="9120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0" y="578777"/>
            <a:ext cx="3395930" cy="502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667" b="1" u="sng" dirty="0"/>
              <a:t>Definition of Viscosity</a:t>
            </a:r>
            <a:endParaRPr lang="en-US" sz="2667" b="1" u="sng" dirty="0"/>
          </a:p>
        </p:txBody>
      </p:sp>
      <p:sp>
        <p:nvSpPr>
          <p:cNvPr id="11292" name="Text Box 28"/>
          <p:cNvSpPr txBox="1">
            <a:spLocks noChangeArrowheads="1"/>
          </p:cNvSpPr>
          <p:nvPr/>
        </p:nvSpPr>
        <p:spPr bwMode="auto">
          <a:xfrm>
            <a:off x="127000" y="2487084"/>
            <a:ext cx="5969000" cy="240123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1"/>
            <a:endParaRPr lang="en-US" sz="1667" dirty="0"/>
          </a:p>
          <a:p>
            <a:pPr lvl="1"/>
            <a:endParaRPr lang="en-US" sz="1667" dirty="0"/>
          </a:p>
          <a:p>
            <a:pPr lvl="1"/>
            <a:endParaRPr lang="en-US" sz="1667" dirty="0"/>
          </a:p>
          <a:p>
            <a:pPr lvl="1"/>
            <a:r>
              <a:rPr lang="en-US" sz="1667" dirty="0"/>
              <a:t>F = Force needed to maintain velocity (N)</a:t>
            </a:r>
            <a:endParaRPr lang="en-US" sz="1667" baseline="30000" dirty="0"/>
          </a:p>
          <a:p>
            <a:pPr lvl="1"/>
            <a:r>
              <a:rPr lang="el-GR" sz="1667" dirty="0"/>
              <a:t>η</a:t>
            </a:r>
            <a:r>
              <a:rPr lang="en-US" sz="1667" dirty="0"/>
              <a:t>  = Viscosity in N</a:t>
            </a:r>
            <a:r>
              <a:rPr lang="en-US" sz="875" dirty="0"/>
              <a:t> </a:t>
            </a:r>
            <a:r>
              <a:rPr lang="en-US" sz="1667" dirty="0"/>
              <a:t>s</a:t>
            </a:r>
            <a:r>
              <a:rPr lang="en-US" sz="875" dirty="0"/>
              <a:t> </a:t>
            </a:r>
            <a:r>
              <a:rPr lang="en-US" sz="1667" dirty="0"/>
              <a:t>m</a:t>
            </a:r>
            <a:r>
              <a:rPr lang="en-US" sz="1667" baseline="30000" dirty="0"/>
              <a:t>-2</a:t>
            </a:r>
            <a:r>
              <a:rPr lang="en-US" sz="1667" dirty="0"/>
              <a:t> or Pa</a:t>
            </a:r>
            <a:r>
              <a:rPr lang="en-US" sz="833" dirty="0"/>
              <a:t> </a:t>
            </a:r>
            <a:r>
              <a:rPr lang="en-US" sz="1667" dirty="0"/>
              <a:t>s</a:t>
            </a:r>
            <a:endParaRPr lang="en-US" sz="1667" baseline="30000" dirty="0"/>
          </a:p>
          <a:p>
            <a:pPr lvl="1"/>
            <a:r>
              <a:rPr lang="en-US" sz="1667" dirty="0"/>
              <a:t>A = Area of plates in m</a:t>
            </a:r>
            <a:r>
              <a:rPr lang="en-US" sz="1667" baseline="30000" dirty="0"/>
              <a:t>2</a:t>
            </a:r>
          </a:p>
          <a:p>
            <a:pPr lvl="1"/>
            <a:r>
              <a:rPr lang="en-US" sz="1667" dirty="0"/>
              <a:t>l = distance separating plates in m</a:t>
            </a:r>
            <a:endParaRPr lang="en-US" sz="1667" baseline="30000" dirty="0"/>
          </a:p>
          <a:p>
            <a:pPr lvl="1"/>
            <a:r>
              <a:rPr lang="en-US" sz="1667" dirty="0"/>
              <a:t>v = velocity of the plates in m/s</a:t>
            </a:r>
          </a:p>
          <a:p>
            <a:pPr lvl="1"/>
            <a:r>
              <a:rPr lang="en-US" sz="1667" dirty="0"/>
              <a:t>1 Pas = 1000 centipoises (</a:t>
            </a:r>
            <a:r>
              <a:rPr lang="en-US" sz="1667" dirty="0" err="1"/>
              <a:t>cP</a:t>
            </a:r>
            <a:r>
              <a:rPr lang="en-US" sz="1667" dirty="0"/>
              <a:t>)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54000" y="2275417"/>
          <a:ext cx="1609990" cy="9558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Equation" r:id="rId4" imgW="596880" imgH="393480" progId="Equation.3">
                  <p:embed/>
                </p:oleObj>
              </mc:Choice>
              <mc:Fallback>
                <p:oleObj name="Equation" r:id="rId4" imgW="59688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4000" y="2275417"/>
                        <a:ext cx="1609990" cy="95580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 cstate="print"/>
          <a:srcRect r="2000"/>
          <a:stretch>
            <a:fillRect/>
          </a:stretch>
        </p:blipFill>
        <p:spPr bwMode="auto">
          <a:xfrm>
            <a:off x="1016000" y="1111250"/>
            <a:ext cx="3619500" cy="1217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5080000" y="529169"/>
            <a:ext cx="2540000" cy="8103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33" dirty="0"/>
              <a:t>On what would the force depend?</a:t>
            </a:r>
            <a:endParaRPr lang="en-US" sz="2333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166885" y="476249"/>
            <a:ext cx="2453115" cy="3403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0" y="423333"/>
            <a:ext cx="1478290" cy="502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667" b="1" u="sng" dirty="0"/>
              <a:t>Example</a:t>
            </a:r>
            <a:endParaRPr lang="en-US" sz="2667" b="1" u="sng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885280"/>
            <a:ext cx="7620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A person slides a 23.0 cm x 45.0 cm pan over the surface of some molasses with a viscosity of 8.7 Pa s.  The molasses is 2.1 cm deep, and the person applies a pound of force.  (4.45 N) What speed will the pan move across the surface?</a:t>
            </a:r>
            <a:endParaRPr lang="en-US" sz="2000" dirty="0"/>
          </a:p>
        </p:txBody>
      </p:sp>
      <p:sp>
        <p:nvSpPr>
          <p:cNvPr id="11" name="Rectangle 10"/>
          <p:cNvSpPr/>
          <p:nvPr/>
        </p:nvSpPr>
        <p:spPr>
          <a:xfrm>
            <a:off x="122680" y="4889500"/>
            <a:ext cx="859531" cy="2974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333" dirty="0"/>
              <a:t>0.104 m/s</a:t>
            </a:r>
            <a:endParaRPr lang="en-US" sz="1333" dirty="0"/>
          </a:p>
        </p:txBody>
      </p:sp>
      <p:cxnSp>
        <p:nvCxnSpPr>
          <p:cNvPr id="12" name="Straight Connector 11"/>
          <p:cNvCxnSpPr/>
          <p:nvPr/>
        </p:nvCxnSpPr>
        <p:spPr bwMode="auto">
          <a:xfrm>
            <a:off x="1968500" y="3175000"/>
            <a:ext cx="2159000" cy="0"/>
          </a:xfrm>
          <a:prstGeom prst="line">
            <a:avLst/>
          </a:prstGeom>
          <a:noFill/>
          <a:ln w="508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/>
          <p:nvPr/>
        </p:nvCxnSpPr>
        <p:spPr bwMode="auto">
          <a:xfrm flipV="1">
            <a:off x="1986220" y="2817627"/>
            <a:ext cx="0" cy="381000"/>
          </a:xfrm>
          <a:prstGeom prst="line">
            <a:avLst/>
          </a:prstGeom>
          <a:noFill/>
          <a:ln w="508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/>
          <p:nvPr/>
        </p:nvCxnSpPr>
        <p:spPr bwMode="auto">
          <a:xfrm flipV="1">
            <a:off x="4109780" y="2817627"/>
            <a:ext cx="0" cy="381000"/>
          </a:xfrm>
          <a:prstGeom prst="line">
            <a:avLst/>
          </a:prstGeom>
          <a:noFill/>
          <a:ln w="508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Rectangle 19"/>
          <p:cNvSpPr/>
          <p:nvPr/>
        </p:nvSpPr>
        <p:spPr bwMode="auto">
          <a:xfrm>
            <a:off x="1992127" y="2903280"/>
            <a:ext cx="2117653" cy="254000"/>
          </a:xfrm>
          <a:prstGeom prst="rect">
            <a:avLst/>
          </a:prstGeom>
          <a:solidFill>
            <a:schemeClr val="bg1">
              <a:lumMod val="75000"/>
            </a:schemeClr>
          </a:solidFill>
          <a:ln w="508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6200" tIns="38100" rIns="76200" bIns="38100" numCol="1" rtlCol="0" anchor="t" anchorCtr="0" compatLnSpc="1">
            <a:prstTxWarp prst="textNoShape">
              <a:avLst/>
            </a:prstTxWarp>
          </a:bodyPr>
          <a:lstStyle/>
          <a:p>
            <a:endParaRPr lang="en-US" sz="2333"/>
          </a:p>
        </p:txBody>
      </p:sp>
      <p:cxnSp>
        <p:nvCxnSpPr>
          <p:cNvPr id="22" name="Straight Connector 21"/>
          <p:cNvCxnSpPr/>
          <p:nvPr/>
        </p:nvCxnSpPr>
        <p:spPr bwMode="auto">
          <a:xfrm>
            <a:off x="2540000" y="2885560"/>
            <a:ext cx="952500" cy="0"/>
          </a:xfrm>
          <a:prstGeom prst="line">
            <a:avLst/>
          </a:prstGeom>
          <a:noFill/>
          <a:ln w="508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/>
          <p:nvPr/>
        </p:nvCxnSpPr>
        <p:spPr bwMode="auto">
          <a:xfrm flipV="1">
            <a:off x="2556247" y="2771847"/>
            <a:ext cx="0" cy="127000"/>
          </a:xfrm>
          <a:prstGeom prst="line">
            <a:avLst/>
          </a:prstGeom>
          <a:noFill/>
          <a:ln w="508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/>
          <p:cNvCxnSpPr/>
          <p:nvPr/>
        </p:nvCxnSpPr>
        <p:spPr bwMode="auto">
          <a:xfrm flipV="1">
            <a:off x="3474780" y="2771847"/>
            <a:ext cx="0" cy="127000"/>
          </a:xfrm>
          <a:prstGeom prst="line">
            <a:avLst/>
          </a:prstGeom>
          <a:noFill/>
          <a:ln w="508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Arrow Connector 26"/>
          <p:cNvCxnSpPr/>
          <p:nvPr/>
        </p:nvCxnSpPr>
        <p:spPr bwMode="auto">
          <a:xfrm>
            <a:off x="2730500" y="2603500"/>
            <a:ext cx="825500" cy="0"/>
          </a:xfrm>
          <a:prstGeom prst="straightConnector1">
            <a:avLst/>
          </a:prstGeom>
          <a:noFill/>
          <a:ln w="508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8" name="TextBox 27"/>
          <p:cNvSpPr txBox="1"/>
          <p:nvPr/>
        </p:nvSpPr>
        <p:spPr>
          <a:xfrm>
            <a:off x="2921002" y="2222501"/>
            <a:ext cx="708848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/>
              <a:t>4.45 N</a:t>
            </a:r>
            <a:endParaRPr lang="en-US" sz="1500" dirty="0"/>
          </a:p>
        </p:txBody>
      </p:sp>
      <p:graphicFrame>
        <p:nvGraphicFramePr>
          <p:cNvPr id="16386" name="Object 2"/>
          <p:cNvGraphicFramePr>
            <a:graphicFrameLocks noChangeAspect="1"/>
          </p:cNvGraphicFramePr>
          <p:nvPr/>
        </p:nvGraphicFramePr>
        <p:xfrm>
          <a:off x="5016500" y="2222502"/>
          <a:ext cx="1609990" cy="9551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9" name="Equation" r:id="rId3" imgW="596880" imgH="393480" progId="Equation.3">
                  <p:embed/>
                </p:oleObj>
              </mc:Choice>
              <mc:Fallback>
                <p:oleObj name="Equation" r:id="rId3" imgW="59688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16500" y="2222502"/>
                        <a:ext cx="1609990" cy="95514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0" y="423333"/>
            <a:ext cx="1478290" cy="502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667" b="1" u="sng" dirty="0"/>
              <a:t>Example</a:t>
            </a:r>
            <a:endParaRPr lang="en-US" sz="2667" b="1" u="sng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733434"/>
            <a:ext cx="7620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Problem 50: (II) A viscometer consists of two concentric cylinders, 10.20 cm and 10.60 cm in diameter.  A particular liquid fills the space between them to a depth of 12.0 cm.  The outer cylinder is fixed, and a torque of 0.024 mN keeps the inner cylinder turning at a steady rotational speed of 62.0 rev/min.  What is the viscosity of the liquid?</a:t>
            </a:r>
            <a:endParaRPr lang="en-US" sz="2000" dirty="0"/>
          </a:p>
        </p:txBody>
      </p:sp>
      <p:sp>
        <p:nvSpPr>
          <p:cNvPr id="11" name="Rectangle 10"/>
          <p:cNvSpPr/>
          <p:nvPr/>
        </p:nvSpPr>
        <p:spPr>
          <a:xfrm>
            <a:off x="0" y="5003644"/>
            <a:ext cx="976549" cy="2974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333" dirty="0"/>
              <a:t>0.0739 Pa s</a:t>
            </a:r>
            <a:endParaRPr lang="en-US" sz="1333" dirty="0"/>
          </a:p>
        </p:txBody>
      </p:sp>
      <p:sp>
        <p:nvSpPr>
          <p:cNvPr id="9" name="Oval 8"/>
          <p:cNvSpPr/>
          <p:nvPr/>
        </p:nvSpPr>
        <p:spPr bwMode="auto">
          <a:xfrm>
            <a:off x="6286500" y="3069167"/>
            <a:ext cx="762000" cy="635000"/>
          </a:xfrm>
          <a:prstGeom prst="ellipse">
            <a:avLst/>
          </a:prstGeom>
          <a:noFill/>
          <a:ln w="508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6200" tIns="38100" rIns="76200" bIns="38100" numCol="1" rtlCol="0" anchor="t" anchorCtr="0" compatLnSpc="1">
            <a:prstTxWarp prst="textNoShape">
              <a:avLst/>
            </a:prstTxWarp>
          </a:bodyPr>
          <a:lstStyle/>
          <a:p>
            <a:endParaRPr lang="en-US" sz="2333"/>
          </a:p>
        </p:txBody>
      </p:sp>
      <p:sp>
        <p:nvSpPr>
          <p:cNvPr id="13" name="Oval 12"/>
          <p:cNvSpPr/>
          <p:nvPr/>
        </p:nvSpPr>
        <p:spPr bwMode="auto">
          <a:xfrm>
            <a:off x="6350000" y="3122083"/>
            <a:ext cx="635000" cy="529167"/>
          </a:xfrm>
          <a:prstGeom prst="ellipse">
            <a:avLst/>
          </a:prstGeom>
          <a:noFill/>
          <a:ln w="508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6200" tIns="38100" rIns="76200" bIns="38100" numCol="1" rtlCol="0" anchor="t" anchorCtr="0" compatLnSpc="1">
            <a:prstTxWarp prst="textNoShape">
              <a:avLst/>
            </a:prstTxWarp>
          </a:bodyPr>
          <a:lstStyle/>
          <a:p>
            <a:endParaRPr lang="en-US" sz="2333"/>
          </a:p>
        </p:txBody>
      </p:sp>
      <p:sp>
        <p:nvSpPr>
          <p:cNvPr id="14" name="Arc 13"/>
          <p:cNvSpPr/>
          <p:nvPr/>
        </p:nvSpPr>
        <p:spPr bwMode="auto">
          <a:xfrm>
            <a:off x="6448138" y="3181733"/>
            <a:ext cx="444500" cy="370417"/>
          </a:xfrm>
          <a:prstGeom prst="arc">
            <a:avLst/>
          </a:prstGeom>
          <a:noFill/>
          <a:ln w="508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76200" tIns="38100" rIns="76200" bIns="38100" numCol="1" rtlCol="0" anchor="t" anchorCtr="0" compatLnSpc="1">
            <a:prstTxWarp prst="textNoShape">
              <a:avLst/>
            </a:prstTxWarp>
          </a:bodyPr>
          <a:lstStyle/>
          <a:p>
            <a:endParaRPr lang="en-US" sz="2333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0" y="578777"/>
            <a:ext cx="6589240" cy="502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667" b="1" u="sng" dirty="0"/>
              <a:t>Stokes’s Law – </a:t>
            </a:r>
            <a:r>
              <a:rPr lang="en-US" sz="2000" b="1" u="sng" dirty="0"/>
              <a:t>a small sphere moving through a fluid</a:t>
            </a:r>
            <a:endParaRPr lang="en-US" sz="2667" b="1" u="sng" dirty="0"/>
          </a:p>
        </p:txBody>
      </p:sp>
      <p:sp>
        <p:nvSpPr>
          <p:cNvPr id="11292" name="Text Box 28"/>
          <p:cNvSpPr txBox="1">
            <a:spLocks noChangeArrowheads="1"/>
          </p:cNvSpPr>
          <p:nvPr/>
        </p:nvSpPr>
        <p:spPr bwMode="auto">
          <a:xfrm>
            <a:off x="381000" y="2222500"/>
            <a:ext cx="5969000" cy="132343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1"/>
            <a:r>
              <a:rPr lang="en-US" sz="2000" dirty="0"/>
              <a:t>F</a:t>
            </a:r>
            <a:r>
              <a:rPr lang="en-US" sz="2000" baseline="-25000" dirty="0"/>
              <a:t>D</a:t>
            </a:r>
            <a:r>
              <a:rPr lang="en-US" sz="2000" dirty="0"/>
              <a:t> = Force needed to maintain velocity (N)</a:t>
            </a:r>
            <a:endParaRPr lang="en-US" sz="2000" baseline="30000" dirty="0"/>
          </a:p>
          <a:p>
            <a:pPr lvl="1"/>
            <a:r>
              <a:rPr lang="el-GR" sz="2000" dirty="0"/>
              <a:t>η</a:t>
            </a:r>
            <a:r>
              <a:rPr lang="en-US" sz="2000" dirty="0"/>
              <a:t>  = Viscosity in N</a:t>
            </a:r>
            <a:r>
              <a:rPr lang="en-US" sz="917" dirty="0"/>
              <a:t> </a:t>
            </a:r>
            <a:r>
              <a:rPr lang="en-US" sz="2000" dirty="0"/>
              <a:t>s</a:t>
            </a:r>
            <a:r>
              <a:rPr lang="en-US" sz="917" dirty="0"/>
              <a:t> </a:t>
            </a:r>
            <a:r>
              <a:rPr lang="en-US" sz="2000" dirty="0"/>
              <a:t>m</a:t>
            </a:r>
            <a:r>
              <a:rPr lang="en-US" sz="2000" baseline="30000" dirty="0"/>
              <a:t>-2</a:t>
            </a:r>
            <a:r>
              <a:rPr lang="en-US" sz="2000" dirty="0"/>
              <a:t> or Pa</a:t>
            </a:r>
            <a:r>
              <a:rPr lang="en-US" sz="875" dirty="0"/>
              <a:t> </a:t>
            </a:r>
            <a:r>
              <a:rPr lang="en-US" sz="2000" dirty="0"/>
              <a:t>s</a:t>
            </a:r>
            <a:endParaRPr lang="en-US" sz="2000" baseline="30000" dirty="0"/>
          </a:p>
          <a:p>
            <a:pPr lvl="1"/>
            <a:r>
              <a:rPr lang="en-US" sz="2000" dirty="0"/>
              <a:t>r = radius of sphere in m</a:t>
            </a:r>
            <a:endParaRPr lang="en-US" sz="2000" baseline="30000" dirty="0"/>
          </a:p>
          <a:p>
            <a:pPr lvl="1"/>
            <a:r>
              <a:rPr lang="en-US" sz="2000" dirty="0"/>
              <a:t>v = velocity of the sphere in m/s</a:t>
            </a:r>
            <a:endParaRPr lang="en-US" sz="2000" baseline="30000" dirty="0"/>
          </a:p>
        </p:txBody>
      </p:sp>
      <p:sp>
        <p:nvSpPr>
          <p:cNvPr id="8" name="Oval 7"/>
          <p:cNvSpPr/>
          <p:nvPr/>
        </p:nvSpPr>
        <p:spPr bwMode="auto">
          <a:xfrm>
            <a:off x="5334000" y="1587500"/>
            <a:ext cx="762000" cy="635000"/>
          </a:xfrm>
          <a:prstGeom prst="ellipse">
            <a:avLst/>
          </a:prstGeom>
          <a:noFill/>
          <a:ln w="508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6200" tIns="38100" rIns="76200" bIns="38100" numCol="1" rtlCol="0" anchor="t" anchorCtr="0" compatLnSpc="1">
            <a:prstTxWarp prst="textNoShape">
              <a:avLst/>
            </a:prstTxWarp>
          </a:bodyPr>
          <a:lstStyle/>
          <a:p>
            <a:endParaRPr lang="en-US" sz="2333"/>
          </a:p>
        </p:txBody>
      </p:sp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7000" y="1397000"/>
            <a:ext cx="3317875" cy="599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2" name="Straight Connector 11"/>
          <p:cNvCxnSpPr/>
          <p:nvPr/>
        </p:nvCxnSpPr>
        <p:spPr bwMode="auto">
          <a:xfrm>
            <a:off x="5334000" y="1217084"/>
            <a:ext cx="0" cy="423333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>
            <a:off x="5524500" y="1164167"/>
            <a:ext cx="0" cy="423333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>
            <a:off x="5715000" y="1111250"/>
            <a:ext cx="0" cy="423333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>
            <a:off x="5905500" y="1164167"/>
            <a:ext cx="0" cy="423333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/>
          <p:nvPr/>
        </p:nvCxnSpPr>
        <p:spPr bwMode="auto">
          <a:xfrm>
            <a:off x="6096000" y="1217084"/>
            <a:ext cx="0" cy="423333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0" y="423333"/>
            <a:ext cx="1478290" cy="502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667" b="1" u="sng" dirty="0"/>
              <a:t>Example</a:t>
            </a:r>
            <a:endParaRPr lang="en-US" sz="2667" b="1" u="sng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800822"/>
            <a:ext cx="7620000" cy="11693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33" dirty="0"/>
              <a:t>A droplet of water mist (</a:t>
            </a:r>
            <a:r>
              <a:rPr lang="el-GR" sz="2333" dirty="0"/>
              <a:t>ρ</a:t>
            </a:r>
            <a:r>
              <a:rPr lang="en-US" sz="2333" dirty="0"/>
              <a:t> = 1000 kg m</a:t>
            </a:r>
            <a:r>
              <a:rPr lang="en-US" sz="2333" baseline="30000" dirty="0"/>
              <a:t>-3</a:t>
            </a:r>
            <a:r>
              <a:rPr lang="en-US" sz="2333" dirty="0"/>
              <a:t>) has a radius of 4.8 microns.  What is its terminal velocity as it falls through air </a:t>
            </a:r>
          </a:p>
          <a:p>
            <a:r>
              <a:rPr lang="en-US" sz="2333" dirty="0"/>
              <a:t>(</a:t>
            </a:r>
            <a:r>
              <a:rPr lang="el-GR" sz="2333" dirty="0"/>
              <a:t>η</a:t>
            </a:r>
            <a:r>
              <a:rPr lang="en-US" sz="2333" dirty="0"/>
              <a:t> = 1.8x10</a:t>
            </a:r>
            <a:r>
              <a:rPr lang="en-US" sz="2333" baseline="30000" dirty="0"/>
              <a:t>-5</a:t>
            </a:r>
            <a:r>
              <a:rPr lang="en-US" sz="2333" dirty="0"/>
              <a:t> Pa s)?  (ignore the buoyant force)</a:t>
            </a:r>
            <a:endParaRPr lang="en-US" sz="2333" dirty="0"/>
          </a:p>
        </p:txBody>
      </p:sp>
      <p:sp>
        <p:nvSpPr>
          <p:cNvPr id="11" name="Rectangle 10"/>
          <p:cNvSpPr/>
          <p:nvPr/>
        </p:nvSpPr>
        <p:spPr>
          <a:xfrm>
            <a:off x="1" y="5003644"/>
            <a:ext cx="944489" cy="2974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333" dirty="0"/>
              <a:t>0.0028 m/s</a:t>
            </a:r>
            <a:endParaRPr lang="en-US" sz="1333" dirty="0"/>
          </a:p>
        </p:txBody>
      </p:sp>
      <p:sp>
        <p:nvSpPr>
          <p:cNvPr id="15" name="Oval 14"/>
          <p:cNvSpPr/>
          <p:nvPr/>
        </p:nvSpPr>
        <p:spPr bwMode="auto">
          <a:xfrm>
            <a:off x="6350000" y="3492500"/>
            <a:ext cx="762000" cy="635000"/>
          </a:xfrm>
          <a:prstGeom prst="ellipse">
            <a:avLst/>
          </a:prstGeom>
          <a:noFill/>
          <a:ln w="508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6200" tIns="38100" rIns="76200" bIns="38100" numCol="1" rtlCol="0" anchor="t" anchorCtr="0" compatLnSpc="1">
            <a:prstTxWarp prst="textNoShape">
              <a:avLst/>
            </a:prstTxWarp>
          </a:bodyPr>
          <a:lstStyle/>
          <a:p>
            <a:endParaRPr lang="en-US" sz="2333"/>
          </a:p>
        </p:txBody>
      </p:sp>
      <p:cxnSp>
        <p:nvCxnSpPr>
          <p:cNvPr id="16" name="Straight Connector 15"/>
          <p:cNvCxnSpPr/>
          <p:nvPr/>
        </p:nvCxnSpPr>
        <p:spPr bwMode="auto">
          <a:xfrm>
            <a:off x="6350000" y="3122084"/>
            <a:ext cx="0" cy="423333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/>
          <p:nvPr/>
        </p:nvCxnSpPr>
        <p:spPr bwMode="auto">
          <a:xfrm>
            <a:off x="6540500" y="3069167"/>
            <a:ext cx="0" cy="423333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/>
          <p:nvPr/>
        </p:nvCxnSpPr>
        <p:spPr bwMode="auto">
          <a:xfrm>
            <a:off x="6731000" y="3016250"/>
            <a:ext cx="0" cy="423333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/>
          <p:nvPr/>
        </p:nvCxnSpPr>
        <p:spPr bwMode="auto">
          <a:xfrm>
            <a:off x="6921500" y="3069167"/>
            <a:ext cx="0" cy="423333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/>
          <p:nvPr/>
        </p:nvCxnSpPr>
        <p:spPr bwMode="auto">
          <a:xfrm>
            <a:off x="7112000" y="3122084"/>
            <a:ext cx="0" cy="423333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2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15646"/>
            <a:ext cx="2349500" cy="4243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0" y="-39065"/>
            <a:ext cx="1478290" cy="502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667" b="1" u="sng" dirty="0"/>
              <a:t>Example</a:t>
            </a:r>
            <a:endParaRPr lang="en-US" sz="2667" b="1" u="sng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338422"/>
            <a:ext cx="7620000" cy="15283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33" dirty="0"/>
              <a:t>A 2.24 mm diameter plastic sphere with a density of </a:t>
            </a:r>
          </a:p>
          <a:p>
            <a:r>
              <a:rPr lang="en-US" sz="2333" dirty="0"/>
              <a:t>1250 kgm</a:t>
            </a:r>
            <a:r>
              <a:rPr lang="en-US" sz="2333" baseline="30000" dirty="0"/>
              <a:t>-3</a:t>
            </a:r>
            <a:r>
              <a:rPr lang="en-US" sz="2333" dirty="0"/>
              <a:t> takes </a:t>
            </a:r>
            <a:r>
              <a:rPr lang="en-US" sz="2333" dirty="0" smtClean="0"/>
              <a:t>264 </a:t>
            </a:r>
            <a:r>
              <a:rPr lang="en-US" sz="2333" dirty="0"/>
              <a:t>seconds to fall through 0.800 m of motor oil with a density of 888 kgm</a:t>
            </a:r>
            <a:r>
              <a:rPr lang="en-US" sz="2333" baseline="30000" dirty="0"/>
              <a:t>-3</a:t>
            </a:r>
            <a:r>
              <a:rPr lang="en-US" sz="2333" dirty="0"/>
              <a:t>.  What is the viscosity of the oil in Pa s</a:t>
            </a:r>
            <a:r>
              <a:rPr lang="en-US" sz="2333" dirty="0" smtClean="0"/>
              <a:t>?  (You cannot ignore </a:t>
            </a:r>
            <a:r>
              <a:rPr lang="en-US" sz="2333" smtClean="0"/>
              <a:t>the buoyant force)</a:t>
            </a:r>
            <a:endParaRPr lang="en-US" sz="2333" dirty="0"/>
          </a:p>
        </p:txBody>
      </p:sp>
      <p:sp>
        <p:nvSpPr>
          <p:cNvPr id="11" name="Rectangle 10"/>
          <p:cNvSpPr/>
          <p:nvPr/>
        </p:nvSpPr>
        <p:spPr>
          <a:xfrm rot="855459">
            <a:off x="152311" y="5274235"/>
            <a:ext cx="891591" cy="2974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333" dirty="0"/>
              <a:t>0.327 Pa s</a:t>
            </a:r>
            <a:endParaRPr lang="en-US" sz="1333" dirty="0"/>
          </a:p>
        </p:txBody>
      </p:sp>
      <p:sp>
        <p:nvSpPr>
          <p:cNvPr id="15" name="Oval 14"/>
          <p:cNvSpPr/>
          <p:nvPr/>
        </p:nvSpPr>
        <p:spPr bwMode="auto">
          <a:xfrm>
            <a:off x="6350000" y="3030102"/>
            <a:ext cx="762000" cy="635000"/>
          </a:xfrm>
          <a:prstGeom prst="ellipse">
            <a:avLst/>
          </a:prstGeom>
          <a:noFill/>
          <a:ln w="508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6200" tIns="38100" rIns="76200" bIns="38100" numCol="1" rtlCol="0" anchor="t" anchorCtr="0" compatLnSpc="1">
            <a:prstTxWarp prst="textNoShape">
              <a:avLst/>
            </a:prstTxWarp>
          </a:bodyPr>
          <a:lstStyle/>
          <a:p>
            <a:endParaRPr lang="en-US" sz="2333"/>
          </a:p>
        </p:txBody>
      </p:sp>
      <p:cxnSp>
        <p:nvCxnSpPr>
          <p:cNvPr id="16" name="Straight Connector 15"/>
          <p:cNvCxnSpPr/>
          <p:nvPr/>
        </p:nvCxnSpPr>
        <p:spPr bwMode="auto">
          <a:xfrm>
            <a:off x="6350000" y="2659686"/>
            <a:ext cx="0" cy="423333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/>
          <p:nvPr/>
        </p:nvCxnSpPr>
        <p:spPr bwMode="auto">
          <a:xfrm>
            <a:off x="6540500" y="2606769"/>
            <a:ext cx="0" cy="423333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/>
          <p:nvPr/>
        </p:nvCxnSpPr>
        <p:spPr bwMode="auto">
          <a:xfrm>
            <a:off x="6731000" y="2553852"/>
            <a:ext cx="0" cy="423333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/>
          <p:nvPr/>
        </p:nvCxnSpPr>
        <p:spPr bwMode="auto">
          <a:xfrm>
            <a:off x="6921500" y="2606769"/>
            <a:ext cx="0" cy="423333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/>
          <p:nvPr/>
        </p:nvCxnSpPr>
        <p:spPr bwMode="auto">
          <a:xfrm>
            <a:off x="7112000" y="2659686"/>
            <a:ext cx="0" cy="423333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2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61247"/>
            <a:ext cx="2349500" cy="4243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84700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1" y="578777"/>
            <a:ext cx="5143011" cy="502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667" b="1" u="sng" dirty="0"/>
              <a:t>Reynolds number – fluid in a pipe</a:t>
            </a:r>
            <a:endParaRPr lang="en-US" sz="2667" b="1" u="sng" dirty="0"/>
          </a:p>
        </p:txBody>
      </p:sp>
      <p:sp>
        <p:nvSpPr>
          <p:cNvPr id="11292" name="Text Box 28"/>
          <p:cNvSpPr txBox="1">
            <a:spLocks noChangeArrowheads="1"/>
          </p:cNvSpPr>
          <p:nvPr/>
        </p:nvSpPr>
        <p:spPr bwMode="auto">
          <a:xfrm>
            <a:off x="381000" y="2222500"/>
            <a:ext cx="7175500" cy="137505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1"/>
            <a:r>
              <a:rPr lang="en-US" sz="1667" dirty="0"/>
              <a:t>R = Reynolds number (</a:t>
            </a:r>
            <a:r>
              <a:rPr lang="en-US" sz="1667" dirty="0" err="1"/>
              <a:t>unitless</a:t>
            </a:r>
            <a:r>
              <a:rPr lang="en-US" sz="1667" dirty="0"/>
              <a:t>!!!!)</a:t>
            </a:r>
            <a:endParaRPr lang="en-US" sz="1667" baseline="30000" dirty="0"/>
          </a:p>
          <a:p>
            <a:pPr lvl="1"/>
            <a:r>
              <a:rPr lang="el-GR" sz="1667" dirty="0"/>
              <a:t>η</a:t>
            </a:r>
            <a:r>
              <a:rPr lang="en-US" sz="1667" dirty="0"/>
              <a:t>  = Viscosity in N</a:t>
            </a:r>
            <a:r>
              <a:rPr lang="en-US" sz="875" dirty="0"/>
              <a:t> </a:t>
            </a:r>
            <a:r>
              <a:rPr lang="en-US" sz="1667" dirty="0"/>
              <a:t>s</a:t>
            </a:r>
            <a:r>
              <a:rPr lang="en-US" sz="875" dirty="0"/>
              <a:t> </a:t>
            </a:r>
            <a:r>
              <a:rPr lang="en-US" sz="1667" dirty="0"/>
              <a:t>m</a:t>
            </a:r>
            <a:r>
              <a:rPr lang="en-US" sz="1667" baseline="30000" dirty="0"/>
              <a:t>-2</a:t>
            </a:r>
            <a:r>
              <a:rPr lang="en-US" sz="1667" dirty="0"/>
              <a:t> or Pa</a:t>
            </a:r>
            <a:r>
              <a:rPr lang="en-US" sz="833" dirty="0"/>
              <a:t> </a:t>
            </a:r>
            <a:r>
              <a:rPr lang="en-US" sz="1667" dirty="0"/>
              <a:t>s</a:t>
            </a:r>
            <a:endParaRPr lang="en-US" sz="1667" baseline="30000" dirty="0"/>
          </a:p>
          <a:p>
            <a:pPr lvl="1"/>
            <a:r>
              <a:rPr lang="el-GR" sz="1667" dirty="0"/>
              <a:t>ρ</a:t>
            </a:r>
            <a:r>
              <a:rPr lang="en-US" sz="1667" dirty="0"/>
              <a:t> = density of fluid in kg m</a:t>
            </a:r>
            <a:r>
              <a:rPr lang="en-US" sz="1667" baseline="30000" dirty="0"/>
              <a:t>-3</a:t>
            </a:r>
          </a:p>
          <a:p>
            <a:pPr lvl="1"/>
            <a:r>
              <a:rPr lang="en-US" sz="1667" dirty="0"/>
              <a:t>r = radius of object or pipe in m</a:t>
            </a:r>
            <a:endParaRPr lang="en-US" sz="1667" baseline="30000" dirty="0"/>
          </a:p>
          <a:p>
            <a:pPr lvl="1"/>
            <a:r>
              <a:rPr lang="en-US" sz="1667" dirty="0"/>
              <a:t>v = velocity of the object relative to fluid in m/s</a:t>
            </a:r>
            <a:endParaRPr lang="en-US" sz="1667" baseline="30000" dirty="0"/>
          </a:p>
        </p:txBody>
      </p:sp>
      <p:sp>
        <p:nvSpPr>
          <p:cNvPr id="17" name="TextBox 16"/>
          <p:cNvSpPr txBox="1"/>
          <p:nvPr/>
        </p:nvSpPr>
        <p:spPr>
          <a:xfrm>
            <a:off x="508001" y="3619500"/>
            <a:ext cx="564289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When viscous forces dominate = low R = Laminar</a:t>
            </a:r>
          </a:p>
          <a:p>
            <a:r>
              <a:rPr lang="en-US" sz="1000" dirty="0"/>
              <a:t>When inertia dominates = high R = Turbulent</a:t>
            </a:r>
          </a:p>
          <a:p>
            <a:r>
              <a:rPr lang="en-US" sz="1000" dirty="0"/>
              <a:t>Onset of turbulence 1000 – 2000</a:t>
            </a:r>
          </a:p>
          <a:p>
            <a:r>
              <a:rPr lang="en-US" sz="1000" dirty="0"/>
              <a:t>Fully turbulent: 10,000</a:t>
            </a:r>
          </a:p>
          <a:p>
            <a:r>
              <a:rPr lang="en-US" sz="1000" dirty="0"/>
              <a:t>Specify which R you are using based on the length you use.  (this is </a:t>
            </a:r>
            <a:r>
              <a:rPr lang="en-US" sz="1000" dirty="0" err="1"/>
              <a:t>Re_r</a:t>
            </a:r>
            <a:r>
              <a:rPr lang="en-US" sz="1000" dirty="0"/>
              <a:t>, there can be many different Re)</a:t>
            </a:r>
          </a:p>
          <a:p>
            <a:r>
              <a:rPr lang="en-US" sz="1000" dirty="0"/>
              <a:t>Has to do with </a:t>
            </a:r>
            <a:r>
              <a:rPr lang="en-US" sz="1000" dirty="0" err="1"/>
              <a:t>behaviour</a:t>
            </a:r>
            <a:r>
              <a:rPr lang="en-US" sz="1000" dirty="0"/>
              <a:t> of fluid/regimes of </a:t>
            </a:r>
            <a:r>
              <a:rPr lang="en-US" sz="1000" dirty="0" err="1"/>
              <a:t>behaviour</a:t>
            </a:r>
            <a:r>
              <a:rPr lang="en-US" sz="1000" dirty="0"/>
              <a:t>. </a:t>
            </a:r>
            <a:endParaRPr lang="en-US" sz="1000" dirty="0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1" y="1058333"/>
            <a:ext cx="2222500" cy="12277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Rectangle 17"/>
          <p:cNvSpPr/>
          <p:nvPr/>
        </p:nvSpPr>
        <p:spPr>
          <a:xfrm>
            <a:off x="444500" y="4514503"/>
            <a:ext cx="6667500" cy="7076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333" dirty="0">
                <a:hlinkClick r:id="rId3"/>
              </a:rPr>
              <a:t>https://www.youtube.com/watch?v=WG-YCpAGgQQ</a:t>
            </a:r>
            <a:endParaRPr lang="en-US" sz="1333" dirty="0"/>
          </a:p>
          <a:p>
            <a:r>
              <a:rPr lang="en-US" sz="1333" dirty="0">
                <a:hlinkClick r:id="rId4"/>
              </a:rPr>
              <a:t>https://www.youtube.com/watch?v=LOmQ-QLejCU</a:t>
            </a:r>
            <a:endParaRPr lang="en-US" sz="1333" dirty="0"/>
          </a:p>
          <a:p>
            <a:r>
              <a:rPr lang="en-US" sz="1333" dirty="0">
                <a:hlinkClick r:id="rId5"/>
              </a:rPr>
              <a:t>https://www.youtube.com/watch?v=IDeGDFZSYo8</a:t>
            </a:r>
            <a:endParaRPr lang="en-US" sz="1333" dirty="0"/>
          </a:p>
        </p:txBody>
      </p:sp>
      <p:sp>
        <p:nvSpPr>
          <p:cNvPr id="7" name="TextBox 6"/>
          <p:cNvSpPr txBox="1"/>
          <p:nvPr/>
        </p:nvSpPr>
        <p:spPr>
          <a:xfrm>
            <a:off x="2984503" y="1270003"/>
            <a:ext cx="243784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u="sng" dirty="0"/>
              <a:t>Inertial Forces</a:t>
            </a:r>
          </a:p>
          <a:p>
            <a:r>
              <a:rPr lang="en-US" sz="3000" dirty="0"/>
              <a:t>Viscous forces</a:t>
            </a:r>
            <a:endParaRPr 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0" y="423333"/>
            <a:ext cx="1478290" cy="502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667" b="1" u="sng" dirty="0"/>
              <a:t>Example</a:t>
            </a:r>
            <a:endParaRPr lang="en-US" sz="2667" b="1" u="sng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865636"/>
            <a:ext cx="7620000" cy="11185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7" dirty="0"/>
              <a:t>Water at 20.</a:t>
            </a:r>
            <a:r>
              <a:rPr lang="en-US" sz="1667" baseline="30000" dirty="0"/>
              <a:t>o</a:t>
            </a:r>
            <a:r>
              <a:rPr lang="en-US" sz="1667" dirty="0"/>
              <a:t>C (</a:t>
            </a:r>
            <a:r>
              <a:rPr lang="el-GR" sz="1667" dirty="0"/>
              <a:t>η</a:t>
            </a:r>
            <a:r>
              <a:rPr lang="en-US" sz="1667" dirty="0"/>
              <a:t> = 1.0x10</a:t>
            </a:r>
            <a:r>
              <a:rPr lang="en-US" sz="1667" baseline="30000" dirty="0"/>
              <a:t>-3</a:t>
            </a:r>
            <a:r>
              <a:rPr lang="en-US" sz="1667" dirty="0"/>
              <a:t> Pa s, </a:t>
            </a:r>
            <a:r>
              <a:rPr lang="el-GR" sz="1667" dirty="0"/>
              <a:t>ρ</a:t>
            </a:r>
            <a:r>
              <a:rPr lang="en-US" sz="1667" dirty="0"/>
              <a:t> = 1000. kg m</a:t>
            </a:r>
            <a:r>
              <a:rPr lang="en-US" sz="1667" baseline="30000" dirty="0"/>
              <a:t>-3</a:t>
            </a:r>
            <a:r>
              <a:rPr lang="en-US" sz="1667" dirty="0"/>
              <a:t>) flows down an 8.0 mm diameter glass tube at 0.120 m/s.  Calculate the Reynolds number to determine if the flow is laminar.  What is the maximum velocity the water could have and still be laminar?  (For sure… set R = 1000)</a:t>
            </a:r>
            <a:endParaRPr lang="en-US" sz="1667" dirty="0"/>
          </a:p>
        </p:txBody>
      </p:sp>
      <p:sp>
        <p:nvSpPr>
          <p:cNvPr id="11" name="Rectangle 10"/>
          <p:cNvSpPr/>
          <p:nvPr/>
        </p:nvSpPr>
        <p:spPr>
          <a:xfrm>
            <a:off x="0" y="5003644"/>
            <a:ext cx="1558440" cy="2974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333" dirty="0"/>
              <a:t>480 – yes, 0.25 m/s </a:t>
            </a:r>
            <a:endParaRPr lang="en-US" sz="1333" dirty="0"/>
          </a:p>
        </p:txBody>
      </p:sp>
      <p:cxnSp>
        <p:nvCxnSpPr>
          <p:cNvPr id="26" name="Straight Connector 25"/>
          <p:cNvCxnSpPr/>
          <p:nvPr/>
        </p:nvCxnSpPr>
        <p:spPr bwMode="auto">
          <a:xfrm>
            <a:off x="317500" y="2540000"/>
            <a:ext cx="4064000" cy="0"/>
          </a:xfrm>
          <a:prstGeom prst="line">
            <a:avLst/>
          </a:prstGeom>
          <a:noFill/>
          <a:ln w="508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/>
          <p:cNvCxnSpPr/>
          <p:nvPr/>
        </p:nvCxnSpPr>
        <p:spPr bwMode="auto">
          <a:xfrm>
            <a:off x="317500" y="2645833"/>
            <a:ext cx="4064000" cy="0"/>
          </a:xfrm>
          <a:prstGeom prst="line">
            <a:avLst/>
          </a:prstGeom>
          <a:noFill/>
          <a:ln w="508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2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78500" y="2063752"/>
            <a:ext cx="1397000" cy="771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08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08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3531</TotalTime>
  <Words>805</Words>
  <Application>Microsoft Macintosh PowerPoint</Application>
  <PresentationFormat>Custom</PresentationFormat>
  <Paragraphs>75</Paragraphs>
  <Slides>15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Times New Roman</vt:lpstr>
      <vt:lpstr>Default Design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Tualatin High School</Company>
  <LinksUpToDate>false</LinksUpToDate>
  <SharedDoc>false</SharedDoc>
  <HyperlinksChanged>false</HyperlinksChanged>
  <AppVersion>15.0037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Microsoft Office User</cp:lastModifiedBy>
  <cp:revision>365</cp:revision>
  <dcterms:created xsi:type="dcterms:W3CDTF">2015-09-15T03:50:06Z</dcterms:created>
  <dcterms:modified xsi:type="dcterms:W3CDTF">2018-10-16T17:39:07Z</dcterms:modified>
</cp:coreProperties>
</file>