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303" r:id="rId4"/>
    <p:sldId id="300" r:id="rId5"/>
    <p:sldId id="296" r:id="rId6"/>
    <p:sldId id="299" r:id="rId7"/>
    <p:sldId id="301" r:id="rId8"/>
    <p:sldId id="302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21" autoAdjust="0"/>
  </p:normalViewPr>
  <p:slideViewPr>
    <p:cSldViewPr>
      <p:cViewPr varScale="1">
        <p:scale>
          <a:sx n="113" d="100"/>
          <a:sy n="113" d="100"/>
        </p:scale>
        <p:origin x="200" y="4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hyperlink" Target="https://www.youtube.com/watch?v=eHXve23fCZ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Flow rate and Continuity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5424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Incompressible, laminar flow: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763000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Concept 0</a:t>
            </a:r>
          </a:p>
          <a:p>
            <a:r>
              <a:rPr lang="en-US" dirty="0" smtClean="0"/>
              <a:t>Volume flow rate = Av</a:t>
            </a:r>
          </a:p>
          <a:p>
            <a:endParaRPr lang="en-US" dirty="0" smtClean="0"/>
          </a:p>
          <a:p>
            <a:r>
              <a:rPr lang="en-US" dirty="0" smtClean="0"/>
              <a:t>What is the volume flow rate of air moving at 1.30 m/s down a hallway that measures 3.20 m by 4.10 m? </a:t>
            </a:r>
            <a:r>
              <a:rPr lang="en-US" dirty="0" smtClean="0"/>
              <a:t>  What time will it take to change the air in a room that measures 10.2 m x 14.0 m x 5.20 m?</a:t>
            </a:r>
            <a:endParaRPr lang="en-US" sz="2000" dirty="0"/>
          </a:p>
        </p:txBody>
      </p:sp>
      <p:pic>
        <p:nvPicPr>
          <p:cNvPr id="1028" name="Picture 4" descr="http://physatwes.com/images/continuity.png"/>
          <p:cNvPicPr>
            <a:picLocks noChangeAspect="1" noChangeArrowheads="1"/>
          </p:cNvPicPr>
          <p:nvPr/>
        </p:nvPicPr>
        <p:blipFill>
          <a:blip r:embed="rId2" cstate="print"/>
          <a:srcRect r="55260"/>
          <a:stretch>
            <a:fillRect/>
          </a:stretch>
        </p:blipFill>
        <p:spPr bwMode="auto">
          <a:xfrm>
            <a:off x="5257800" y="698500"/>
            <a:ext cx="1295400" cy="105965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-33867" y="5377857"/>
            <a:ext cx="15552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/>
              <a:t>17.1 </a:t>
            </a:r>
            <a:r>
              <a:rPr lang="en-US" sz="1600" smtClean="0"/>
              <a:t>m</a:t>
            </a:r>
            <a:r>
              <a:rPr lang="en-US" sz="1600" baseline="30000" smtClean="0"/>
              <a:t>3</a:t>
            </a:r>
            <a:r>
              <a:rPr lang="en-US" sz="1600" smtClean="0"/>
              <a:t>/s, 43.5 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5424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Incompressible, laminar flow: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763000" cy="36420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Continuity:</a:t>
            </a:r>
          </a:p>
          <a:p>
            <a:r>
              <a:rPr lang="en-US" sz="3600" dirty="0" smtClean="0"/>
              <a:t>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2</a:t>
            </a:r>
            <a:endParaRPr lang="en-US" sz="2400" baseline="-25000" dirty="0" smtClean="0"/>
          </a:p>
          <a:p>
            <a:endParaRPr lang="en-US" sz="2000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Area (m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baseline="30000" dirty="0"/>
          </a:p>
          <a:p>
            <a:pPr lvl="1"/>
            <a:r>
              <a:rPr lang="en-US" dirty="0" smtClean="0"/>
              <a:t>v</a:t>
            </a:r>
            <a:r>
              <a:rPr lang="en-US" sz="2400" dirty="0" smtClean="0"/>
              <a:t>  </a:t>
            </a:r>
            <a:r>
              <a:rPr lang="en-US" dirty="0" smtClean="0"/>
              <a:t>= Velocity (m/s)</a:t>
            </a:r>
          </a:p>
          <a:p>
            <a:pPr lvl="1"/>
            <a:endParaRPr lang="en-US" baseline="30000" dirty="0" smtClean="0"/>
          </a:p>
          <a:p>
            <a:r>
              <a:rPr lang="en-US" sz="1600" dirty="0" smtClean="0"/>
              <a:t>Derive</a:t>
            </a:r>
          </a:p>
          <a:p>
            <a:r>
              <a:rPr lang="en-US" sz="1600" dirty="0" smtClean="0"/>
              <a:t>Demo (sink nozzle)</a:t>
            </a:r>
          </a:p>
          <a:p>
            <a:r>
              <a:rPr lang="en-US" sz="1600" dirty="0" smtClean="0"/>
              <a:t>Mr. </a:t>
            </a:r>
            <a:r>
              <a:rPr lang="en-US" sz="1600" dirty="0" err="1" smtClean="0"/>
              <a:t>Rieck’s</a:t>
            </a:r>
            <a:r>
              <a:rPr lang="en-US" sz="1600" dirty="0" smtClean="0"/>
              <a:t> demonstration with a pipette…..</a:t>
            </a:r>
          </a:p>
          <a:p>
            <a:r>
              <a:rPr lang="en-US" sz="1600" dirty="0" smtClean="0"/>
              <a:t>gasses…</a:t>
            </a:r>
            <a:endParaRPr lang="en-US" sz="1600" dirty="0"/>
          </a:p>
        </p:txBody>
      </p:sp>
      <p:pic>
        <p:nvPicPr>
          <p:cNvPr id="1028" name="Picture 4" descr="http://physatwes.com/images/continu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698500"/>
            <a:ext cx="2895398" cy="1059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5424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Incompressible, laminar flow: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763000" cy="269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sz="1800" baseline="-25000" dirty="0" smtClean="0"/>
          </a:p>
          <a:p>
            <a:endParaRPr lang="en-US" sz="16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= </a:t>
            </a:r>
            <a:r>
              <a:rPr lang="en-US" sz="2000" dirty="0" smtClean="0"/>
              <a:t>Area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en-US" sz="2000" baseline="30000" dirty="0"/>
          </a:p>
          <a:p>
            <a:pPr lvl="1"/>
            <a:r>
              <a:rPr lang="en-US" sz="2000" dirty="0" smtClean="0"/>
              <a:t>v</a:t>
            </a:r>
            <a:r>
              <a:rPr lang="en-US" sz="1800" dirty="0" smtClean="0"/>
              <a:t>  </a:t>
            </a:r>
            <a:r>
              <a:rPr lang="en-US" sz="2000" dirty="0" smtClean="0"/>
              <a:t>= Velocity (m/s)</a:t>
            </a:r>
          </a:p>
          <a:p>
            <a:pPr lvl="1"/>
            <a:endParaRPr lang="en-US" sz="2000" baseline="30000" dirty="0" smtClean="0"/>
          </a:p>
          <a:p>
            <a:r>
              <a:rPr lang="en-US" sz="2000" dirty="0" smtClean="0"/>
              <a:t>A 12.0 cm inner diameter pipe with water flowing at 1.18 m/s narrows to 5.00 cm inner diameter.  What is the velocity in the narrow part? What is the volume flow rate in 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/s?  </a:t>
            </a:r>
          </a:p>
          <a:p>
            <a:r>
              <a:rPr lang="en-US" sz="1100" dirty="0" smtClean="0"/>
              <a:t>(6.80 m/s, 0.0133 m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/s)</a:t>
            </a:r>
            <a:endParaRPr lang="en-US" sz="2000" dirty="0"/>
          </a:p>
        </p:txBody>
      </p:sp>
      <p:pic>
        <p:nvPicPr>
          <p:cNvPr id="1028" name="Picture 4" descr="http://physatwes.com/images/continu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698500"/>
            <a:ext cx="2895398" cy="1059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041356" y="1886479"/>
            <a:ext cx="3147015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Continuity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815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1.79 cm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Water is going at 1.45 m/s down a fire hose with a 6.20 cm inner diameter.  If the water leaves the hose at a speed of 17.3 m/s, what is the inner diameter of the nozzle?</a:t>
            </a:r>
            <a:endParaRPr lang="en-US" dirty="0"/>
          </a:p>
        </p:txBody>
      </p:sp>
      <p:sp>
        <p:nvSpPr>
          <p:cNvPr id="19458" name="AutoShape 2" descr="Image result for fire hose sprayi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fire hose spraying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besttable.biz/wp-content/uploads/2015/06/fire-hose-spray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4120" y="1460500"/>
            <a:ext cx="3879880" cy="2159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419600" y="36830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https://www.youtube.com/watch?v=eHXve23fCZw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Fire hose gets away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0.23 m/s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All the air going down a 3.0x4.0 m hallway goes through a doorway that measures 74 cm by 203 cm.  If the air in the doorway is going 1.8 m/s, what is the speed of the air in the hallway?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98483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0.031 m</a:t>
            </a:r>
            <a:r>
              <a:rPr lang="en-US" sz="1200" baseline="30000" dirty="0" smtClean="0">
                <a:sym typeface="Symbol" pitchFamily="18" charset="2"/>
              </a:rPr>
              <a:t>3</a:t>
            </a:r>
            <a:r>
              <a:rPr lang="en-US" sz="1200" dirty="0" smtClean="0">
                <a:sym typeface="Symbol" pitchFamily="18" charset="2"/>
              </a:rPr>
              <a:t>/s, 2.75 m/s, 1400 N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hydraulicking monitor or giant discharges water at 44.0 m/s from a 3.0 cm diameter nozzle.  What is the flow rate in m</a:t>
            </a:r>
            <a:r>
              <a:rPr lang="en-US" baseline="30000" dirty="0" smtClean="0"/>
              <a:t>3</a:t>
            </a:r>
            <a:r>
              <a:rPr lang="en-US" dirty="0" smtClean="0"/>
              <a:t>/s, and what is the velocity in the 12 cm diameter supply pipe?</a:t>
            </a:r>
          </a:p>
          <a:p>
            <a:r>
              <a:rPr lang="en-US" dirty="0" smtClean="0"/>
              <a:t>What recoil force does it exert?</a:t>
            </a:r>
            <a:endParaRPr lang="en-US" dirty="0"/>
          </a:p>
        </p:txBody>
      </p:sp>
      <p:sp>
        <p:nvSpPr>
          <p:cNvPr id="21506" name="AutoShape 2" descr="https://upload.wikimedia.org/wikipedia/commons/1/1e/Hydraulic_mining_water_cannon_Lawrence,_New_Zealand.jpg"/>
          <p:cNvSpPr>
            <a:spLocks noChangeAspect="1" noChangeArrowheads="1"/>
          </p:cNvSpPr>
          <p:nvPr/>
        </p:nvSpPr>
        <p:spPr bwMode="auto">
          <a:xfrm>
            <a:off x="63500" y="-113771"/>
            <a:ext cx="304800" cy="254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https://upload.wikimedia.org/wikipedia/commons/1/1e/Hydraulic_mining_water_cannon_Lawrence,_New_Zealand.jpg"/>
          <p:cNvSpPr>
            <a:spLocks noChangeAspect="1" noChangeArrowheads="1"/>
          </p:cNvSpPr>
          <p:nvPr/>
        </p:nvSpPr>
        <p:spPr bwMode="auto">
          <a:xfrm>
            <a:off x="63500" y="-113771"/>
            <a:ext cx="304800" cy="254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https://upload.wikimedia.org/wikipedia/commons/1/1e/Hydraulic_mining_water_cannon_Lawrence,_New_Zealand.jpg"/>
          <p:cNvSpPr>
            <a:spLocks noChangeAspect="1" noChangeArrowheads="1"/>
          </p:cNvSpPr>
          <p:nvPr/>
        </p:nvSpPr>
        <p:spPr bwMode="auto">
          <a:xfrm>
            <a:off x="63500" y="-113771"/>
            <a:ext cx="304800" cy="254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6" y="1270000"/>
            <a:ext cx="3857625" cy="240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http://www.legendsofamerica.com/photos-california/Hydraulic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421063"/>
            <a:ext cx="4762500" cy="2293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327</Words>
  <Application>Microsoft Macintosh PowerPoint</Application>
  <PresentationFormat>On-screen Show (16:10)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282</cp:revision>
  <dcterms:created xsi:type="dcterms:W3CDTF">2001-03-01T17:38:38Z</dcterms:created>
  <dcterms:modified xsi:type="dcterms:W3CDTF">2018-09-27T21:39:13Z</dcterms:modified>
</cp:coreProperties>
</file>