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305" r:id="rId4"/>
    <p:sldId id="296" r:id="rId5"/>
    <p:sldId id="303" r:id="rId6"/>
    <p:sldId id="304" r:id="rId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134" d="100"/>
          <a:sy n="134" d="100"/>
        </p:scale>
        <p:origin x="-942" y="-7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568C1B-650E-4470-93A3-F3791A2B55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C531C-48C9-4224-A12D-F3E5B75C6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96E54-993B-479D-82B9-66D000E74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F4FB-61EB-4BE1-BF2D-04906CEC3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94A98-41C4-4F99-B494-14285656C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F0575-DE44-4993-A63C-65DBC8588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96983-1F9E-46BF-9A1D-429950E94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B4206-0015-4A71-AF10-D89A4369F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06FB3-6BE8-4701-AECE-AB81441F2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03A-F87D-4733-AF66-E0B07F66F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5AF5E-F7D3-44A3-BE30-2592BD1E3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204E1-25A6-4ED5-ABCF-2230A39A3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7F0D6D-4FC8-4A30-A41C-95A5D0ADE2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6" y="381000"/>
            <a:ext cx="8093075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 smtClean="0"/>
              <a:t>Pascal’s Principle</a:t>
            </a:r>
            <a:endParaRPr lang="en-US" sz="4000" b="1" u="sng" dirty="0"/>
          </a:p>
          <a:p>
            <a:pPr lvl="1"/>
            <a:r>
              <a:rPr lang="en-US" sz="4000" dirty="0"/>
              <a:t>Contents:</a:t>
            </a:r>
            <a:endParaRPr lang="en-US" sz="3600" dirty="0"/>
          </a:p>
          <a:p>
            <a:pPr lvl="2">
              <a:buFontTx/>
              <a:buChar char="•"/>
            </a:pPr>
            <a:r>
              <a:rPr lang="en-US" sz="3600" dirty="0"/>
              <a:t>How to calculate</a:t>
            </a:r>
          </a:p>
          <a:p>
            <a:pPr lvl="2">
              <a:buFontTx/>
              <a:buChar char="•"/>
            </a:pPr>
            <a:r>
              <a:rPr lang="en-US" sz="3600" dirty="0" smtClean="0"/>
              <a:t>Whiteboards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" y="123032"/>
            <a:ext cx="80227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A confined fluid transmits external pressure: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635000"/>
            <a:ext cx="5943600" cy="23903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baseline="30000" dirty="0"/>
          </a:p>
          <a:p>
            <a:endParaRPr lang="en-US" dirty="0" smtClean="0"/>
          </a:p>
          <a:p>
            <a:r>
              <a:rPr lang="en-US" dirty="0" smtClean="0"/>
              <a:t>Demo - hydraulic jack</a:t>
            </a:r>
          </a:p>
          <a:p>
            <a:endParaRPr lang="en-US" baseline="30000" dirty="0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09600" y="698500"/>
          <a:ext cx="1066800" cy="850636"/>
        </p:xfrm>
        <a:graphic>
          <a:graphicData uri="http://schemas.openxmlformats.org/presentationml/2006/ole">
            <p:oleObj spid="_x0000_s1031" name="Equation" r:id="rId3" imgW="444240" imgH="39348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378075" y="939271"/>
          <a:ext cx="1341438" cy="494771"/>
        </p:xfrm>
        <a:graphic>
          <a:graphicData uri="http://schemas.openxmlformats.org/presentationml/2006/ole">
            <p:oleObj spid="_x0000_s1033" name="Equation" r:id="rId4" imgW="558720" imgH="22860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562601" y="698500"/>
          <a:ext cx="1311275" cy="932656"/>
        </p:xfrm>
        <a:graphic>
          <a:graphicData uri="http://schemas.openxmlformats.org/presentationml/2006/ole">
            <p:oleObj spid="_x0000_s1034" name="Equation" r:id="rId5" imgW="545760" imgH="431640" progId="Equation.3">
              <p:embed/>
            </p:oleObj>
          </a:graphicData>
        </a:graphic>
      </p:graphicFrame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" y="2968625"/>
            <a:ext cx="8543925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 r="50948"/>
          <a:stretch>
            <a:fillRect/>
          </a:stretch>
        </p:blipFill>
        <p:spPr bwMode="auto">
          <a:xfrm>
            <a:off x="0" y="190501"/>
            <a:ext cx="281015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590800" y="0"/>
            <a:ext cx="6553200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Example – A hydraulic jack has an input piston with a diameter of 8.20 mm, and an output piston diameter of 95.0 mm.  What force in </a:t>
            </a:r>
            <a:r>
              <a:rPr lang="en-US" sz="2400" dirty="0" err="1" smtClean="0"/>
              <a:t>Newtons</a:t>
            </a:r>
            <a:r>
              <a:rPr lang="en-US" sz="2400" dirty="0" smtClean="0"/>
              <a:t> do you need to apply to lift a ton? (8900 N)  What is the pressure in Pa?  How far must you move the input cylinder to raise the car 10.0 cm?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467600" y="5397500"/>
            <a:ext cx="15664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/>
              <a:t>(66.3 N, 1.25E6 Pa, </a:t>
            </a:r>
            <a:r>
              <a:rPr lang="en-US" sz="900" smtClean="0"/>
              <a:t>1340 cm)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2069814" y="1886479"/>
            <a:ext cx="5090111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 dirty="0" smtClean="0"/>
              <a:t>Pascal’s Principle</a:t>
            </a:r>
            <a:endParaRPr lang="en-US" sz="5400" u="sng" dirty="0"/>
          </a:p>
          <a:p>
            <a:pPr algn="ctr"/>
            <a:r>
              <a:rPr lang="en-US" sz="5400" dirty="0">
                <a:hlinkClick r:id="" action="ppaction://noaction"/>
              </a:rPr>
              <a:t>1</a:t>
            </a:r>
            <a:r>
              <a:rPr lang="en-US" sz="5400" dirty="0"/>
              <a:t> | </a:t>
            </a:r>
            <a:r>
              <a:rPr lang="en-US" sz="5400" dirty="0">
                <a:hlinkClick r:id="" action="ppaction://noaction"/>
              </a:rPr>
              <a:t>2</a:t>
            </a:r>
            <a:r>
              <a:rPr lang="en-US" sz="5400" dirty="0"/>
              <a:t> | </a:t>
            </a:r>
            <a:r>
              <a:rPr lang="en-US" sz="5400" dirty="0">
                <a:hlinkClick r:id="" action="ppaction://noaction"/>
              </a:rPr>
              <a:t>3</a:t>
            </a:r>
            <a:r>
              <a:rPr lang="en-US" sz="5400" dirty="0"/>
              <a:t> 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56457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465 N</a:t>
            </a:r>
            <a:endParaRPr lang="en-US" sz="1200" baseline="300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20621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A car has a master cylinder bore size of 2.50 cm, and a caliper bore of 4.40 cm.  What force does the caliper exert if you press on the master cylinder with a force of 150 N?</a:t>
            </a:r>
            <a:endParaRPr lang="en-US" sz="3200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057401" y="1397000"/>
          <a:ext cx="1311275" cy="932657"/>
        </p:xfrm>
        <a:graphic>
          <a:graphicData uri="http://schemas.openxmlformats.org/presentationml/2006/ole">
            <p:oleObj spid="_x0000_s16386" name="Equation" r:id="rId3" imgW="5457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146867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0.0042 m or 0.42 cm</a:t>
            </a:r>
            <a:endParaRPr lang="en-US" sz="1200" baseline="300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20621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A hydraulic jack has an output cylinder with a 5.2 cm bore, and needs to lift a 53,400 N weight with an input force of 356 N.  What is the diameter of the input cylinder needed?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2745</TotalTime>
  <Words>187</Words>
  <Application>Microsoft Office PowerPoint</Application>
  <PresentationFormat>On-screen Show (16:10)</PresentationFormat>
  <Paragraphs>18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270</cp:revision>
  <dcterms:created xsi:type="dcterms:W3CDTF">2001-03-01T17:38:38Z</dcterms:created>
  <dcterms:modified xsi:type="dcterms:W3CDTF">2016-09-30T19:16:02Z</dcterms:modified>
</cp:coreProperties>
</file>