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4" r:id="rId2"/>
    <p:sldId id="265" r:id="rId3"/>
    <p:sldId id="312" r:id="rId4"/>
    <p:sldId id="302" r:id="rId5"/>
    <p:sldId id="304" r:id="rId6"/>
    <p:sldId id="303" r:id="rId7"/>
    <p:sldId id="305" r:id="rId8"/>
    <p:sldId id="296" r:id="rId9"/>
    <p:sldId id="306" r:id="rId10"/>
    <p:sldId id="307" r:id="rId11"/>
    <p:sldId id="299" r:id="rId12"/>
    <p:sldId id="308" r:id="rId13"/>
    <p:sldId id="309" r:id="rId14"/>
    <p:sldId id="310" r:id="rId15"/>
    <p:sldId id="31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6937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111" d="100"/>
          <a:sy n="111" d="100"/>
        </p:scale>
        <p:origin x="-157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568C1B-650E-4470-93A3-F3791A2B55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C531C-48C9-4224-A12D-F3E5B75C6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96E54-993B-479D-82B9-66D000E74B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3F4FB-61EB-4BE1-BF2D-04906CEC3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94A98-41C4-4F99-B494-14285656C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F0575-DE44-4993-A63C-65DBC8588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96983-1F9E-46BF-9A1D-429950E940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B4206-0015-4A71-AF10-D89A4369FF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06FB3-6BE8-4701-AECE-AB81441F2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E03A-F87D-4733-AF66-E0B07F66F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5AF5E-F7D3-44A3-BE30-2592BD1E3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204E1-25A6-4ED5-ABCF-2230A39A3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7F0D6D-4FC8-4A30-A41C-95A5D0ADE2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G-YCpAGgQQ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IDeGDFZSYo8" TargetMode="External"/><Relationship Id="rId4" Type="http://schemas.openxmlformats.org/officeDocument/2006/relationships/hyperlink" Target="https://www.youtube.com/watch?v=LOmQ-QLejCU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 dirty="0" smtClean="0"/>
              <a:t>Viscosity</a:t>
            </a:r>
            <a:endParaRPr lang="en-US" sz="4000" b="1" u="sng" dirty="0"/>
          </a:p>
          <a:p>
            <a:pPr lvl="1"/>
            <a:r>
              <a:rPr lang="en-US" sz="4000" dirty="0"/>
              <a:t>Contents:</a:t>
            </a:r>
            <a:endParaRPr lang="en-US" sz="3600" dirty="0"/>
          </a:p>
          <a:p>
            <a:pPr lvl="2">
              <a:buFontTx/>
              <a:buChar char="•"/>
            </a:pPr>
            <a:r>
              <a:rPr lang="en-US" sz="3600" dirty="0"/>
              <a:t>How to calculate</a:t>
            </a:r>
          </a:p>
          <a:p>
            <a:pPr lvl="2">
              <a:buFontTx/>
              <a:buChar char="•"/>
            </a:pPr>
            <a:r>
              <a:rPr lang="en-US" sz="3600" dirty="0" smtClean="0"/>
              <a:t>Whiteboards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81588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 water droplet has a terminal velocity of 0.00350 m/s falling through air.  What is its radius?  (ignore the buoyant force)</a:t>
            </a:r>
          </a:p>
          <a:p>
            <a:r>
              <a:rPr lang="en-US" dirty="0" smtClean="0"/>
              <a:t>Water: </a:t>
            </a:r>
            <a:r>
              <a:rPr lang="el-GR" dirty="0" smtClean="0"/>
              <a:t>ρ</a:t>
            </a:r>
            <a:r>
              <a:rPr lang="en-US" dirty="0" smtClean="0"/>
              <a:t> = 1000. kg m</a:t>
            </a:r>
            <a:r>
              <a:rPr lang="en-US" baseline="30000" dirty="0" smtClean="0"/>
              <a:t>-3</a:t>
            </a:r>
          </a:p>
          <a:p>
            <a:r>
              <a:rPr lang="en-US" dirty="0" smtClean="0"/>
              <a:t>Air: </a:t>
            </a:r>
            <a:r>
              <a:rPr lang="el-GR" dirty="0" smtClean="0"/>
              <a:t>η</a:t>
            </a:r>
            <a:r>
              <a:rPr lang="en-US" dirty="0" smtClean="0"/>
              <a:t> = 1.81x10</a:t>
            </a:r>
            <a:r>
              <a:rPr lang="en-US" baseline="30000" dirty="0" smtClean="0"/>
              <a:t>-5</a:t>
            </a:r>
            <a:r>
              <a:rPr lang="en-US" dirty="0" smtClean="0"/>
              <a:t> Pa 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39624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4/3</a:t>
            </a:r>
            <a:r>
              <a:rPr lang="en-US" sz="1800" dirty="0" smtClean="0">
                <a:sym typeface="Symbol"/>
              </a:rPr>
              <a:t>r</a:t>
            </a:r>
            <a:r>
              <a:rPr lang="en-US" sz="1800" baseline="30000" dirty="0" smtClean="0">
                <a:sym typeface="Symbol"/>
              </a:rPr>
              <a:t>3</a:t>
            </a:r>
            <a:r>
              <a:rPr lang="el-GR" sz="1800" dirty="0" smtClean="0">
                <a:sym typeface="Symbol"/>
              </a:rPr>
              <a:t>ρ</a:t>
            </a:r>
            <a:r>
              <a:rPr lang="en-US" sz="1800" dirty="0" smtClean="0">
                <a:sym typeface="Symbol"/>
              </a:rPr>
              <a:t>g = 6</a:t>
            </a:r>
            <a:r>
              <a:rPr lang="el-GR" sz="1800" dirty="0" smtClean="0">
                <a:sym typeface="Symbol"/>
              </a:rPr>
              <a:t>η</a:t>
            </a:r>
            <a:r>
              <a:rPr lang="en-US" sz="1800" dirty="0" err="1" smtClean="0">
                <a:sym typeface="Symbol"/>
              </a:rPr>
              <a:t>rv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6477000"/>
            <a:ext cx="1122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5.39 microns</a:t>
            </a:r>
            <a:endParaRPr lang="en-US" sz="1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60729"/>
            <a:ext cx="2819400" cy="6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267765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What would be the terminal velocity of a 8.20 </a:t>
            </a:r>
            <a:r>
              <a:rPr lang="el-GR" dirty="0" smtClean="0"/>
              <a:t>μ</a:t>
            </a:r>
            <a:r>
              <a:rPr lang="en-US" dirty="0" smtClean="0"/>
              <a:t>m diameter piece of basalt silt (</a:t>
            </a:r>
            <a:r>
              <a:rPr lang="el-GR" dirty="0" smtClean="0"/>
              <a:t>ρ</a:t>
            </a:r>
            <a:r>
              <a:rPr lang="en-US" dirty="0" smtClean="0"/>
              <a:t> = 2920 kg m</a:t>
            </a:r>
            <a:r>
              <a:rPr lang="en-US" baseline="30000" dirty="0" smtClean="0"/>
              <a:t>-3</a:t>
            </a:r>
            <a:r>
              <a:rPr lang="en-US" dirty="0" smtClean="0"/>
              <a:t>) sinking in water with a density of 1025 kg m</a:t>
            </a:r>
            <a:r>
              <a:rPr lang="en-US" baseline="30000" dirty="0" smtClean="0"/>
              <a:t>-3</a:t>
            </a:r>
            <a:r>
              <a:rPr lang="en-US" dirty="0" smtClean="0"/>
              <a:t> and a viscosity of 1.72x10</a:t>
            </a:r>
            <a:r>
              <a:rPr lang="en-US" baseline="30000" dirty="0" smtClean="0"/>
              <a:t>-3</a:t>
            </a:r>
            <a:r>
              <a:rPr lang="en-US" dirty="0" smtClean="0"/>
              <a:t> Pa s.  (You can’t ignore the buoyant force on the particle)  What time would it take in minutes and seconds to settle in a test tube that is 5.40 cm tall?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" y="6477000"/>
            <a:ext cx="3746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4.04x10</a:t>
            </a:r>
            <a:r>
              <a:rPr lang="en-US" sz="1400" baseline="30000" dirty="0" smtClean="0"/>
              <a:t>-5</a:t>
            </a:r>
            <a:r>
              <a:rPr lang="en-US" sz="1400" dirty="0" smtClean="0"/>
              <a:t> m/s, 22 minutes 17 s – demo centrifuge</a:t>
            </a:r>
            <a:endParaRPr lang="en-US" sz="1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7929"/>
            <a:ext cx="2819400" cy="6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817845"/>
            <a:ext cx="2590800" cy="68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V = \frac{2}{9}\frac{\left(\rho_p - \rho_f\right)}{\mu} g\, R^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886200"/>
            <a:ext cx="2183252" cy="600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224676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What is the Reynolds number for a ping pong ball going through the air at 5.10 m/s?  Use r = 0.0200 m.  Is the flow around it laminar? (R&lt;1000)</a:t>
            </a:r>
          </a:p>
          <a:p>
            <a:r>
              <a:rPr lang="en-US" dirty="0" smtClean="0"/>
              <a:t>ρ = 1.29 kg m</a:t>
            </a:r>
            <a:r>
              <a:rPr lang="en-US" baseline="30000" dirty="0" smtClean="0"/>
              <a:t>-3</a:t>
            </a:r>
          </a:p>
          <a:p>
            <a:r>
              <a:rPr lang="el-GR" dirty="0" smtClean="0"/>
              <a:t>η</a:t>
            </a:r>
            <a:r>
              <a:rPr lang="en-US" dirty="0" smtClean="0"/>
              <a:t> = 1.81x10</a:t>
            </a:r>
            <a:r>
              <a:rPr lang="en-US" baseline="30000" dirty="0" smtClean="0"/>
              <a:t>-5</a:t>
            </a:r>
            <a:r>
              <a:rPr lang="en-US" dirty="0" smtClean="0"/>
              <a:t> Pa 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39624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 = (12.0)(.0200)(1.29)/(1.81E-5) = 7269.6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6477000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7270 – so no</a:t>
            </a:r>
            <a:endParaRPr lang="en-US" sz="1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362200"/>
            <a:ext cx="1981200" cy="1313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81588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What is the maximum speed air could move down a 12.2 cm diameter duct and have laminar flow?  (R &lt; 1000)</a:t>
            </a:r>
          </a:p>
          <a:p>
            <a:r>
              <a:rPr lang="en-US" dirty="0" smtClean="0"/>
              <a:t>ρ = 1.29 kg m</a:t>
            </a:r>
            <a:r>
              <a:rPr lang="en-US" baseline="30000" dirty="0" smtClean="0"/>
              <a:t>-3</a:t>
            </a:r>
          </a:p>
          <a:p>
            <a:r>
              <a:rPr lang="el-GR" dirty="0" smtClean="0"/>
              <a:t>η</a:t>
            </a:r>
            <a:r>
              <a:rPr lang="en-US" dirty="0" smtClean="0"/>
              <a:t> = 1.81x10</a:t>
            </a:r>
            <a:r>
              <a:rPr lang="en-US" baseline="30000" dirty="0" smtClean="0"/>
              <a:t>-5</a:t>
            </a:r>
            <a:r>
              <a:rPr lang="en-US" dirty="0" smtClean="0"/>
              <a:t> Pa 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39624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v = (1000)(1.81E-5)/{(.061)(1.29)}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6477000"/>
            <a:ext cx="893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0.230 m/s</a:t>
            </a:r>
            <a:endParaRPr lang="en-US" sz="1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362200"/>
            <a:ext cx="1981200" cy="1313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-76200"/>
            <a:ext cx="173497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Example</a:t>
            </a:r>
            <a:endParaRPr lang="en-US" sz="3200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70344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Problem 50: (II) A viscometer consists of two concentric cylinders, 10.20 cm and 10.60 cm in diameter.  A particular liquid fills the space between them to a depth of 12.0 cm.  The outer cylinder is fixed, and a torque of 0.024 mN keeps the inner cylinder turning at a steady rotational speed of 62.0 rev/min.  What is the viscosity of the liquid?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519446"/>
            <a:ext cx="1136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0.0739 Pa s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1148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 = </a:t>
            </a:r>
            <a:r>
              <a:rPr lang="el-GR" sz="2000" dirty="0" smtClean="0"/>
              <a:t>η</a:t>
            </a:r>
            <a:r>
              <a:rPr lang="en-US" sz="2000" dirty="0" smtClean="0"/>
              <a:t>Av/l, </a:t>
            </a:r>
            <a:r>
              <a:rPr lang="el-GR" sz="2000" dirty="0" smtClean="0"/>
              <a:t>η</a:t>
            </a:r>
            <a:r>
              <a:rPr lang="en-US" sz="2000" dirty="0" smtClean="0"/>
              <a:t> = ???</a:t>
            </a:r>
          </a:p>
          <a:p>
            <a:r>
              <a:rPr lang="en-US" sz="2000" dirty="0" smtClean="0"/>
              <a:t>F = </a:t>
            </a:r>
            <a:r>
              <a:rPr lang="en-US" sz="2000" dirty="0" smtClean="0">
                <a:sym typeface="Symbol"/>
              </a:rPr>
              <a:t>/r = (0.024 mN)/(.051 m) = 0.470588 N</a:t>
            </a:r>
          </a:p>
          <a:p>
            <a:r>
              <a:rPr lang="en-US" sz="2000" dirty="0" smtClean="0">
                <a:sym typeface="Symbol"/>
              </a:rPr>
              <a:t>A = (2</a:t>
            </a:r>
            <a:r>
              <a:rPr lang="el-GR" sz="2000" dirty="0" smtClean="0">
                <a:sym typeface="Symbol"/>
              </a:rPr>
              <a:t>π</a:t>
            </a:r>
            <a:r>
              <a:rPr lang="en-US" sz="2000" dirty="0" smtClean="0">
                <a:sym typeface="Symbol"/>
              </a:rPr>
              <a:t>r)h = (2</a:t>
            </a:r>
            <a:r>
              <a:rPr lang="el-GR" sz="2000" dirty="0" smtClean="0">
                <a:sym typeface="Symbol"/>
              </a:rPr>
              <a:t>π</a:t>
            </a:r>
            <a:r>
              <a:rPr lang="en-US" sz="2000" dirty="0" smtClean="0">
                <a:sym typeface="Symbol"/>
              </a:rPr>
              <a:t>(0.051))(0.12m) = 0.038453 m</a:t>
            </a:r>
            <a:r>
              <a:rPr lang="en-US" sz="2000" baseline="30000" dirty="0" smtClean="0">
                <a:sym typeface="Symbol"/>
              </a:rPr>
              <a:t>2</a:t>
            </a:r>
          </a:p>
          <a:p>
            <a:r>
              <a:rPr lang="en-US" sz="2000" dirty="0" smtClean="0"/>
              <a:t>v = </a:t>
            </a:r>
            <a:r>
              <a:rPr lang="en-US" sz="2000" dirty="0" smtClean="0">
                <a:sym typeface="Symbol"/>
              </a:rPr>
              <a:t>r = {(62x2x</a:t>
            </a:r>
            <a:r>
              <a:rPr lang="el-GR" sz="2000" dirty="0" smtClean="0">
                <a:sym typeface="Symbol"/>
              </a:rPr>
              <a:t>π</a:t>
            </a:r>
            <a:r>
              <a:rPr lang="en-US" sz="2000" dirty="0" smtClean="0">
                <a:sym typeface="Symbol"/>
              </a:rPr>
              <a:t> rad)/(60 sec)}(0.051 m) = 0.3311 m/s</a:t>
            </a:r>
          </a:p>
          <a:p>
            <a:r>
              <a:rPr lang="en-US" sz="2000" dirty="0" smtClean="0">
                <a:sym typeface="Symbol"/>
              </a:rPr>
              <a:t>l = (10.60 cm – 10.20 cm)/2 = 0.20 cm = 2.0E-3 m</a:t>
            </a:r>
            <a:endParaRPr lang="en-US" sz="2000" dirty="0" smtClean="0"/>
          </a:p>
          <a:p>
            <a:r>
              <a:rPr lang="el-GR" sz="2000" dirty="0" smtClean="0"/>
              <a:t>η</a:t>
            </a:r>
            <a:r>
              <a:rPr lang="en-US" sz="2000" dirty="0" smtClean="0"/>
              <a:t> = Fl/(Av) = 0.0739178 Pa s</a:t>
            </a:r>
            <a:endParaRPr lang="en-US" sz="2000" dirty="0"/>
          </a:p>
        </p:txBody>
      </p:sp>
      <p:sp>
        <p:nvSpPr>
          <p:cNvPr id="9" name="Oval 8"/>
          <p:cNvSpPr/>
          <p:nvPr/>
        </p:nvSpPr>
        <p:spPr bwMode="auto">
          <a:xfrm>
            <a:off x="7543800" y="3733800"/>
            <a:ext cx="914400" cy="914400"/>
          </a:xfrm>
          <a:prstGeom prst="ellips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620000" y="3810000"/>
            <a:ext cx="762000" cy="762000"/>
          </a:xfrm>
          <a:prstGeom prst="ellips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Arc 13"/>
          <p:cNvSpPr/>
          <p:nvPr/>
        </p:nvSpPr>
        <p:spPr bwMode="auto">
          <a:xfrm>
            <a:off x="7737765" y="3895896"/>
            <a:ext cx="533400" cy="533400"/>
          </a:xfrm>
          <a:prstGeom prst="arc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40364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Definition of Viscosity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2895600"/>
            <a:ext cx="7162800" cy="33547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sz="2400" dirty="0" smtClean="0"/>
              <a:t>F = Force needed to maintain velocity (N)</a:t>
            </a:r>
            <a:endParaRPr lang="en-US" sz="2400" baseline="30000" dirty="0" smtClean="0"/>
          </a:p>
          <a:p>
            <a:pPr lvl="1"/>
            <a:r>
              <a:rPr lang="el-GR" sz="2400" dirty="0" smtClean="0"/>
              <a:t>η</a:t>
            </a:r>
            <a:r>
              <a:rPr lang="en-US" sz="2400" dirty="0" smtClean="0"/>
              <a:t>  = Viscosity in N</a:t>
            </a:r>
            <a:r>
              <a:rPr lang="en-US" sz="1100" dirty="0" smtClean="0"/>
              <a:t> </a:t>
            </a:r>
            <a:r>
              <a:rPr lang="en-US" sz="2400" dirty="0" smtClean="0"/>
              <a:t>s</a:t>
            </a:r>
            <a:r>
              <a:rPr lang="en-US" sz="1100" dirty="0" smtClean="0"/>
              <a:t> </a:t>
            </a:r>
            <a:r>
              <a:rPr lang="en-US" sz="2400" dirty="0" smtClean="0"/>
              <a:t>m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 or Pa</a:t>
            </a:r>
            <a:r>
              <a:rPr lang="en-US" sz="1050" dirty="0" smtClean="0"/>
              <a:t> </a:t>
            </a:r>
            <a:r>
              <a:rPr lang="en-US" sz="2400" dirty="0" smtClean="0"/>
              <a:t>s</a:t>
            </a:r>
            <a:endParaRPr lang="en-US" sz="2400" baseline="30000" dirty="0"/>
          </a:p>
          <a:p>
            <a:pPr lvl="1"/>
            <a:r>
              <a:rPr lang="en-US" sz="2400" dirty="0" smtClean="0"/>
              <a:t>A = Area of plates in m</a:t>
            </a:r>
            <a:r>
              <a:rPr lang="en-US" sz="2400" baseline="30000" dirty="0" smtClean="0"/>
              <a:t>2</a:t>
            </a:r>
          </a:p>
          <a:p>
            <a:pPr lvl="1"/>
            <a:r>
              <a:rPr lang="en-US" sz="2400" dirty="0" smtClean="0"/>
              <a:t>l = distance separating plates in m</a:t>
            </a:r>
            <a:endParaRPr lang="en-US" sz="2400" baseline="30000" dirty="0"/>
          </a:p>
          <a:p>
            <a:pPr lvl="1"/>
            <a:r>
              <a:rPr lang="en-US" sz="2400" dirty="0" smtClean="0"/>
              <a:t>v = velocity of the plates in m/s</a:t>
            </a:r>
            <a:endParaRPr lang="en-US" sz="2400" baseline="30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4800" y="2590800"/>
          <a:ext cx="1931988" cy="1376362"/>
        </p:xfrm>
        <a:graphic>
          <a:graphicData uri="http://schemas.openxmlformats.org/presentationml/2006/ole">
            <p:oleObj spid="_x0000_s1026" name="Equation" r:id="rId3" imgW="596880" imgH="393480" progId="Equation.3">
              <p:embed/>
            </p:oleObj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 r="2000"/>
          <a:stretch>
            <a:fillRect/>
          </a:stretch>
        </p:blipFill>
        <p:spPr bwMode="auto">
          <a:xfrm>
            <a:off x="1219200" y="914400"/>
            <a:ext cx="434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096000" y="76200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what would the force depend?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00262" y="-1"/>
            <a:ext cx="2943738" cy="490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-76200"/>
            <a:ext cx="173497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Example</a:t>
            </a:r>
            <a:endParaRPr lang="en-US" sz="3200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7034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Some students are able to move a 40.0 cm x 20.0 cm float at a </a:t>
            </a:r>
            <a:r>
              <a:rPr lang="en-US" sz="2400" dirty="0" err="1" smtClean="0"/>
              <a:t>constnat</a:t>
            </a:r>
            <a:r>
              <a:rPr lang="en-US" sz="2400" dirty="0" smtClean="0"/>
              <a:t> speed of 0.170 m/s using an applied force of 0.408 N.  What is the viscosity if the distance between the float and the bottom of the container is 5.00 cm?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0" y="6519446"/>
            <a:ext cx="9316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1.50 </a:t>
            </a:r>
            <a:r>
              <a:rPr lang="en-US" sz="1600" dirty="0" smtClean="0"/>
              <a:t>Pa s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1148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 = </a:t>
            </a:r>
            <a:r>
              <a:rPr lang="el-GR" sz="2000" dirty="0" smtClean="0"/>
              <a:t>η</a:t>
            </a:r>
            <a:r>
              <a:rPr lang="en-US" sz="2000" dirty="0" smtClean="0"/>
              <a:t>Av/l, </a:t>
            </a:r>
            <a:r>
              <a:rPr lang="el-GR" sz="2000" dirty="0" smtClean="0"/>
              <a:t>η</a:t>
            </a:r>
            <a:r>
              <a:rPr lang="en-US" sz="2000" dirty="0" smtClean="0"/>
              <a:t> = ???</a:t>
            </a:r>
          </a:p>
          <a:p>
            <a:r>
              <a:rPr lang="en-US" sz="2000" dirty="0" smtClean="0"/>
              <a:t>0.408 N= </a:t>
            </a:r>
            <a:r>
              <a:rPr lang="el-GR" sz="2000" dirty="0" smtClean="0"/>
              <a:t>η</a:t>
            </a:r>
            <a:r>
              <a:rPr lang="en-US" sz="2000" dirty="0" smtClean="0"/>
              <a:t>(0.4 m x0.2 m )(0.17 m/s)/(.05 m)</a:t>
            </a:r>
            <a:endParaRPr lang="en-US" sz="2000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381000" y="3581400"/>
            <a:ext cx="7391400" cy="0"/>
          </a:xfrm>
          <a:prstGeom prst="lin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81000" y="2286000"/>
            <a:ext cx="73914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304800" y="2286000"/>
            <a:ext cx="7543800" cy="1295400"/>
          </a:xfrm>
          <a:prstGeom prst="rect">
            <a:avLst/>
          </a:prstGeom>
          <a:solidFill>
            <a:schemeClr val="bg1">
              <a:lumMod val="65000"/>
            </a:schemeClr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Times New Roman" charset="0"/>
              </a:rPr>
              <a:t>fluid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Times New Roman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2057400"/>
            <a:ext cx="3657600" cy="381000"/>
          </a:xfrm>
          <a:prstGeom prst="rect">
            <a:avLst/>
          </a:prstGeom>
          <a:solidFill>
            <a:schemeClr val="bg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float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5943600" y="2057400"/>
            <a:ext cx="1600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78767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Stokes’s Law – </a:t>
            </a:r>
            <a:r>
              <a:rPr lang="en-US" sz="2400" b="1" u="sng" dirty="0" smtClean="0"/>
              <a:t>a small sphere moving through a fluid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457200" y="3289518"/>
            <a:ext cx="7162800" cy="18158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/>
            <a:r>
              <a:rPr lang="en-US" dirty="0" smtClean="0"/>
              <a:t>F</a:t>
            </a:r>
            <a:r>
              <a:rPr lang="en-US" baseline="-25000" dirty="0" smtClean="0"/>
              <a:t>D</a:t>
            </a:r>
            <a:r>
              <a:rPr lang="en-US" dirty="0" smtClean="0"/>
              <a:t> = Force needed to maintain velocity (N)</a:t>
            </a:r>
            <a:endParaRPr lang="en-US" baseline="30000" dirty="0" smtClean="0"/>
          </a:p>
          <a:p>
            <a:pPr lvl="1"/>
            <a:r>
              <a:rPr lang="el-GR" dirty="0" smtClean="0"/>
              <a:t>η</a:t>
            </a:r>
            <a:r>
              <a:rPr lang="en-US" dirty="0" smtClean="0"/>
              <a:t>  = Viscosity in N</a:t>
            </a:r>
            <a:r>
              <a:rPr lang="en-US" sz="1200" dirty="0" smtClean="0"/>
              <a:t> </a:t>
            </a:r>
            <a:r>
              <a:rPr lang="en-US" dirty="0" smtClean="0"/>
              <a:t>s</a:t>
            </a:r>
            <a:r>
              <a:rPr lang="en-US" sz="1200" dirty="0" smtClean="0"/>
              <a:t> </a:t>
            </a:r>
            <a:r>
              <a:rPr lang="en-US" dirty="0" smtClean="0"/>
              <a:t>m</a:t>
            </a:r>
            <a:r>
              <a:rPr lang="en-US" baseline="30000" dirty="0" smtClean="0"/>
              <a:t>-2</a:t>
            </a:r>
            <a:r>
              <a:rPr lang="en-US" dirty="0" smtClean="0"/>
              <a:t> or Pa</a:t>
            </a:r>
            <a:r>
              <a:rPr lang="en-US" sz="1100" dirty="0" smtClean="0"/>
              <a:t> </a:t>
            </a:r>
            <a:r>
              <a:rPr lang="en-US" dirty="0" smtClean="0"/>
              <a:t>s</a:t>
            </a:r>
            <a:endParaRPr lang="en-US" baseline="30000" dirty="0"/>
          </a:p>
          <a:p>
            <a:pPr lvl="1"/>
            <a:r>
              <a:rPr lang="en-US" dirty="0" smtClean="0"/>
              <a:t>r = radius of sphere in m</a:t>
            </a:r>
            <a:endParaRPr lang="en-US" baseline="30000" dirty="0" smtClean="0"/>
          </a:p>
          <a:p>
            <a:pPr lvl="1"/>
            <a:r>
              <a:rPr lang="en-US" dirty="0" smtClean="0"/>
              <a:t>v = velocity of the sphere in m/s</a:t>
            </a:r>
            <a:endParaRPr lang="en-US" baseline="30000" dirty="0"/>
          </a:p>
        </p:txBody>
      </p:sp>
      <p:sp>
        <p:nvSpPr>
          <p:cNvPr id="8" name="Oval 7"/>
          <p:cNvSpPr/>
          <p:nvPr/>
        </p:nvSpPr>
        <p:spPr bwMode="auto">
          <a:xfrm>
            <a:off x="6400800" y="1600200"/>
            <a:ext cx="914400" cy="914400"/>
          </a:xfrm>
          <a:prstGeom prst="ellips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0"/>
            <a:ext cx="3981450" cy="86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 bwMode="auto">
          <a:xfrm>
            <a:off x="6400800" y="1066800"/>
            <a:ext cx="0" cy="6096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6629400" y="990600"/>
            <a:ext cx="0" cy="6096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6858000" y="914400"/>
            <a:ext cx="0" cy="6096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7086600" y="990600"/>
            <a:ext cx="0" cy="6096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7315200" y="1066800"/>
            <a:ext cx="0" cy="6096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514600" y="5334000"/>
            <a:ext cx="38747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Demo – spray/muddy water</a:t>
            </a:r>
          </a:p>
          <a:p>
            <a:r>
              <a:rPr lang="en-US" sz="2000" dirty="0" smtClean="0"/>
              <a:t>not for large fast moving objects – </a:t>
            </a:r>
          </a:p>
          <a:p>
            <a:r>
              <a:rPr lang="en-US" sz="2000" dirty="0" smtClean="0"/>
              <a:t>must be laminar flow around sphere</a:t>
            </a:r>
          </a:p>
          <a:p>
            <a:r>
              <a:rPr lang="en-US" sz="2000" dirty="0" smtClean="0"/>
              <a:t>Smooth sphere…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-76200"/>
            <a:ext cx="173497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Example</a:t>
            </a:r>
            <a:endParaRPr lang="en-US" sz="3200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6738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droplet of water mist (</a:t>
            </a:r>
            <a:r>
              <a:rPr lang="el-GR" dirty="0" smtClean="0"/>
              <a:t>ρ</a:t>
            </a:r>
            <a:r>
              <a:rPr lang="en-US" dirty="0" smtClean="0"/>
              <a:t> = 1000 kg m</a:t>
            </a:r>
            <a:r>
              <a:rPr lang="en-US" baseline="30000" dirty="0" smtClean="0"/>
              <a:t>-3</a:t>
            </a:r>
            <a:r>
              <a:rPr lang="en-US" dirty="0" smtClean="0"/>
              <a:t>) has a radius of 4.8 microns.  What is its terminal velocity as it falls through air </a:t>
            </a:r>
          </a:p>
          <a:p>
            <a:r>
              <a:rPr lang="en-US" dirty="0" smtClean="0"/>
              <a:t>(</a:t>
            </a:r>
            <a:r>
              <a:rPr lang="el-GR" dirty="0" smtClean="0"/>
              <a:t>η</a:t>
            </a:r>
            <a:r>
              <a:rPr lang="en-US" dirty="0" smtClean="0"/>
              <a:t> = 1.8x10</a:t>
            </a:r>
            <a:r>
              <a:rPr lang="en-US" baseline="30000" dirty="0" smtClean="0"/>
              <a:t>-5</a:t>
            </a:r>
            <a:r>
              <a:rPr lang="en-US" dirty="0" smtClean="0"/>
              <a:t> Pa s)?  (ignore the buoyant force)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519446"/>
            <a:ext cx="1098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0.0028 m/s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1148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4/3</a:t>
            </a:r>
            <a:r>
              <a:rPr lang="el-GR" sz="2000" dirty="0" smtClean="0"/>
              <a:t>π</a:t>
            </a:r>
            <a:r>
              <a:rPr lang="en-US" sz="2000" dirty="0" smtClean="0"/>
              <a:t>r</a:t>
            </a:r>
            <a:r>
              <a:rPr lang="en-US" sz="2000" baseline="30000" dirty="0" smtClean="0"/>
              <a:t>3</a:t>
            </a:r>
            <a:r>
              <a:rPr lang="el-GR" sz="2000" dirty="0" smtClean="0"/>
              <a:t>ρ</a:t>
            </a:r>
            <a:r>
              <a:rPr lang="en-US" sz="2000" dirty="0" smtClean="0"/>
              <a:t>g = 6</a:t>
            </a:r>
            <a:r>
              <a:rPr lang="el-GR" sz="2000" dirty="0" smtClean="0"/>
              <a:t>πη</a:t>
            </a:r>
            <a:r>
              <a:rPr lang="en-US" sz="2000" dirty="0" err="1" smtClean="0"/>
              <a:t>rv</a:t>
            </a:r>
            <a:endParaRPr lang="en-US" sz="2000" dirty="0" smtClean="0"/>
          </a:p>
          <a:p>
            <a:r>
              <a:rPr lang="en-US" sz="2000" dirty="0" smtClean="0"/>
              <a:t>v = 0.0027904 m/s</a:t>
            </a:r>
            <a:endParaRPr lang="en-US" sz="2000" dirty="0"/>
          </a:p>
        </p:txBody>
      </p:sp>
      <p:sp>
        <p:nvSpPr>
          <p:cNvPr id="15" name="Oval 14"/>
          <p:cNvSpPr/>
          <p:nvPr/>
        </p:nvSpPr>
        <p:spPr bwMode="auto">
          <a:xfrm>
            <a:off x="7620000" y="4343400"/>
            <a:ext cx="914400" cy="914400"/>
          </a:xfrm>
          <a:prstGeom prst="ellips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7620000" y="3810000"/>
            <a:ext cx="0" cy="6096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7848600" y="3733800"/>
            <a:ext cx="0" cy="6096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8077200" y="3657600"/>
            <a:ext cx="0" cy="6096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8305800" y="3733800"/>
            <a:ext cx="0" cy="6096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8534400" y="3810000"/>
            <a:ext cx="0" cy="6096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60729"/>
            <a:ext cx="2819400" cy="6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61243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Reynolds number – fluid in a pipe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457200" y="2514600"/>
            <a:ext cx="8610600" cy="22467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/>
            <a:r>
              <a:rPr lang="en-US" dirty="0" smtClean="0"/>
              <a:t>R = Reynolds number (</a:t>
            </a:r>
            <a:r>
              <a:rPr lang="en-US" dirty="0" err="1" smtClean="0"/>
              <a:t>unitless</a:t>
            </a:r>
            <a:r>
              <a:rPr lang="en-US" dirty="0" smtClean="0"/>
              <a:t>!!!!)</a:t>
            </a:r>
            <a:endParaRPr lang="en-US" baseline="30000" dirty="0" smtClean="0"/>
          </a:p>
          <a:p>
            <a:pPr lvl="1"/>
            <a:r>
              <a:rPr lang="el-GR" dirty="0" smtClean="0"/>
              <a:t>η</a:t>
            </a:r>
            <a:r>
              <a:rPr lang="en-US" dirty="0" smtClean="0"/>
              <a:t>  = Viscosity in N</a:t>
            </a:r>
            <a:r>
              <a:rPr lang="en-US" sz="1200" dirty="0" smtClean="0"/>
              <a:t> </a:t>
            </a:r>
            <a:r>
              <a:rPr lang="en-US" dirty="0" smtClean="0"/>
              <a:t>s</a:t>
            </a:r>
            <a:r>
              <a:rPr lang="en-US" sz="1200" dirty="0" smtClean="0"/>
              <a:t> </a:t>
            </a:r>
            <a:r>
              <a:rPr lang="en-US" dirty="0" smtClean="0"/>
              <a:t>m</a:t>
            </a:r>
            <a:r>
              <a:rPr lang="en-US" baseline="30000" dirty="0" smtClean="0"/>
              <a:t>-2</a:t>
            </a:r>
            <a:r>
              <a:rPr lang="en-US" dirty="0" smtClean="0"/>
              <a:t> or Pa</a:t>
            </a:r>
            <a:r>
              <a:rPr lang="en-US" sz="1100" dirty="0" smtClean="0"/>
              <a:t> </a:t>
            </a:r>
            <a:r>
              <a:rPr lang="en-US" dirty="0" smtClean="0"/>
              <a:t>s</a:t>
            </a:r>
            <a:endParaRPr lang="en-US" baseline="30000" dirty="0"/>
          </a:p>
          <a:p>
            <a:pPr lvl="1"/>
            <a:r>
              <a:rPr lang="el-GR" dirty="0" smtClean="0"/>
              <a:t>ρ</a:t>
            </a:r>
            <a:r>
              <a:rPr lang="en-US" dirty="0" smtClean="0"/>
              <a:t> = density of fluid in kg m</a:t>
            </a:r>
            <a:r>
              <a:rPr lang="en-US" baseline="30000" dirty="0" smtClean="0"/>
              <a:t>-3</a:t>
            </a:r>
          </a:p>
          <a:p>
            <a:pPr lvl="1"/>
            <a:r>
              <a:rPr lang="en-US" dirty="0" smtClean="0"/>
              <a:t>r = radius of object or pipe in m</a:t>
            </a:r>
            <a:endParaRPr lang="en-US" baseline="30000" dirty="0" smtClean="0"/>
          </a:p>
          <a:p>
            <a:pPr lvl="1"/>
            <a:r>
              <a:rPr lang="en-US" dirty="0" smtClean="0"/>
              <a:t>v = velocity of the object relative to fluid in m/s</a:t>
            </a:r>
            <a:endParaRPr lang="en-US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609600" y="4800600"/>
            <a:ext cx="67256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When viscous forces dominate = low R = Laminar</a:t>
            </a:r>
          </a:p>
          <a:p>
            <a:r>
              <a:rPr lang="en-US" sz="1200" dirty="0" smtClean="0"/>
              <a:t>When inertia dominates = high R = Turbulent</a:t>
            </a:r>
          </a:p>
          <a:p>
            <a:r>
              <a:rPr lang="en-US" sz="1200" dirty="0" smtClean="0"/>
              <a:t>Onset of turbulence 1000 – 2000</a:t>
            </a:r>
          </a:p>
          <a:p>
            <a:r>
              <a:rPr lang="en-US" sz="1200" dirty="0" smtClean="0"/>
              <a:t>Fully turbulent: 10,000</a:t>
            </a:r>
          </a:p>
          <a:p>
            <a:r>
              <a:rPr lang="en-US" sz="1200" dirty="0" smtClean="0"/>
              <a:t>Specify which R you are using based on the length you use.  (this is </a:t>
            </a:r>
            <a:r>
              <a:rPr lang="en-US" sz="1200" dirty="0" err="1" smtClean="0"/>
              <a:t>Re_r</a:t>
            </a:r>
            <a:r>
              <a:rPr lang="en-US" sz="1200" dirty="0" smtClean="0"/>
              <a:t>, there can be many different Re)</a:t>
            </a:r>
          </a:p>
          <a:p>
            <a:r>
              <a:rPr lang="en-US" sz="1200" dirty="0" smtClean="0"/>
              <a:t>Has to do with </a:t>
            </a:r>
            <a:r>
              <a:rPr lang="en-US" sz="1200" dirty="0" err="1" smtClean="0"/>
              <a:t>behaviour</a:t>
            </a:r>
            <a:r>
              <a:rPr lang="en-US" sz="1200" dirty="0" smtClean="0"/>
              <a:t> of fluid/regimes of </a:t>
            </a:r>
            <a:r>
              <a:rPr lang="en-US" sz="1200" dirty="0" err="1" smtClean="0"/>
              <a:t>behaviour</a:t>
            </a:r>
            <a:r>
              <a:rPr lang="en-US" sz="1200" smtClean="0"/>
              <a:t>. </a:t>
            </a:r>
            <a:endParaRPr lang="en-US" sz="12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838200"/>
            <a:ext cx="2667000" cy="176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533400" y="6027003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3"/>
              </a:rPr>
              <a:t>https://www.youtube.com/watch?v=WG-YCpAGgQQ</a:t>
            </a:r>
            <a:endParaRPr lang="en-US" sz="1600" dirty="0" smtClean="0"/>
          </a:p>
          <a:p>
            <a:r>
              <a:rPr lang="en-US" sz="1600" dirty="0" smtClean="0">
                <a:hlinkClick r:id="rId4"/>
              </a:rPr>
              <a:t>https://www.youtube.com/watch?v=LOmQ-QLejCU</a:t>
            </a:r>
            <a:endParaRPr lang="en-US" sz="1600" dirty="0" smtClean="0"/>
          </a:p>
          <a:p>
            <a:r>
              <a:rPr lang="en-US" sz="1600" dirty="0" smtClean="0">
                <a:hlinkClick r:id="rId5"/>
              </a:rPr>
              <a:t>https://www.youtube.com/watch?v=IDeGDFZSYo8</a:t>
            </a:r>
            <a:endParaRPr lang="en-US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581400" y="1143000"/>
            <a:ext cx="28884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/>
              <a:t>Inertial Forces</a:t>
            </a:r>
          </a:p>
          <a:p>
            <a:r>
              <a:rPr lang="en-US" sz="3600" dirty="0" smtClean="0"/>
              <a:t>Viscous forces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-76200"/>
            <a:ext cx="173497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Example</a:t>
            </a:r>
            <a:endParaRPr lang="en-US" sz="3200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70344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Water at 20.</a:t>
            </a:r>
            <a:r>
              <a:rPr lang="en-US" baseline="30000" dirty="0" smtClean="0"/>
              <a:t>o</a:t>
            </a:r>
            <a:r>
              <a:rPr lang="en-US" dirty="0" smtClean="0"/>
              <a:t>C (</a:t>
            </a:r>
            <a:r>
              <a:rPr lang="el-GR" dirty="0" smtClean="0"/>
              <a:t>η</a:t>
            </a:r>
            <a:r>
              <a:rPr lang="en-US" dirty="0" smtClean="0"/>
              <a:t> = 1.0x10</a:t>
            </a:r>
            <a:r>
              <a:rPr lang="en-US" baseline="30000" dirty="0" smtClean="0"/>
              <a:t>-3</a:t>
            </a:r>
            <a:r>
              <a:rPr lang="en-US" dirty="0" smtClean="0"/>
              <a:t> Pa s, </a:t>
            </a:r>
            <a:r>
              <a:rPr lang="el-GR" dirty="0" smtClean="0"/>
              <a:t>ρ</a:t>
            </a:r>
            <a:r>
              <a:rPr lang="en-US" dirty="0" smtClean="0"/>
              <a:t> = 1000. kg m</a:t>
            </a:r>
            <a:r>
              <a:rPr lang="en-US" baseline="30000" dirty="0" smtClean="0"/>
              <a:t>-3</a:t>
            </a:r>
            <a:r>
              <a:rPr lang="en-US" dirty="0" smtClean="0"/>
              <a:t>) flows down an 8.0 mm diameter glass tube at 0.120 m/s.  Calculate the Reynolds number to determine if the flow is laminar.  What is the maximum velocity the water could have and still be laminar?  (For sure… set R = 1000)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519446"/>
            <a:ext cx="18341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480 – yes, 0.25 m/s 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1148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 = (0.120)(.0040)(1000)/(1.0x10</a:t>
            </a:r>
            <a:r>
              <a:rPr lang="en-US" sz="2000" baseline="30000" dirty="0" smtClean="0"/>
              <a:t>-3</a:t>
            </a:r>
            <a:r>
              <a:rPr lang="en-US" sz="2000" dirty="0" smtClean="0"/>
              <a:t>) = 480 – so yes it is laminar</a:t>
            </a:r>
          </a:p>
          <a:p>
            <a:r>
              <a:rPr lang="en-US" sz="2000" dirty="0" smtClean="0"/>
              <a:t>v = R</a:t>
            </a:r>
            <a:r>
              <a:rPr lang="el-GR" sz="2000" dirty="0" smtClean="0"/>
              <a:t>η</a:t>
            </a:r>
            <a:r>
              <a:rPr lang="en-US" sz="2000" dirty="0" smtClean="0"/>
              <a:t>/(</a:t>
            </a:r>
            <a:r>
              <a:rPr lang="el-GR" sz="2000" dirty="0" smtClean="0"/>
              <a:t>ρ</a:t>
            </a:r>
            <a:r>
              <a:rPr lang="en-US" sz="2000" dirty="0" smtClean="0"/>
              <a:t>r) = (1000) (1.0x10</a:t>
            </a:r>
            <a:r>
              <a:rPr lang="en-US" sz="2000" baseline="30000" dirty="0" smtClean="0"/>
              <a:t>-3</a:t>
            </a:r>
            <a:r>
              <a:rPr lang="en-US" sz="2000" dirty="0" smtClean="0"/>
              <a:t>)/((1000)(.004)) = 0.25 m/s</a:t>
            </a:r>
            <a:endParaRPr lang="en-US" sz="2000" dirty="0"/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381000" y="2971800"/>
            <a:ext cx="4876800" cy="0"/>
          </a:xfrm>
          <a:prstGeom prst="lin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381000" y="3124200"/>
            <a:ext cx="4876800" cy="0"/>
          </a:xfrm>
          <a:prstGeom prst="lin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286000"/>
            <a:ext cx="1676400" cy="1111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3235289" y="2263775"/>
            <a:ext cx="2759153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 dirty="0" smtClean="0"/>
              <a:t>Viscosity</a:t>
            </a:r>
            <a:endParaRPr lang="en-US" sz="5400" u="sng" dirty="0"/>
          </a:p>
          <a:p>
            <a:pPr algn="ctr"/>
            <a:r>
              <a:rPr lang="en-US" sz="5400" dirty="0" smtClean="0"/>
              <a:t>1-5</a:t>
            </a:r>
            <a:endParaRPr lang="en-US" sz="5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What force is needed to move a 0.85 cm diameter marble through </a:t>
            </a:r>
            <a:r>
              <a:rPr lang="en-US" dirty="0" err="1" smtClean="0"/>
              <a:t>Karo</a:t>
            </a:r>
            <a:r>
              <a:rPr lang="en-US" dirty="0" smtClean="0"/>
              <a:t> corn syrup at 1.00 cm/s?  </a:t>
            </a:r>
            <a:r>
              <a:rPr lang="el-GR" dirty="0" smtClean="0"/>
              <a:t>η</a:t>
            </a:r>
            <a:r>
              <a:rPr lang="en-US" dirty="0" smtClean="0"/>
              <a:t> = 2350 Pa 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39624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6</a:t>
            </a:r>
            <a:r>
              <a:rPr lang="en-US" sz="1800" dirty="0" smtClean="0">
                <a:sym typeface="Symbol"/>
              </a:rPr>
              <a:t></a:t>
            </a:r>
            <a:r>
              <a:rPr lang="en-US" sz="1800" dirty="0" smtClean="0"/>
              <a:t>(2350 Pa s)(.0085 m/2)(.01 m/s) = 1.8826 N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6477000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1.9 N</a:t>
            </a:r>
            <a:endParaRPr lang="en-US" sz="1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60729"/>
            <a:ext cx="2819400" cy="6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3500</TotalTime>
  <Words>946</Words>
  <Application>Microsoft Office PowerPoint</Application>
  <PresentationFormat>On-screen Show (4:3)</PresentationFormat>
  <Paragraphs>90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358</cp:revision>
  <dcterms:created xsi:type="dcterms:W3CDTF">2015-09-15T03:50:06Z</dcterms:created>
  <dcterms:modified xsi:type="dcterms:W3CDTF">2017-09-19T00:07:33Z</dcterms:modified>
</cp:coreProperties>
</file>