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4" r:id="rId2"/>
    <p:sldId id="265" r:id="rId3"/>
    <p:sldId id="315" r:id="rId4"/>
    <p:sldId id="296" r:id="rId5"/>
    <p:sldId id="299" r:id="rId6"/>
    <p:sldId id="302" r:id="rId7"/>
    <p:sldId id="301" r:id="rId8"/>
    <p:sldId id="312" r:id="rId9"/>
    <p:sldId id="310" r:id="rId10"/>
    <p:sldId id="311" r:id="rId11"/>
    <p:sldId id="313" r:id="rId12"/>
    <p:sldId id="314" r:id="rId13"/>
    <p:sldId id="304" r:id="rId14"/>
    <p:sldId id="317" r:id="rId15"/>
    <p:sldId id="318" r:id="rId16"/>
    <p:sldId id="319" r:id="rId17"/>
    <p:sldId id="305" r:id="rId18"/>
    <p:sldId id="309" r:id="rId19"/>
    <p:sldId id="306" r:id="rId20"/>
    <p:sldId id="308" r:id="rId21"/>
    <p:sldId id="30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>
        <p:scale>
          <a:sx n="100" d="100"/>
          <a:sy n="100" d="100"/>
        </p:scale>
        <p:origin x="-129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/>
              <a:t>Pressure</a:t>
            </a:r>
          </a:p>
          <a:p>
            <a:pPr lvl="1"/>
            <a:r>
              <a:rPr lang="en-US" sz="4000"/>
              <a:t>Contents:</a:t>
            </a:r>
            <a:endParaRPr lang="en-US" sz="3600"/>
          </a:p>
          <a:p>
            <a:pPr lvl="2">
              <a:buFontTx/>
              <a:buChar char="•"/>
            </a:pPr>
            <a:r>
              <a:rPr lang="en-US" sz="3600"/>
              <a:t>How to calculate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  <a:p>
            <a:pPr lvl="2">
              <a:buFontTx/>
              <a:buChar char="•"/>
            </a:pPr>
            <a:r>
              <a:rPr lang="en-US" sz="3600"/>
              <a:t>Gauge pressure</a:t>
            </a:r>
          </a:p>
          <a:p>
            <a:pPr lvl="2">
              <a:buFontTx/>
              <a:buChar char="•"/>
            </a:pPr>
            <a:r>
              <a:rPr lang="en-US" sz="3600"/>
              <a:t>Whiteboards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=(32/14.7)*101.3 = 220 kPa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8480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220 kPa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32 psi to kPa 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6096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=(890/760)*1.013E5 = 1.2E5 Pa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7716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1.2x10</a:t>
            </a:r>
            <a:r>
              <a:rPr lang="en-US" sz="1200" baseline="30000" dirty="0" smtClean="0">
                <a:sym typeface="Symbol" pitchFamily="18" charset="2"/>
              </a:rPr>
              <a:t>5</a:t>
            </a:r>
            <a:r>
              <a:rPr lang="en-US" sz="1200" dirty="0" smtClean="0">
                <a:sym typeface="Symbol" pitchFamily="18" charset="2"/>
              </a:rPr>
              <a:t> Pa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890 </a:t>
            </a:r>
            <a:r>
              <a:rPr lang="en-US" sz="3200" dirty="0" err="1" smtClean="0"/>
              <a:t>Torr</a:t>
            </a:r>
            <a:r>
              <a:rPr lang="en-US" sz="3200" dirty="0" smtClean="0"/>
              <a:t> (mm Hg) to Pa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6096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=(2000/14.7)*1 = 136 </a:t>
            </a:r>
            <a:r>
              <a:rPr lang="en-US" sz="3200" dirty="0" err="1" smtClean="0"/>
              <a:t>atm</a:t>
            </a:r>
            <a:r>
              <a:rPr lang="en-US" sz="3200" dirty="0" smtClean="0"/>
              <a:t> ≈ 100 </a:t>
            </a:r>
            <a:r>
              <a:rPr lang="en-US" sz="3200" dirty="0" err="1" smtClean="0"/>
              <a:t>atm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5005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136 </a:t>
            </a:r>
            <a:r>
              <a:rPr lang="en-US" sz="1200" dirty="0" err="1" smtClean="0">
                <a:sym typeface="Symbol" pitchFamily="18" charset="2"/>
              </a:rPr>
              <a:t>atm</a:t>
            </a:r>
            <a:r>
              <a:rPr lang="en-US" sz="1200" dirty="0" smtClean="0">
                <a:sym typeface="Symbol" pitchFamily="18" charset="2"/>
              </a:rPr>
              <a:t> ≈ 100 </a:t>
            </a:r>
            <a:r>
              <a:rPr lang="en-US" sz="1200" dirty="0" err="1" smtClean="0">
                <a:sym typeface="Symbol" pitchFamily="18" charset="2"/>
              </a:rPr>
              <a:t>atm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Convert 2000 psi to </a:t>
            </a:r>
            <a:r>
              <a:rPr lang="en-US" sz="3200" dirty="0" err="1" smtClean="0"/>
              <a:t>atm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76200" y="6096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76200"/>
            <a:ext cx="2362200" cy="2362200"/>
          </a:xfrm>
          <a:prstGeom prst="rect">
            <a:avLst/>
          </a:prstGeom>
          <a:noFill/>
        </p:spPr>
      </p:pic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0" y="685800"/>
            <a:ext cx="8686800" cy="63094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 smtClean="0"/>
              <a:t>Most </a:t>
            </a:r>
            <a:r>
              <a:rPr lang="en-US" dirty="0"/>
              <a:t>pressure gauges compare to </a:t>
            </a:r>
            <a:r>
              <a:rPr lang="en-US" dirty="0" smtClean="0"/>
              <a:t>Atmospheric</a:t>
            </a:r>
          </a:p>
          <a:p>
            <a:endParaRPr lang="en-US" dirty="0" smtClean="0"/>
          </a:p>
          <a:p>
            <a:r>
              <a:rPr lang="en-US" b="1" dirty="0" smtClean="0"/>
              <a:t>Gauge pressure is how much </a:t>
            </a:r>
            <a:r>
              <a:rPr lang="en-US" b="1" u="sng" dirty="0" smtClean="0"/>
              <a:t>more</a:t>
            </a:r>
            <a:r>
              <a:rPr lang="en-US" b="1" dirty="0" smtClean="0"/>
              <a:t> a pressure is </a:t>
            </a:r>
          </a:p>
          <a:p>
            <a:r>
              <a:rPr lang="en-US" b="1" dirty="0" smtClean="0"/>
              <a:t>than atmospheric</a:t>
            </a:r>
          </a:p>
          <a:p>
            <a:endParaRPr lang="en-US" dirty="0"/>
          </a:p>
          <a:p>
            <a:r>
              <a:rPr lang="en-US" dirty="0"/>
              <a:t>(i.e. this room is at 0 </a:t>
            </a:r>
            <a:r>
              <a:rPr lang="en-US" dirty="0" smtClean="0"/>
              <a:t>Gauge - Absolute P </a:t>
            </a:r>
            <a:r>
              <a:rPr lang="en-US" dirty="0"/>
              <a:t>is 1 </a:t>
            </a:r>
            <a:r>
              <a:rPr lang="en-US" dirty="0" err="1"/>
              <a:t>atm</a:t>
            </a:r>
            <a:r>
              <a:rPr lang="en-US" dirty="0"/>
              <a:t> </a:t>
            </a:r>
            <a:r>
              <a:rPr lang="en-US" dirty="0" smtClean="0"/>
              <a:t>more)</a:t>
            </a:r>
            <a:endParaRPr lang="en-US" dirty="0"/>
          </a:p>
          <a:p>
            <a:endParaRPr lang="en-US" dirty="0"/>
          </a:p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1200" dirty="0"/>
          </a:p>
          <a:p>
            <a:r>
              <a:rPr lang="en-US" dirty="0" smtClean="0"/>
              <a:t>Demo </a:t>
            </a:r>
            <a:r>
              <a:rPr lang="en-US" dirty="0"/>
              <a:t>- </a:t>
            </a:r>
            <a:r>
              <a:rPr lang="en-US" dirty="0" err="1"/>
              <a:t>Magdeberg</a:t>
            </a:r>
            <a:r>
              <a:rPr lang="en-US" dirty="0"/>
              <a:t> </a:t>
            </a:r>
            <a:r>
              <a:rPr lang="en-US" dirty="0" smtClean="0"/>
              <a:t>Hemispheres</a:t>
            </a:r>
          </a:p>
          <a:p>
            <a:r>
              <a:rPr lang="en-US" dirty="0" smtClean="0"/>
              <a:t>Boiling can</a:t>
            </a:r>
          </a:p>
          <a:p>
            <a:r>
              <a:rPr lang="en-US" dirty="0" smtClean="0"/>
              <a:t>How straws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1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1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1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1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13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13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13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413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13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13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5029200" cy="20005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2400" dirty="0"/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2362200" cy="2362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3097649"/>
            <a:ext cx="8763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1 – If your tyre pressure gauge reads 220 kPa, what is the actual pressure in the tyre in kPa and Pa? </a:t>
            </a:r>
          </a:p>
          <a:p>
            <a:r>
              <a:rPr lang="en-US" sz="1400" dirty="0" smtClean="0"/>
              <a:t>(320 kPa, 3.2E5Pa)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" y="25908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04800" y="914400"/>
            <a:ext cx="5029200" cy="200054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P </a:t>
            </a:r>
            <a:r>
              <a:rPr lang="en-US" dirty="0"/>
              <a:t>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endParaRPr lang="en-US" dirty="0"/>
          </a:p>
          <a:p>
            <a:pPr lvl="1"/>
            <a:r>
              <a:rPr lang="en-US" sz="2400" dirty="0" smtClean="0"/>
              <a:t>P       = Absolute (actual)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gauge</a:t>
            </a:r>
            <a:r>
              <a:rPr lang="en-US" sz="2400" dirty="0" smtClean="0"/>
              <a:t> = Gauge pressure</a:t>
            </a:r>
          </a:p>
          <a:p>
            <a:pPr lvl="1"/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en-US" sz="2400" dirty="0" smtClean="0"/>
              <a:t>   = Atmospheric pressure</a:t>
            </a:r>
          </a:p>
          <a:p>
            <a:pPr lvl="1"/>
            <a:endParaRPr lang="en-US" sz="2400" dirty="0"/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2362200" cy="2362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" y="3084493"/>
            <a:ext cx="8763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Example 2 – What is the gauge pressure if you have an actual pressure of 1072 </a:t>
            </a:r>
            <a:r>
              <a:rPr lang="en-US" dirty="0" err="1" smtClean="0"/>
              <a:t>Torr</a:t>
            </a:r>
            <a:r>
              <a:rPr lang="en-US" dirty="0" smtClean="0"/>
              <a:t>? </a:t>
            </a:r>
            <a:r>
              <a:rPr lang="en-US" sz="1400" dirty="0" smtClean="0"/>
              <a:t>(312 </a:t>
            </a:r>
            <a:r>
              <a:rPr lang="en-US" sz="1400" dirty="0" err="1" smtClean="0"/>
              <a:t>Torr</a:t>
            </a:r>
            <a:r>
              <a:rPr lang="en-US" sz="1400" dirty="0" smtClean="0"/>
              <a:t>)</a:t>
            </a: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" y="2590800"/>
            <a:ext cx="8991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0" y="147638"/>
            <a:ext cx="29067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Gauge pressure</a:t>
            </a:r>
          </a:p>
        </p:txBody>
      </p:sp>
      <p:pic>
        <p:nvPicPr>
          <p:cNvPr id="22530" name="Picture 2" descr="http://www.homedepot.com/catalog/productImages/400/e5/e5281e72-f638-4fab-9b2d-cd43164922a0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228600"/>
            <a:ext cx="2362200" cy="2362200"/>
          </a:xfrm>
          <a:prstGeom prst="rect">
            <a:avLst/>
          </a:prstGeom>
          <a:noFill/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743200"/>
            <a:ext cx="8181975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apphysicsc.com/wp-content/uploads/2012/08/MercuryBarome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04800"/>
            <a:ext cx="1588770" cy="2444262"/>
          </a:xfrm>
          <a:prstGeom prst="rect">
            <a:avLst/>
          </a:prstGeom>
          <a:noFill/>
        </p:spPr>
      </p:pic>
      <p:pic>
        <p:nvPicPr>
          <p:cNvPr id="18434" name="Picture 2" descr="http://backyardwilds.com/wp-content/uploads/2012/08/file_80433_400x300_scal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838200"/>
            <a:ext cx="2124075" cy="2160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/>
          <p:cNvSpPr txBox="1">
            <a:spLocks noChangeArrowheads="1"/>
          </p:cNvSpPr>
          <p:nvPr/>
        </p:nvSpPr>
        <p:spPr bwMode="auto">
          <a:xfrm>
            <a:off x="2358476" y="2263775"/>
            <a:ext cx="451277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Gauge Pressure</a:t>
            </a:r>
          </a:p>
          <a:p>
            <a:pPr algn="ctr"/>
            <a:r>
              <a:rPr lang="en-US" sz="5400" smtClean="0"/>
              <a:t>1-4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+ 1 </a:t>
            </a:r>
            <a:r>
              <a:rPr lang="en-US" dirty="0" err="1"/>
              <a:t>atm</a:t>
            </a:r>
            <a:endParaRPr lang="en-US" dirty="0"/>
          </a:p>
          <a:p>
            <a:r>
              <a:rPr lang="en-US" dirty="0"/>
              <a:t>P = 35 psi + 14.7 psi = 49.7 psi</a:t>
            </a:r>
          </a:p>
          <a:p>
            <a:r>
              <a:rPr lang="en-US" dirty="0"/>
              <a:t>1.013E5*49.7/14.7 = 3.42E5 Pa</a:t>
            </a:r>
          </a:p>
        </p:txBody>
      </p:sp>
      <p:sp>
        <p:nvSpPr>
          <p:cNvPr id="14745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700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49.7 psi, 3.42E5 Pa</a:t>
            </a:r>
          </a:p>
        </p:txBody>
      </p:sp>
      <p:sp>
        <p:nvSpPr>
          <p:cNvPr id="147461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absolute pressure if you read 35 psi gauge?  Answer in psi </a:t>
            </a:r>
            <a:r>
              <a:rPr lang="en-US" sz="3200" dirty="0" smtClean="0"/>
              <a:t>and </a:t>
            </a:r>
            <a:r>
              <a:rPr lang="en-US" sz="3200" dirty="0" err="1" smtClean="0"/>
              <a:t>Pascals</a:t>
            </a:r>
            <a:endParaRPr lang="en-US" sz="3200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+ 1 </a:t>
            </a:r>
            <a:r>
              <a:rPr lang="en-US" dirty="0" err="1"/>
              <a:t>atm</a:t>
            </a:r>
            <a:endParaRPr lang="en-US" dirty="0"/>
          </a:p>
          <a:p>
            <a:r>
              <a:rPr lang="en-US" dirty="0"/>
              <a:t>812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+ 760 </a:t>
            </a:r>
            <a:r>
              <a:rPr lang="en-US" dirty="0" err="1"/>
              <a:t>Torr</a:t>
            </a:r>
            <a:endParaRPr lang="en-US" dirty="0"/>
          </a:p>
          <a:p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= 52 </a:t>
            </a:r>
            <a:r>
              <a:rPr lang="en-US" dirty="0" err="1"/>
              <a:t>Torr</a:t>
            </a:r>
            <a:endParaRPr lang="en-US" dirty="0"/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461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52 Torr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4938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If you have an absolute pressure of 812 </a:t>
            </a:r>
            <a:r>
              <a:rPr lang="en-US" sz="3200" dirty="0" err="1"/>
              <a:t>Torr</a:t>
            </a:r>
            <a:r>
              <a:rPr lang="en-US" sz="3200" dirty="0"/>
              <a:t>, what is the gauge pressure?  Answer in </a:t>
            </a:r>
            <a:r>
              <a:rPr lang="en-US" sz="3200" dirty="0" err="1"/>
              <a:t>Torr</a:t>
            </a:r>
            <a:r>
              <a:rPr lang="en-US" sz="3200" dirty="0"/>
              <a:t>  </a:t>
            </a:r>
            <a:endParaRPr lang="en-US" sz="3200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96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686800" cy="38266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 </a:t>
            </a:r>
            <a:r>
              <a:rPr lang="en-US" dirty="0"/>
              <a:t>= Force in N</a:t>
            </a:r>
          </a:p>
          <a:p>
            <a:pPr lvl="1"/>
            <a:r>
              <a:rPr lang="en-US" dirty="0"/>
              <a:t>A = Area in m</a:t>
            </a:r>
            <a:r>
              <a:rPr lang="en-US" baseline="30000" dirty="0"/>
              <a:t>2</a:t>
            </a:r>
          </a:p>
          <a:p>
            <a:pPr lvl="1"/>
            <a:r>
              <a:rPr lang="en-US" dirty="0"/>
              <a:t>P = pressure in N/m</a:t>
            </a:r>
            <a:r>
              <a:rPr lang="en-US" baseline="30000" dirty="0"/>
              <a:t>2 </a:t>
            </a:r>
            <a:r>
              <a:rPr lang="en-US" dirty="0"/>
              <a:t>(</a:t>
            </a:r>
            <a:r>
              <a:rPr lang="en-US" dirty="0" err="1"/>
              <a:t>Pascals</a:t>
            </a:r>
            <a:r>
              <a:rPr lang="en-US" dirty="0"/>
              <a:t> - Pa)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Demo - 1 m</a:t>
            </a:r>
            <a:r>
              <a:rPr lang="en-US" baseline="30000" dirty="0" smtClean="0"/>
              <a:t>2 –</a:t>
            </a:r>
            <a:r>
              <a:rPr lang="en-US" dirty="0" smtClean="0"/>
              <a:t> Show what a Pa is </a:t>
            </a:r>
            <a:r>
              <a:rPr lang="en-US" sz="1600" dirty="0" smtClean="0"/>
              <a:t>(</a:t>
            </a:r>
            <a:r>
              <a:rPr lang="en-US" sz="1600" dirty="0" err="1" smtClean="0"/>
              <a:t>atm</a:t>
            </a:r>
            <a:r>
              <a:rPr lang="en-US" sz="1600" dirty="0" smtClean="0"/>
              <a:t> in each Pa,  lb/in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)</a:t>
            </a:r>
            <a:endParaRPr lang="en-US" baseline="30000" dirty="0" smtClean="0"/>
          </a:p>
          <a:p>
            <a:r>
              <a:rPr lang="en-US" dirty="0" smtClean="0"/>
              <a:t>In a fluid– Same in all directions, </a:t>
            </a:r>
            <a:r>
              <a:rPr lang="en-US" dirty="0" err="1" smtClean="0"/>
              <a:t>perp</a:t>
            </a:r>
            <a:r>
              <a:rPr lang="en-US" dirty="0" smtClean="0"/>
              <a:t> to walls.</a:t>
            </a:r>
            <a:endParaRPr lang="en-US" baseline="30000" dirty="0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838200"/>
          <a:ext cx="1066800" cy="1020763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914400"/>
            <a:ext cx="2219325" cy="226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+ 1 </a:t>
            </a:r>
            <a:r>
              <a:rPr lang="en-US" dirty="0" err="1"/>
              <a:t>atm</a:t>
            </a:r>
            <a:endParaRPr lang="en-US" dirty="0"/>
          </a:p>
          <a:p>
            <a:r>
              <a:rPr lang="en-US" dirty="0"/>
              <a:t>P = 2.17 x 10</a:t>
            </a:r>
            <a:r>
              <a:rPr lang="en-US" baseline="30000" dirty="0"/>
              <a:t>5</a:t>
            </a:r>
            <a:r>
              <a:rPr lang="en-US" dirty="0"/>
              <a:t> Pa + 1.013 x 10</a:t>
            </a:r>
            <a:r>
              <a:rPr lang="en-US" baseline="30000" dirty="0"/>
              <a:t>5</a:t>
            </a:r>
            <a:r>
              <a:rPr lang="en-US" dirty="0"/>
              <a:t> Pa</a:t>
            </a:r>
          </a:p>
          <a:p>
            <a:endParaRPr lang="en-US" dirty="0"/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969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3.18 x 10</a:t>
            </a:r>
            <a:r>
              <a:rPr lang="en-US" sz="1200" baseline="30000">
                <a:sym typeface="Symbol" pitchFamily="18" charset="2"/>
              </a:rPr>
              <a:t>5</a:t>
            </a:r>
            <a:r>
              <a:rPr lang="en-US" sz="1200">
                <a:sym typeface="Symbol" pitchFamily="18" charset="2"/>
              </a:rPr>
              <a:t> Pa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is the absolute pressure if the gauge pressure is  2.17 x 10</a:t>
            </a:r>
            <a:r>
              <a:rPr lang="en-US" sz="3200" baseline="30000" dirty="0"/>
              <a:t>5</a:t>
            </a:r>
            <a:r>
              <a:rPr lang="en-US" sz="3200" dirty="0"/>
              <a:t> </a:t>
            </a:r>
            <a:r>
              <a:rPr lang="en-US" sz="3200" dirty="0" smtClean="0"/>
              <a:t>Pa.  Answer in Pa.</a:t>
            </a:r>
            <a:endParaRPr lang="en-US" dirty="0" smtClean="0"/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P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+ 1 </a:t>
            </a:r>
            <a:r>
              <a:rPr lang="en-US" dirty="0" err="1"/>
              <a:t>atm</a:t>
            </a:r>
            <a:endParaRPr lang="en-US" dirty="0"/>
          </a:p>
          <a:p>
            <a:r>
              <a:rPr lang="en-US" dirty="0"/>
              <a:t>42.0 kPa = </a:t>
            </a:r>
            <a:r>
              <a:rPr lang="en-US" dirty="0" err="1"/>
              <a:t>p</a:t>
            </a:r>
            <a:r>
              <a:rPr lang="en-US" baseline="-25000" dirty="0" err="1"/>
              <a:t>gauge</a:t>
            </a:r>
            <a:r>
              <a:rPr lang="en-US" dirty="0"/>
              <a:t> + 101.3 kPa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683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>
                <a:sym typeface="Symbol" pitchFamily="18" charset="2"/>
              </a:rPr>
              <a:t>-59.3 kPa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8686800" cy="150810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If you have an absolute pressure of 42.0 kPa, what is the gauge pressure in kPa?</a:t>
            </a:r>
          </a:p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 x 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965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Pressure is in Force per unit area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8686800" cy="4534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/>
          </a:p>
          <a:p>
            <a:pPr lvl="1"/>
            <a:endParaRPr lang="en-US" dirty="0" smtClean="0"/>
          </a:p>
          <a:p>
            <a:pPr lvl="1"/>
            <a:r>
              <a:rPr lang="en-US" sz="2000" dirty="0" smtClean="0"/>
              <a:t>F </a:t>
            </a:r>
            <a:r>
              <a:rPr lang="en-US" sz="2000" dirty="0"/>
              <a:t>= Force in N</a:t>
            </a:r>
          </a:p>
          <a:p>
            <a:pPr lvl="1"/>
            <a:r>
              <a:rPr lang="en-US" sz="2000" dirty="0"/>
              <a:t>A = Area in m</a:t>
            </a:r>
            <a:r>
              <a:rPr lang="en-US" sz="2000" baseline="30000" dirty="0"/>
              <a:t>2</a:t>
            </a:r>
          </a:p>
          <a:p>
            <a:pPr lvl="1"/>
            <a:r>
              <a:rPr lang="en-US" sz="2000" dirty="0"/>
              <a:t>P = pressure in N/m</a:t>
            </a:r>
            <a:r>
              <a:rPr lang="en-US" sz="2000" baseline="30000" dirty="0"/>
              <a:t>2 </a:t>
            </a:r>
            <a:r>
              <a:rPr lang="en-US" sz="2000" dirty="0"/>
              <a:t>(</a:t>
            </a:r>
            <a:r>
              <a:rPr lang="en-US" sz="2000" dirty="0" err="1"/>
              <a:t>Pascals</a:t>
            </a:r>
            <a:r>
              <a:rPr lang="en-US" sz="2000" dirty="0"/>
              <a:t> - Pa)</a:t>
            </a:r>
          </a:p>
          <a:p>
            <a:pPr lvl="1"/>
            <a:endParaRPr lang="en-US" baseline="30000" dirty="0"/>
          </a:p>
          <a:p>
            <a:r>
              <a:rPr lang="en-US" dirty="0" smtClean="0"/>
              <a:t>Example </a:t>
            </a:r>
            <a:r>
              <a:rPr lang="en-US" dirty="0"/>
              <a:t>- </a:t>
            </a:r>
            <a:r>
              <a:rPr lang="en-US" dirty="0" smtClean="0"/>
              <a:t>A </a:t>
            </a:r>
            <a:r>
              <a:rPr lang="en-US" dirty="0"/>
              <a:t>2.4 kg box measures 15 cm by 25 cm on the base.  What is the pressure under the box</a:t>
            </a:r>
            <a:r>
              <a:rPr lang="en-US" dirty="0" smtClean="0"/>
              <a:t>?  </a:t>
            </a:r>
          </a:p>
          <a:p>
            <a:r>
              <a:rPr lang="en-US" sz="1400" dirty="0" smtClean="0"/>
              <a:t>(630 Pa – snowshoes vs. spike heels)</a:t>
            </a:r>
            <a:endParaRPr lang="en-US" dirty="0"/>
          </a:p>
          <a:p>
            <a:r>
              <a:rPr lang="en-US" dirty="0"/>
              <a:t>F = mg</a:t>
            </a:r>
          </a:p>
          <a:p>
            <a:r>
              <a:rPr lang="en-US" dirty="0"/>
              <a:t>A = </a:t>
            </a:r>
            <a:r>
              <a:rPr lang="en-US" dirty="0" err="1"/>
              <a:t>LxW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9600" y="838200"/>
          <a:ext cx="1066800" cy="1020763"/>
        </p:xfrm>
        <a:graphic>
          <a:graphicData uri="http://schemas.openxmlformats.org/presentationml/2006/ole">
            <p:oleObj spid="_x0000_s16386" name="Equation" r:id="rId3" imgW="444240" imgH="393480" progId="Equation.3">
              <p:embed/>
            </p:oleObj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990600"/>
            <a:ext cx="2219325" cy="226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345926" y="2263775"/>
            <a:ext cx="2537874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/>
              <a:t>Pressure</a:t>
            </a:r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(.20 m)(.32 m) = .064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 = (42 N)/(.064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032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660 Pa</a:t>
            </a: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What is the pressure of 42 N on a 20. cm x 32 cm plate?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534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/>
              <a:t>A = LxW</a:t>
            </a:r>
          </a:p>
          <a:p>
            <a:r>
              <a:rPr lang="en-US" sz="3200"/>
              <a:t>A = (.780 m)(1.82 m) = 1.4196 m</a:t>
            </a:r>
            <a:r>
              <a:rPr lang="en-US" sz="3200" baseline="30000"/>
              <a:t>2</a:t>
            </a:r>
          </a:p>
          <a:p>
            <a:r>
              <a:rPr lang="en-US" sz="3200">
                <a:sym typeface="Symbol" pitchFamily="18" charset="2"/>
              </a:rPr>
              <a:t>P = F/A, F = PA = (3200 Pa)(1.4196 m</a:t>
            </a:r>
            <a:r>
              <a:rPr lang="en-US" sz="3200" baseline="30000">
                <a:sym typeface="Symbol" pitchFamily="18" charset="2"/>
              </a:rPr>
              <a:t>2</a:t>
            </a:r>
            <a:r>
              <a:rPr lang="en-US" sz="3200">
                <a:sym typeface="Symbol" pitchFamily="18" charset="2"/>
              </a:rPr>
              <a:t>)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65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ym typeface="Symbol" pitchFamily="18" charset="2"/>
              </a:rPr>
              <a:t>4540 N</a:t>
            </a:r>
          </a:p>
        </p:txBody>
      </p:sp>
      <p:sp>
        <p:nvSpPr>
          <p:cNvPr id="139269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8458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What force does </a:t>
            </a:r>
            <a:r>
              <a:rPr lang="en-US" sz="3200" dirty="0" smtClean="0"/>
              <a:t>3.200 </a:t>
            </a:r>
            <a:r>
              <a:rPr lang="en-US" sz="3200" smtClean="0"/>
              <a:t>kPa</a:t>
            </a:r>
            <a:r>
              <a:rPr lang="en-US" sz="3200" dirty="0" smtClean="0"/>
              <a:t> </a:t>
            </a:r>
            <a:r>
              <a:rPr lang="en-US" sz="3200" dirty="0"/>
              <a:t>exert on a 78.0 cm x 182 cm pane of glass?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026"/>
          <p:cNvSpPr txBox="1">
            <a:spLocks noChangeArrowheads="1"/>
          </p:cNvSpPr>
          <p:nvPr/>
        </p:nvSpPr>
        <p:spPr bwMode="auto">
          <a:xfrm>
            <a:off x="381000" y="2027238"/>
            <a:ext cx="87630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Find area</a:t>
            </a:r>
          </a:p>
          <a:p>
            <a:r>
              <a:rPr lang="en-US" sz="3200" dirty="0"/>
              <a:t>A = </a:t>
            </a:r>
            <a:r>
              <a:rPr lang="en-US" sz="3200" dirty="0">
                <a:sym typeface="Symbol" pitchFamily="18" charset="2"/>
              </a:rPr>
              <a:t>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  <a:r>
              <a:rPr lang="en-US" sz="3200" dirty="0"/>
              <a:t> for a circle</a:t>
            </a:r>
          </a:p>
          <a:p>
            <a:r>
              <a:rPr lang="en-US" sz="3200" dirty="0"/>
              <a:t>Diameter  = 2r</a:t>
            </a:r>
          </a:p>
          <a:p>
            <a:r>
              <a:rPr lang="en-US" sz="3200" dirty="0"/>
              <a:t>P = F/A, A = F/P = (31360 N)/(1.38 x 10</a:t>
            </a:r>
            <a:r>
              <a:rPr lang="en-US" sz="3200" baseline="30000" dirty="0"/>
              <a:t>6 </a:t>
            </a:r>
            <a:r>
              <a:rPr lang="en-US" sz="3200" dirty="0"/>
              <a:t>Pa)</a:t>
            </a:r>
          </a:p>
          <a:p>
            <a:r>
              <a:rPr lang="en-US" sz="3200" dirty="0"/>
              <a:t>A = .022725 m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A = </a:t>
            </a:r>
            <a:r>
              <a:rPr lang="en-US" sz="3200" dirty="0">
                <a:sym typeface="Symbol" pitchFamily="18" charset="2"/>
              </a:rPr>
              <a:t></a:t>
            </a:r>
            <a:r>
              <a:rPr lang="en-US" sz="3200" dirty="0"/>
              <a:t>r</a:t>
            </a:r>
            <a:r>
              <a:rPr lang="en-US" sz="3200" baseline="30000" dirty="0"/>
              <a:t>2</a:t>
            </a:r>
          </a:p>
          <a:p>
            <a:r>
              <a:rPr lang="en-US" sz="3200" dirty="0"/>
              <a:t>r = .08505 m</a:t>
            </a:r>
          </a:p>
          <a:p>
            <a:r>
              <a:rPr lang="en-US" sz="3200" dirty="0"/>
              <a:t>d = 2r</a:t>
            </a:r>
          </a:p>
        </p:txBody>
      </p:sp>
      <p:sp>
        <p:nvSpPr>
          <p:cNvPr id="138243" name="Text Box 1027"/>
          <p:cNvSpPr txBox="1">
            <a:spLocks noChangeArrowheads="1"/>
          </p:cNvSpPr>
          <p:nvPr/>
        </p:nvSpPr>
        <p:spPr bwMode="auto">
          <a:xfrm>
            <a:off x="228600" y="6477000"/>
            <a:ext cx="68961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0.170 </a:t>
            </a:r>
            <a:r>
              <a:rPr lang="en-US" sz="1200" dirty="0">
                <a:sym typeface="Symbol" pitchFamily="18" charset="2"/>
              </a:rPr>
              <a:t>m</a:t>
            </a:r>
          </a:p>
        </p:txBody>
      </p:sp>
      <p:sp>
        <p:nvSpPr>
          <p:cNvPr id="138245" name="Text Box 1029"/>
          <p:cNvSpPr txBox="1">
            <a:spLocks noChangeArrowheads="1"/>
          </p:cNvSpPr>
          <p:nvPr/>
        </p:nvSpPr>
        <p:spPr bwMode="auto">
          <a:xfrm>
            <a:off x="457200" y="381000"/>
            <a:ext cx="84582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A hydraulic jack lifts a </a:t>
            </a:r>
            <a:r>
              <a:rPr lang="en-US" sz="3200" dirty="0" smtClean="0"/>
              <a:t>31,360 </a:t>
            </a:r>
            <a:r>
              <a:rPr lang="en-US" sz="3200" dirty="0"/>
              <a:t>N car using a pressure of 1.38 </a:t>
            </a:r>
            <a:r>
              <a:rPr lang="en-US" sz="3200" dirty="0" err="1"/>
              <a:t>MPa</a:t>
            </a:r>
            <a:r>
              <a:rPr lang="en-US" sz="3200" dirty="0"/>
              <a:t> (M = x 10</a:t>
            </a:r>
            <a:r>
              <a:rPr lang="en-US" sz="3200" baseline="30000" dirty="0"/>
              <a:t>6</a:t>
            </a:r>
            <a:r>
              <a:rPr lang="en-US" sz="3200" dirty="0"/>
              <a:t>)  What is the diameter of the cylinder?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174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Converting units of pressure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762000"/>
            <a:ext cx="9144000" cy="45935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/>
              <a:t>1 </a:t>
            </a:r>
            <a:r>
              <a:rPr lang="en-US" b="1" dirty="0" err="1" smtClean="0"/>
              <a:t>atm</a:t>
            </a:r>
            <a:r>
              <a:rPr lang="en-US" b="1" dirty="0" smtClean="0"/>
              <a:t> = 1.013x10</a:t>
            </a:r>
            <a:r>
              <a:rPr lang="en-US" b="1" baseline="30000" dirty="0" smtClean="0"/>
              <a:t>5</a:t>
            </a:r>
            <a:r>
              <a:rPr lang="en-US" b="1" dirty="0" smtClean="0"/>
              <a:t> Pa = 101.3 kPa = 760. </a:t>
            </a:r>
            <a:r>
              <a:rPr lang="en-US" b="1" dirty="0" err="1" smtClean="0"/>
              <a:t>torr</a:t>
            </a:r>
            <a:r>
              <a:rPr lang="en-US" b="1" dirty="0" smtClean="0"/>
              <a:t> = 14.7 PSI</a:t>
            </a:r>
          </a:p>
          <a:p>
            <a:r>
              <a:rPr lang="en-US" sz="1800" b="1" dirty="0" smtClean="0"/>
              <a:t>(1 bar = 1x10</a:t>
            </a:r>
            <a:r>
              <a:rPr lang="en-US" sz="1800" b="1" baseline="30000" dirty="0" smtClean="0"/>
              <a:t>5</a:t>
            </a:r>
            <a:r>
              <a:rPr lang="en-US" sz="1800" b="1" dirty="0" smtClean="0"/>
              <a:t> Pa, so 1 </a:t>
            </a:r>
            <a:r>
              <a:rPr lang="en-US" sz="1800" b="1" dirty="0" err="1" smtClean="0"/>
              <a:t>atm</a:t>
            </a:r>
            <a:r>
              <a:rPr lang="en-US" sz="1800" b="1" dirty="0" smtClean="0"/>
              <a:t> = 1.013 bar)</a:t>
            </a:r>
          </a:p>
          <a:p>
            <a:endParaRPr lang="en-US" sz="1050" dirty="0" smtClean="0"/>
          </a:p>
          <a:p>
            <a:r>
              <a:rPr lang="en-US" dirty="0" smtClean="0"/>
              <a:t>Convert 2.10 </a:t>
            </a:r>
            <a:r>
              <a:rPr lang="en-US" dirty="0" err="1" smtClean="0"/>
              <a:t>atm</a:t>
            </a:r>
            <a:r>
              <a:rPr lang="en-US" dirty="0" smtClean="0"/>
              <a:t> to Pa: </a:t>
            </a:r>
            <a:r>
              <a:rPr lang="en-US" sz="1600" dirty="0" smtClean="0"/>
              <a:t>(2.13x10</a:t>
            </a:r>
            <a:r>
              <a:rPr lang="en-US" sz="1600" baseline="30000" dirty="0" smtClean="0"/>
              <a:t>5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Convert 345 </a:t>
            </a:r>
            <a:r>
              <a:rPr lang="en-US" dirty="0" err="1" smtClean="0"/>
              <a:t>torr</a:t>
            </a:r>
            <a:r>
              <a:rPr lang="en-US" dirty="0" smtClean="0"/>
              <a:t> to Pa:  </a:t>
            </a:r>
            <a:r>
              <a:rPr lang="en-US" sz="1600" dirty="0" smtClean="0"/>
              <a:t>(4.60x10</a:t>
            </a:r>
            <a:r>
              <a:rPr lang="en-US" sz="1600" baseline="30000" dirty="0" smtClean="0"/>
              <a:t>4</a:t>
            </a:r>
            <a:r>
              <a:rPr lang="en-US" sz="1600" dirty="0" smtClean="0"/>
              <a:t> Pa)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dirty="0" smtClean="0"/>
              <a:t>Convert 2.45x10</a:t>
            </a:r>
            <a:r>
              <a:rPr lang="en-US" baseline="30000" dirty="0" smtClean="0"/>
              <a:t>4</a:t>
            </a:r>
            <a:r>
              <a:rPr lang="en-US" dirty="0" smtClean="0"/>
              <a:t> Pa to PSI: </a:t>
            </a:r>
            <a:r>
              <a:rPr lang="en-US" sz="1600" dirty="0" smtClean="0"/>
              <a:t>(3.56 PSI)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791288" y="2263775"/>
            <a:ext cx="364715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Conversions</a:t>
            </a:r>
            <a:endParaRPr lang="en-US" sz="5400" u="sng" dirty="0"/>
          </a:p>
          <a:p>
            <a:pPr algn="ctr"/>
            <a:r>
              <a:rPr lang="en-US" sz="5400" dirty="0">
                <a:hlinkClick r:id="rId2" action="ppaction://hlinksldjump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rId3" action="ppaction://hlinksldjump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rId4" action="ppaction://hlinksldjump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890</Words>
  <Application>Microsoft Office PowerPoint</Application>
  <PresentationFormat>On-screen Show (4:3)</PresentationFormat>
  <Paragraphs>134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280</cp:revision>
  <dcterms:created xsi:type="dcterms:W3CDTF">2001-03-01T17:38:38Z</dcterms:created>
  <dcterms:modified xsi:type="dcterms:W3CDTF">2021-09-08T20:14:21Z</dcterms:modified>
</cp:coreProperties>
</file>