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9" r:id="rId2"/>
    <p:sldId id="257" r:id="rId3"/>
    <p:sldId id="274" r:id="rId4"/>
    <p:sldId id="299" r:id="rId5"/>
    <p:sldId id="300" r:id="rId6"/>
    <p:sldId id="301" r:id="rId7"/>
    <p:sldId id="302" r:id="rId8"/>
    <p:sldId id="278" r:id="rId9"/>
    <p:sldId id="281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05" autoAdjust="0"/>
    <p:restoredTop sz="94645" autoAdjust="0"/>
  </p:normalViewPr>
  <p:slideViewPr>
    <p:cSldViewPr>
      <p:cViewPr>
        <p:scale>
          <a:sx n="100" d="100"/>
          <a:sy n="100" d="100"/>
        </p:scale>
        <p:origin x="-111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FEF5B-C5F9-4B7B-927D-A4A11A9F0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9162B-A414-4743-8B2D-2BEF61817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5D313-4292-4683-8E89-2081AA414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13AE8-F5F1-4BA7-BA2F-0764FDAB7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EDFBF-BFFD-4E82-B56F-48AF9F23D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C6F75-F69E-437A-9504-71B6F24A1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A5050-34CA-4196-971D-847DD4523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9C9F6-BE1E-4101-8CBA-494B6178FB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7C489-E7E8-42C7-9EEA-76E61E5BE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64920-12AB-4634-8D3A-B084368AE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BEA37-5A07-4362-9EBD-005E63599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F2A462-7BBB-4EAB-8604-A2CC2BF1A7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slide" Target="slide1.xml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4624388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Statics: Equilibrant 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953000" y="1600200"/>
            <a:ext cx="3962400" cy="191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condition of equilibrium</a:t>
            </a:r>
          </a:p>
          <a:p>
            <a:r>
              <a:rPr lang="en-US"/>
              <a:t>How to solve</a:t>
            </a:r>
          </a:p>
          <a:p>
            <a:r>
              <a:rPr lang="en-US"/>
              <a:t>Example</a:t>
            </a:r>
          </a:p>
          <a:p>
            <a:r>
              <a:rPr lang="en-US"/>
              <a:t>Whiteboards</a:t>
            </a:r>
          </a:p>
          <a:p>
            <a:r>
              <a:rPr lang="en-US"/>
              <a:t>(Demo: Force scales, masses)</a:t>
            </a:r>
          </a:p>
        </p:txBody>
      </p:sp>
      <p:pic>
        <p:nvPicPr>
          <p:cNvPr id="15378" name="Picture 18" descr="PS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25725"/>
            <a:ext cx="4191000" cy="377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Find the equilibrant for the forces indicated.  Express as a magnitude and a trig angle</a:t>
            </a:r>
            <a:endParaRPr lang="en-US" sz="2200">
              <a:sym typeface="Symbol" pitchFamily="18" charset="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11033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19.6 N at 24.5</a:t>
            </a:r>
            <a:r>
              <a:rPr lang="en-US" sz="1200" baseline="30000"/>
              <a:t>o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2743200" y="10668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rot="5400000">
            <a:off x="2780506" y="1293019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V="1">
            <a:off x="2743200" y="1219200"/>
            <a:ext cx="457200" cy="13303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H="1">
            <a:off x="381000" y="2549525"/>
            <a:ext cx="2362200" cy="9556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124200" y="762000"/>
            <a:ext cx="15589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18.0 N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52400" y="3505200"/>
            <a:ext cx="15414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29.0 N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286000" y="1371600"/>
            <a:ext cx="660400" cy="366713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17.0</a:t>
            </a:r>
            <a:r>
              <a:rPr lang="en-US" sz="1800" baseline="30000"/>
              <a:t>o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447800" y="2528888"/>
            <a:ext cx="660400" cy="3667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28.0</a:t>
            </a:r>
            <a:r>
              <a:rPr lang="en-US" sz="1800" baseline="30000"/>
              <a:t>o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2559050" y="609600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022725" y="2303463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grpSp>
        <p:nvGrpSpPr>
          <p:cNvPr id="57373" name="Group 29"/>
          <p:cNvGrpSpPr>
            <a:grpSpLocks/>
          </p:cNvGrpSpPr>
          <p:nvPr/>
        </p:nvGrpSpPr>
        <p:grpSpPr bwMode="auto">
          <a:xfrm>
            <a:off x="4797425" y="2895600"/>
            <a:ext cx="4117975" cy="2282825"/>
            <a:chOff x="2206" y="1824"/>
            <a:chExt cx="2594" cy="1438"/>
          </a:xfrm>
        </p:grpSpPr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2247" y="1824"/>
              <a:ext cx="2436" cy="143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	x		  y</a:t>
              </a:r>
            </a:p>
            <a:p>
              <a:r>
                <a:rPr lang="en-US"/>
                <a:t>A	5.26		  17.21</a:t>
              </a:r>
            </a:p>
            <a:p>
              <a:r>
                <a:rPr lang="en-US"/>
                <a:t>B	-25.61		  -13.61</a:t>
              </a:r>
            </a:p>
            <a:p>
              <a:r>
                <a:rPr lang="en-US"/>
                <a:t>C	2.49		  -11.74</a:t>
              </a:r>
            </a:p>
            <a:p>
              <a:r>
                <a:rPr lang="en-US"/>
                <a:t>Equil	17.85		  8.14</a:t>
              </a:r>
            </a:p>
            <a:p>
              <a:r>
                <a:rPr lang="en-US"/>
                <a:t>Sum	0		  0</a:t>
              </a: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2206" y="2086"/>
              <a:ext cx="25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>
              <a:off x="2209" y="3024"/>
              <a:ext cx="25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>
              <a:off x="2785" y="1942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>
              <a:off x="3840" y="1942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3260725" y="5299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3657600" y="5730875"/>
            <a:ext cx="4572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Mag = √(17.85</a:t>
            </a:r>
            <a:r>
              <a:rPr lang="en-US" baseline="30000"/>
              <a:t>2</a:t>
            </a:r>
            <a:r>
              <a:rPr lang="en-US"/>
              <a:t>+8.14</a:t>
            </a:r>
            <a:r>
              <a:rPr lang="en-US" baseline="30000"/>
              <a:t>2</a:t>
            </a:r>
            <a:r>
              <a:rPr lang="en-US"/>
              <a:t>) ≈ 19.6 N</a:t>
            </a:r>
          </a:p>
          <a:p>
            <a:r>
              <a:rPr lang="en-US">
                <a:sym typeface="Symbol" pitchFamily="18" charset="2"/>
              </a:rPr>
              <a:t></a:t>
            </a:r>
            <a:r>
              <a:rPr lang="en-US"/>
              <a:t> = Atan(8.14/17.85) ≈ 24.5</a:t>
            </a:r>
            <a:r>
              <a:rPr lang="en-US" baseline="30000"/>
              <a:t>o</a:t>
            </a:r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>
            <a:off x="2743200" y="2514600"/>
            <a:ext cx="304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2362200" y="3733800"/>
            <a:ext cx="15414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 = 12.0 N</a:t>
            </a:r>
          </a:p>
        </p:txBody>
      </p:sp>
      <p:sp>
        <p:nvSpPr>
          <p:cNvPr id="57377" name="Arc 33"/>
          <p:cNvSpPr>
            <a:spLocks/>
          </p:cNvSpPr>
          <p:nvPr/>
        </p:nvSpPr>
        <p:spPr bwMode="auto">
          <a:xfrm>
            <a:off x="2743200" y="2057400"/>
            <a:ext cx="12065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8509"/>
              <a:gd name="T1" fmla="*/ 0 h 21600"/>
              <a:gd name="T2" fmla="*/ 8509 w 8509"/>
              <a:gd name="T3" fmla="*/ 1746 h 21600"/>
              <a:gd name="T4" fmla="*/ 0 w 850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09" h="21600" fill="none" extrusionOk="0">
                <a:moveTo>
                  <a:pt x="-1" y="0"/>
                </a:moveTo>
                <a:cubicBezTo>
                  <a:pt x="2925" y="0"/>
                  <a:pt x="5820" y="594"/>
                  <a:pt x="8508" y="1746"/>
                </a:cubicBezTo>
              </a:path>
              <a:path w="8509" h="21600" stroke="0" extrusionOk="0">
                <a:moveTo>
                  <a:pt x="-1" y="0"/>
                </a:moveTo>
                <a:cubicBezTo>
                  <a:pt x="2925" y="0"/>
                  <a:pt x="5820" y="594"/>
                  <a:pt x="8508" y="1746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Arc 34"/>
          <p:cNvSpPr>
            <a:spLocks/>
          </p:cNvSpPr>
          <p:nvPr/>
        </p:nvSpPr>
        <p:spPr bwMode="auto">
          <a:xfrm rot="12600000">
            <a:off x="2170113" y="2516188"/>
            <a:ext cx="284162" cy="239712"/>
          </a:xfrm>
          <a:custGeom>
            <a:avLst/>
            <a:gdLst>
              <a:gd name="G0" fmla="+- 0 0 0"/>
              <a:gd name="G1" fmla="+- 16991 0 0"/>
              <a:gd name="G2" fmla="+- 21600 0 0"/>
              <a:gd name="T0" fmla="*/ 13336 w 20081"/>
              <a:gd name="T1" fmla="*/ 0 h 16991"/>
              <a:gd name="T2" fmla="*/ 20081 w 20081"/>
              <a:gd name="T3" fmla="*/ 9034 h 16991"/>
              <a:gd name="T4" fmla="*/ 0 w 20081"/>
              <a:gd name="T5" fmla="*/ 16991 h 16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81" h="16991" fill="none" extrusionOk="0">
                <a:moveTo>
                  <a:pt x="13336" y="-1"/>
                </a:moveTo>
                <a:cubicBezTo>
                  <a:pt x="16344" y="2360"/>
                  <a:pt x="18672" y="5478"/>
                  <a:pt x="20080" y="9034"/>
                </a:cubicBezTo>
              </a:path>
              <a:path w="20081" h="16991" stroke="0" extrusionOk="0">
                <a:moveTo>
                  <a:pt x="13336" y="-1"/>
                </a:moveTo>
                <a:cubicBezTo>
                  <a:pt x="16344" y="2360"/>
                  <a:pt x="18672" y="5478"/>
                  <a:pt x="20080" y="9034"/>
                </a:cubicBezTo>
                <a:lnTo>
                  <a:pt x="0" y="1699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Text Box 35"/>
          <p:cNvSpPr txBox="1">
            <a:spLocks noChangeArrowheads="1"/>
          </p:cNvSpPr>
          <p:nvPr/>
        </p:nvSpPr>
        <p:spPr bwMode="auto">
          <a:xfrm>
            <a:off x="2667000" y="3429000"/>
            <a:ext cx="660400" cy="3667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12.0</a:t>
            </a:r>
            <a:r>
              <a:rPr lang="en-US" sz="1800" baseline="30000"/>
              <a:t>o</a:t>
            </a:r>
          </a:p>
        </p:txBody>
      </p:sp>
      <p:sp>
        <p:nvSpPr>
          <p:cNvPr id="57380" name="Arc 36"/>
          <p:cNvSpPr>
            <a:spLocks/>
          </p:cNvSpPr>
          <p:nvPr/>
        </p:nvSpPr>
        <p:spPr bwMode="auto">
          <a:xfrm rot="6300000">
            <a:off x="2633662" y="2841626"/>
            <a:ext cx="284163" cy="239712"/>
          </a:xfrm>
          <a:custGeom>
            <a:avLst/>
            <a:gdLst>
              <a:gd name="G0" fmla="+- 0 0 0"/>
              <a:gd name="G1" fmla="+- 16991 0 0"/>
              <a:gd name="G2" fmla="+- 21600 0 0"/>
              <a:gd name="T0" fmla="*/ 13336 w 20081"/>
              <a:gd name="T1" fmla="*/ 0 h 16991"/>
              <a:gd name="T2" fmla="*/ 20081 w 20081"/>
              <a:gd name="T3" fmla="*/ 9034 h 16991"/>
              <a:gd name="T4" fmla="*/ 0 w 20081"/>
              <a:gd name="T5" fmla="*/ 16991 h 16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81" h="16991" fill="none" extrusionOk="0">
                <a:moveTo>
                  <a:pt x="13336" y="-1"/>
                </a:moveTo>
                <a:cubicBezTo>
                  <a:pt x="16344" y="2360"/>
                  <a:pt x="18672" y="5478"/>
                  <a:pt x="20080" y="9034"/>
                </a:cubicBezTo>
              </a:path>
              <a:path w="20081" h="16991" stroke="0" extrusionOk="0">
                <a:moveTo>
                  <a:pt x="13336" y="-1"/>
                </a:moveTo>
                <a:cubicBezTo>
                  <a:pt x="16344" y="2360"/>
                  <a:pt x="18672" y="5478"/>
                  <a:pt x="20080" y="9034"/>
                </a:cubicBezTo>
                <a:lnTo>
                  <a:pt x="0" y="1699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386" name="Group 42"/>
          <p:cNvGrpSpPr>
            <a:grpSpLocks/>
          </p:cNvGrpSpPr>
          <p:nvPr/>
        </p:nvGrpSpPr>
        <p:grpSpPr bwMode="auto">
          <a:xfrm>
            <a:off x="2743200" y="1981200"/>
            <a:ext cx="1219200" cy="620713"/>
            <a:chOff x="1728" y="1248"/>
            <a:chExt cx="768" cy="391"/>
          </a:xfrm>
        </p:grpSpPr>
        <p:sp>
          <p:nvSpPr>
            <p:cNvPr id="57382" name="Line 38"/>
            <p:cNvSpPr>
              <a:spLocks noChangeShapeType="1"/>
            </p:cNvSpPr>
            <p:nvPr/>
          </p:nvSpPr>
          <p:spPr bwMode="auto">
            <a:xfrm flipV="1">
              <a:off x="1728" y="1248"/>
              <a:ext cx="768" cy="36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84" name="Rectangle 40"/>
            <p:cNvSpPr>
              <a:spLocks noChangeArrowheads="1"/>
            </p:cNvSpPr>
            <p:nvPr/>
          </p:nvSpPr>
          <p:spPr bwMode="auto">
            <a:xfrm>
              <a:off x="2112" y="1344"/>
              <a:ext cx="21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</a:t>
              </a:r>
            </a:p>
          </p:txBody>
        </p:sp>
        <p:sp>
          <p:nvSpPr>
            <p:cNvPr id="57385" name="Arc 41"/>
            <p:cNvSpPr>
              <a:spLocks/>
            </p:cNvSpPr>
            <p:nvPr/>
          </p:nvSpPr>
          <p:spPr bwMode="auto">
            <a:xfrm rot="900000">
              <a:off x="1872" y="1488"/>
              <a:ext cx="179" cy="151"/>
            </a:xfrm>
            <a:custGeom>
              <a:avLst/>
              <a:gdLst>
                <a:gd name="G0" fmla="+- 0 0 0"/>
                <a:gd name="G1" fmla="+- 16991 0 0"/>
                <a:gd name="G2" fmla="+- 21600 0 0"/>
                <a:gd name="T0" fmla="*/ 13336 w 20081"/>
                <a:gd name="T1" fmla="*/ 0 h 16991"/>
                <a:gd name="T2" fmla="*/ 20081 w 20081"/>
                <a:gd name="T3" fmla="*/ 9034 h 16991"/>
                <a:gd name="T4" fmla="*/ 0 w 20081"/>
                <a:gd name="T5" fmla="*/ 16991 h 16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81" h="16991" fill="none" extrusionOk="0">
                  <a:moveTo>
                    <a:pt x="13336" y="-1"/>
                  </a:moveTo>
                  <a:cubicBezTo>
                    <a:pt x="16344" y="2360"/>
                    <a:pt x="18672" y="5478"/>
                    <a:pt x="20080" y="9034"/>
                  </a:cubicBezTo>
                </a:path>
                <a:path w="20081" h="16991" stroke="0" extrusionOk="0">
                  <a:moveTo>
                    <a:pt x="13336" y="-1"/>
                  </a:moveTo>
                  <a:cubicBezTo>
                    <a:pt x="16344" y="2360"/>
                    <a:pt x="18672" y="5478"/>
                    <a:pt x="20080" y="9034"/>
                  </a:cubicBezTo>
                  <a:lnTo>
                    <a:pt x="0" y="1699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81000" y="476250"/>
            <a:ext cx="8458200" cy="15541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Statics – acceleration = 0</a:t>
            </a:r>
          </a:p>
          <a:p>
            <a:endParaRPr lang="en-US" sz="3200"/>
          </a:p>
          <a:p>
            <a:r>
              <a:rPr lang="en-US" sz="3200"/>
              <a:t>Force Equilibrium - &lt;The sum of all forces &gt; = 0</a:t>
            </a:r>
          </a:p>
        </p:txBody>
      </p:sp>
      <p:pic>
        <p:nvPicPr>
          <p:cNvPr id="3110" name="Picture 38" descr="PS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335338"/>
            <a:ext cx="3657600" cy="3294062"/>
          </a:xfrm>
          <a:prstGeom prst="rect">
            <a:avLst/>
          </a:prstGeom>
          <a:noFill/>
        </p:spPr>
      </p:pic>
      <p:grpSp>
        <p:nvGrpSpPr>
          <p:cNvPr id="3119" name="Group 47"/>
          <p:cNvGrpSpPr>
            <a:grpSpLocks/>
          </p:cNvGrpSpPr>
          <p:nvPr/>
        </p:nvGrpSpPr>
        <p:grpSpPr bwMode="auto">
          <a:xfrm>
            <a:off x="6629400" y="3505200"/>
            <a:ext cx="1955800" cy="2895600"/>
            <a:chOff x="3312" y="2208"/>
            <a:chExt cx="1232" cy="1824"/>
          </a:xfrm>
        </p:grpSpPr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H="1" flipV="1">
              <a:off x="3312" y="2208"/>
              <a:ext cx="1232" cy="18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Text Box 44"/>
            <p:cNvSpPr txBox="1">
              <a:spLocks noChangeArrowheads="1"/>
            </p:cNvSpPr>
            <p:nvPr/>
          </p:nvSpPr>
          <p:spPr bwMode="auto">
            <a:xfrm>
              <a:off x="3494" y="2954"/>
              <a:ext cx="287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6629400" y="2971800"/>
            <a:ext cx="1981200" cy="533400"/>
            <a:chOff x="3312" y="1872"/>
            <a:chExt cx="1248" cy="336"/>
          </a:xfrm>
        </p:grpSpPr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>
              <a:off x="3312" y="2208"/>
              <a:ext cx="124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3792" y="1872"/>
              <a:ext cx="287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121" name="Group 49"/>
          <p:cNvGrpSpPr>
            <a:grpSpLocks/>
          </p:cNvGrpSpPr>
          <p:nvPr/>
        </p:nvGrpSpPr>
        <p:grpSpPr bwMode="auto">
          <a:xfrm>
            <a:off x="8610600" y="3505200"/>
            <a:ext cx="531813" cy="2895600"/>
            <a:chOff x="4560" y="2208"/>
            <a:chExt cx="335" cy="1824"/>
          </a:xfrm>
        </p:grpSpPr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4560" y="2208"/>
              <a:ext cx="0" cy="18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Text Box 46"/>
            <p:cNvSpPr txBox="1">
              <a:spLocks noChangeArrowheads="1"/>
            </p:cNvSpPr>
            <p:nvPr/>
          </p:nvSpPr>
          <p:spPr bwMode="auto">
            <a:xfrm>
              <a:off x="4608" y="2832"/>
              <a:ext cx="287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3</a:t>
              </a:r>
            </a:p>
          </p:txBody>
        </p:sp>
      </p:grp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3962400" y="3352800"/>
            <a:ext cx="2438400" cy="15541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Adding the three forces tip to tail: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3962400" y="5486400"/>
            <a:ext cx="2438400" cy="10668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They add to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9" grpId="0" build="p" autoUpdateAnimBg="0"/>
      <p:bldP spid="3122" grpId="0" autoUpdateAnimBg="0"/>
      <p:bldP spid="31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517525" y="323850"/>
            <a:ext cx="8397875" cy="353943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The Equilibrant is the opposite of the sum.</a:t>
            </a:r>
          </a:p>
          <a:p>
            <a:pPr marL="971550" lvl="1" indent="-514350">
              <a:buAutoNum type="arabicPeriod"/>
            </a:pPr>
            <a:r>
              <a:rPr lang="en-US" sz="3200" dirty="0" smtClean="0"/>
              <a:t>Add the given vectors</a:t>
            </a:r>
          </a:p>
          <a:p>
            <a:pPr marL="971550" lvl="1" indent="-514350">
              <a:buAutoNum type="arabicPeriod"/>
            </a:pPr>
            <a:r>
              <a:rPr lang="en-US" sz="3200" dirty="0" smtClean="0"/>
              <a:t>Negate the sum</a:t>
            </a:r>
          </a:p>
          <a:p>
            <a:pPr marL="971550" lvl="1" indent="-514350">
              <a:buAutoNum type="arabicPeriod"/>
            </a:pPr>
            <a:r>
              <a:rPr lang="en-US" sz="3200" dirty="0" smtClean="0"/>
              <a:t>Find its magnitude</a:t>
            </a:r>
          </a:p>
          <a:p>
            <a:pPr marL="971550" lvl="1" indent="-514350">
              <a:buAutoNum type="arabicPeriod"/>
            </a:pPr>
            <a:r>
              <a:rPr lang="en-US" sz="3200" dirty="0" smtClean="0"/>
              <a:t>Find some angle</a:t>
            </a:r>
          </a:p>
          <a:p>
            <a:pPr marL="971550" lvl="1" indent="-514350">
              <a:buAutoNum type="arabicPeriod"/>
            </a:pPr>
            <a:r>
              <a:rPr lang="en-US" sz="3200" dirty="0" smtClean="0"/>
              <a:t>Draw and label it</a:t>
            </a:r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4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419600" y="2873375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F, and </a:t>
            </a:r>
            <a:r>
              <a:rPr lang="en-US">
                <a:sym typeface="Symbol" pitchFamily="18" charset="2"/>
              </a:rPr>
              <a:t> such that the system will be in equilibrium</a:t>
            </a:r>
          </a:p>
          <a:p>
            <a:r>
              <a:rPr lang="en-US">
                <a:sym typeface="Symbol" pitchFamily="18" charset="2"/>
              </a:rPr>
              <a:t>(This force is called the equilibrant)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8596313" y="643572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4038600" y="37465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rot="5400000">
            <a:off x="4075906" y="41354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V="1">
            <a:off x="4038600" y="67945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 flipV="1">
            <a:off x="2971800" y="29845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2590800" y="167005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689725" y="492125"/>
            <a:ext cx="13303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23 N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676400" y="298450"/>
            <a:ext cx="13128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14 N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108325" y="3235325"/>
            <a:ext cx="3540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3262" name="Freeform 14"/>
          <p:cNvSpPr>
            <a:spLocks/>
          </p:cNvSpPr>
          <p:nvPr/>
        </p:nvSpPr>
        <p:spPr bwMode="auto">
          <a:xfrm>
            <a:off x="4953000" y="128905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Freeform 15"/>
          <p:cNvSpPr>
            <a:spLocks/>
          </p:cNvSpPr>
          <p:nvPr/>
        </p:nvSpPr>
        <p:spPr bwMode="auto">
          <a:xfrm>
            <a:off x="3492500" y="128905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318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29</a:t>
            </a:r>
            <a:r>
              <a:rPr lang="en-US" baseline="30000"/>
              <a:t>o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2651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56</a:t>
            </a:r>
            <a:r>
              <a:rPr lang="en-US" baseline="30000"/>
              <a:t>o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3854450" y="-4127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318125" y="142398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3268" name="Freeform 20"/>
          <p:cNvSpPr>
            <a:spLocks/>
          </p:cNvSpPr>
          <p:nvPr/>
        </p:nvSpPr>
        <p:spPr bwMode="auto">
          <a:xfrm rot="-1724091">
            <a:off x="3644900" y="168751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3314700" y="1746250"/>
            <a:ext cx="3429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endParaRPr lang="en-US"/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457200" y="1524000"/>
            <a:ext cx="13493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822325" y="4765675"/>
            <a:ext cx="4146550" cy="191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		x		  y</a:t>
            </a:r>
          </a:p>
          <a:p>
            <a:r>
              <a:rPr lang="en-US"/>
              <a:t>A</a:t>
            </a:r>
          </a:p>
          <a:p>
            <a:r>
              <a:rPr lang="en-US"/>
              <a:t>B</a:t>
            </a:r>
          </a:p>
          <a:p>
            <a:r>
              <a:rPr lang="en-US"/>
              <a:t>F</a:t>
            </a:r>
          </a:p>
          <a:p>
            <a:r>
              <a:rPr lang="en-US"/>
              <a:t>Sum		0		  0</a:t>
            </a:r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757238" y="5181600"/>
            <a:ext cx="525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762000" y="6324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16764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38100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8" grpId="0"/>
      <p:bldP spid="53279" grpId="0" animBg="1"/>
      <p:bldP spid="53280" grpId="0" animBg="1"/>
      <p:bldP spid="53281" grpId="0" animBg="1"/>
      <p:bldP spid="532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8596313" y="643572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4038600" y="37465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rot="5400000">
            <a:off x="4075906" y="41354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V="1">
            <a:off x="4038600" y="67945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H="1" flipV="1">
            <a:off x="2971800" y="29845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 flipH="1">
            <a:off x="2590800" y="167005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689725" y="492125"/>
            <a:ext cx="13303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23 N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676400" y="298450"/>
            <a:ext cx="13128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14 N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108325" y="3235325"/>
            <a:ext cx="3540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4284" name="Freeform 12"/>
          <p:cNvSpPr>
            <a:spLocks/>
          </p:cNvSpPr>
          <p:nvPr/>
        </p:nvSpPr>
        <p:spPr bwMode="auto">
          <a:xfrm>
            <a:off x="4953000" y="128905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5" name="Freeform 13"/>
          <p:cNvSpPr>
            <a:spLocks/>
          </p:cNvSpPr>
          <p:nvPr/>
        </p:nvSpPr>
        <p:spPr bwMode="auto">
          <a:xfrm>
            <a:off x="3492500" y="128905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5318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29</a:t>
            </a:r>
            <a:r>
              <a:rPr lang="en-US" baseline="30000"/>
              <a:t>o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2651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56</a:t>
            </a:r>
            <a:r>
              <a:rPr lang="en-US" baseline="30000"/>
              <a:t>o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3854450" y="-4127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5318125" y="142398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4290" name="Freeform 18"/>
          <p:cNvSpPr>
            <a:spLocks/>
          </p:cNvSpPr>
          <p:nvPr/>
        </p:nvSpPr>
        <p:spPr bwMode="auto">
          <a:xfrm rot="-1724091">
            <a:off x="3644900" y="168751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314700" y="1746250"/>
            <a:ext cx="3429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endParaRPr lang="en-US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57200" y="1524000"/>
            <a:ext cx="13493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822325" y="4765675"/>
            <a:ext cx="4679950" cy="191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		x		  y</a:t>
            </a:r>
          </a:p>
          <a:p>
            <a:r>
              <a:rPr lang="en-US"/>
              <a:t>A		20.12		  11.15</a:t>
            </a:r>
          </a:p>
          <a:p>
            <a:r>
              <a:rPr lang="en-US"/>
              <a:t>B		-7.83		  11.61</a:t>
            </a:r>
          </a:p>
          <a:p>
            <a:r>
              <a:rPr lang="en-US"/>
              <a:t>F</a:t>
            </a:r>
          </a:p>
          <a:p>
            <a:r>
              <a:rPr lang="en-US"/>
              <a:t>Sum		0		  0</a:t>
            </a: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757238" y="5181600"/>
            <a:ext cx="525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762000" y="6324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>
            <a:off x="16764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38100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4419600" y="2873375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F, and </a:t>
            </a:r>
            <a:r>
              <a:rPr lang="en-US">
                <a:sym typeface="Symbol" pitchFamily="18" charset="2"/>
              </a:rPr>
              <a:t> such that the system will be in equilibrium</a:t>
            </a:r>
          </a:p>
          <a:p>
            <a:r>
              <a:rPr lang="en-US">
                <a:sym typeface="Symbol" pitchFamily="18" charset="2"/>
              </a:rPr>
              <a:t>(This force is called the equilibrant)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596313" y="643572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4038600" y="37465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rot="5400000">
            <a:off x="4075906" y="41354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flipV="1">
            <a:off x="4038600" y="67945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flipH="1" flipV="1">
            <a:off x="2971800" y="29845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 flipH="1">
            <a:off x="2590800" y="167005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689725" y="492125"/>
            <a:ext cx="13303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23 N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1676400" y="298450"/>
            <a:ext cx="13128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14 N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3108325" y="3235325"/>
            <a:ext cx="3540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5308" name="Freeform 12"/>
          <p:cNvSpPr>
            <a:spLocks/>
          </p:cNvSpPr>
          <p:nvPr/>
        </p:nvSpPr>
        <p:spPr bwMode="auto">
          <a:xfrm>
            <a:off x="4953000" y="128905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9" name="Freeform 13"/>
          <p:cNvSpPr>
            <a:spLocks/>
          </p:cNvSpPr>
          <p:nvPr/>
        </p:nvSpPr>
        <p:spPr bwMode="auto">
          <a:xfrm>
            <a:off x="3492500" y="128905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318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29</a:t>
            </a:r>
            <a:r>
              <a:rPr lang="en-US" baseline="30000"/>
              <a:t>o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2651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56</a:t>
            </a:r>
            <a:r>
              <a:rPr lang="en-US" baseline="30000"/>
              <a:t>o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854450" y="-4127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5318125" y="142398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 rot="-1724091">
            <a:off x="3644900" y="168751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3314700" y="1746250"/>
            <a:ext cx="3429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endParaRPr lang="en-US"/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457200" y="1524000"/>
            <a:ext cx="13493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822325" y="4765675"/>
            <a:ext cx="4781550" cy="191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		x		  y</a:t>
            </a:r>
          </a:p>
          <a:p>
            <a:r>
              <a:rPr lang="en-US"/>
              <a:t>A		20.12		  11.15</a:t>
            </a:r>
          </a:p>
          <a:p>
            <a:r>
              <a:rPr lang="en-US"/>
              <a:t>B		-7.83		  11.61</a:t>
            </a:r>
          </a:p>
          <a:p>
            <a:r>
              <a:rPr lang="en-US"/>
              <a:t>F		-12.29		  -22.76</a:t>
            </a:r>
          </a:p>
          <a:p>
            <a:r>
              <a:rPr lang="en-US"/>
              <a:t>Sum		0		  0</a:t>
            </a:r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757238" y="5181600"/>
            <a:ext cx="525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762000" y="6324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16764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38100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4419600" y="2873375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F, and </a:t>
            </a:r>
            <a:r>
              <a:rPr lang="en-US">
                <a:sym typeface="Symbol" pitchFamily="18" charset="2"/>
              </a:rPr>
              <a:t> such that the system will be in equilibrium</a:t>
            </a:r>
          </a:p>
          <a:p>
            <a:r>
              <a:rPr lang="en-US">
                <a:sym typeface="Symbol" pitchFamily="18" charset="2"/>
              </a:rPr>
              <a:t>(This force is called the equilibrant)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8596313" y="643572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4038600" y="37465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rot="5400000">
            <a:off x="4075906" y="41354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V="1">
            <a:off x="4038600" y="67945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H="1" flipV="1">
            <a:off x="2971800" y="29845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H="1">
            <a:off x="2590800" y="167005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6689725" y="492125"/>
            <a:ext cx="13303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23 N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676400" y="298450"/>
            <a:ext cx="13128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14 N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590800" y="2743200"/>
            <a:ext cx="3540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6331" name="Freeform 11"/>
          <p:cNvSpPr>
            <a:spLocks/>
          </p:cNvSpPr>
          <p:nvPr/>
        </p:nvSpPr>
        <p:spPr bwMode="auto">
          <a:xfrm>
            <a:off x="4953000" y="128905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2" name="Freeform 12"/>
          <p:cNvSpPr>
            <a:spLocks/>
          </p:cNvSpPr>
          <p:nvPr/>
        </p:nvSpPr>
        <p:spPr bwMode="auto">
          <a:xfrm>
            <a:off x="3492500" y="128905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5318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29</a:t>
            </a:r>
            <a:r>
              <a:rPr lang="en-US" baseline="30000"/>
              <a:t>o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2651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56</a:t>
            </a:r>
            <a:r>
              <a:rPr lang="en-US" baseline="30000"/>
              <a:t>o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854450" y="-4127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5318125" y="142398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6337" name="Freeform 17"/>
          <p:cNvSpPr>
            <a:spLocks/>
          </p:cNvSpPr>
          <p:nvPr/>
        </p:nvSpPr>
        <p:spPr bwMode="auto">
          <a:xfrm rot="-1724091">
            <a:off x="3644900" y="168751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314700" y="1746250"/>
            <a:ext cx="3429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457200" y="1524000"/>
            <a:ext cx="13493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822325" y="4765675"/>
            <a:ext cx="4781550" cy="191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		x		  y</a:t>
            </a:r>
          </a:p>
          <a:p>
            <a:r>
              <a:rPr lang="en-US"/>
              <a:t>A		20.12		  11.15</a:t>
            </a:r>
          </a:p>
          <a:p>
            <a:r>
              <a:rPr lang="en-US"/>
              <a:t>B		-7.83		  11.61</a:t>
            </a:r>
          </a:p>
          <a:p>
            <a:r>
              <a:rPr lang="en-US"/>
              <a:t>F		-12.29		  -22.76</a:t>
            </a:r>
          </a:p>
          <a:p>
            <a:r>
              <a:rPr lang="en-US"/>
              <a:t>Sum		0		  0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757238" y="5181600"/>
            <a:ext cx="525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762000" y="6324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16764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38100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4038600" y="1676400"/>
            <a:ext cx="0" cy="2209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>
            <a:off x="2667000" y="38862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4114800" y="2514600"/>
            <a:ext cx="971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-22.76</a:t>
            </a:r>
          </a:p>
        </p:txBody>
      </p:sp>
      <p:sp>
        <p:nvSpPr>
          <p:cNvPr id="56349" name="Rectangle 29"/>
          <p:cNvSpPr>
            <a:spLocks noChangeArrowheads="1"/>
          </p:cNvSpPr>
          <p:nvPr/>
        </p:nvSpPr>
        <p:spPr bwMode="auto">
          <a:xfrm>
            <a:off x="2819400" y="3962400"/>
            <a:ext cx="971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-12.29</a:t>
            </a:r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4648200" y="3276600"/>
            <a:ext cx="4103688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Mag = </a:t>
            </a:r>
            <a:r>
              <a:rPr lang="en-US">
                <a:cs typeface="Times New Roman" pitchFamily="18" charset="0"/>
              </a:rPr>
              <a:t>√</a:t>
            </a:r>
            <a:r>
              <a:rPr lang="en-US"/>
              <a:t>(22.76</a:t>
            </a:r>
            <a:r>
              <a:rPr lang="en-US" baseline="30000"/>
              <a:t>2</a:t>
            </a:r>
            <a:r>
              <a:rPr lang="en-US"/>
              <a:t>+12.29</a:t>
            </a:r>
            <a:r>
              <a:rPr lang="en-US" baseline="30000"/>
              <a:t>2</a:t>
            </a:r>
            <a:r>
              <a:rPr lang="en-US"/>
              <a:t>) </a:t>
            </a:r>
            <a:r>
              <a:rPr lang="en-US">
                <a:cs typeface="Times New Roman" pitchFamily="18" charset="0"/>
              </a:rPr>
              <a:t>≈</a:t>
            </a:r>
            <a:r>
              <a:rPr lang="en-US"/>
              <a:t> 26 N</a:t>
            </a:r>
          </a:p>
          <a:p>
            <a:r>
              <a:rPr lang="en-US">
                <a:sym typeface="Symbol" pitchFamily="18" charset="2"/>
              </a:rPr>
              <a:t></a:t>
            </a:r>
            <a:r>
              <a:rPr lang="en-US"/>
              <a:t> = Atan(22.76/12.29) ≈ 62</a:t>
            </a:r>
            <a:r>
              <a:rPr lang="en-US" baseline="30000"/>
              <a:t>o</a:t>
            </a:r>
          </a:p>
          <a:p>
            <a:r>
              <a:rPr lang="en-US"/>
              <a:t>Trig angle = 180+62 = 242</a:t>
            </a:r>
            <a:r>
              <a:rPr lang="en-US" baseline="30000"/>
              <a:t>o</a:t>
            </a:r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3124200" y="3352800"/>
            <a:ext cx="3429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endParaRPr lang="en-US"/>
          </a:p>
        </p:txBody>
      </p:sp>
      <p:sp>
        <p:nvSpPr>
          <p:cNvPr id="56353" name="Arc 33"/>
          <p:cNvSpPr>
            <a:spLocks/>
          </p:cNvSpPr>
          <p:nvPr/>
        </p:nvSpPr>
        <p:spPr bwMode="auto">
          <a:xfrm>
            <a:off x="2895600" y="3540125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673350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Equilibrant</a:t>
            </a:r>
          </a:p>
          <a:p>
            <a:pPr algn="ctr"/>
            <a:r>
              <a:rPr lang="en-US" sz="4800"/>
              <a:t>1 | 2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4" action="ppaction://hlinksldjump"/>
              </a:rPr>
              <a:t>TOC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Find the equilibrant for the forces indicated.  Express as a magnitude and a trig angle</a:t>
            </a:r>
            <a:endParaRPr lang="en-US" sz="2200">
              <a:sym typeface="Symbol" pitchFamily="18" charset="2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1033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22.3 N at 64.5</a:t>
            </a:r>
            <a:r>
              <a:rPr lang="en-US" sz="1200" baseline="30000"/>
              <a:t>o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2743200" y="10668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rot="5400000">
            <a:off x="2780506" y="1293019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2743200" y="2057400"/>
            <a:ext cx="1371600" cy="4921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>
            <a:off x="914400" y="2549525"/>
            <a:ext cx="1828800" cy="21748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4114800" y="1600200"/>
            <a:ext cx="15589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15.0 N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28600" y="4800600"/>
            <a:ext cx="15414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35.0 N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4114800" y="2057400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23.0</a:t>
            </a:r>
            <a:r>
              <a:rPr lang="en-US" baseline="30000"/>
              <a:t>o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2228850" y="3124200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42.0</a:t>
            </a:r>
            <a:r>
              <a:rPr lang="en-US" baseline="30000"/>
              <a:t>o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2559050" y="609600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4022725" y="2303463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8718" name="Arc 46"/>
          <p:cNvSpPr>
            <a:spLocks/>
          </p:cNvSpPr>
          <p:nvPr/>
        </p:nvSpPr>
        <p:spPr bwMode="auto">
          <a:xfrm rot="8700479">
            <a:off x="2473325" y="2690813"/>
            <a:ext cx="368300" cy="333375"/>
          </a:xfrm>
          <a:custGeom>
            <a:avLst/>
            <a:gdLst>
              <a:gd name="G0" fmla="+- 0 0 0"/>
              <a:gd name="G1" fmla="+- 18880 0 0"/>
              <a:gd name="G2" fmla="+- 21600 0 0"/>
              <a:gd name="T0" fmla="*/ 10492 w 20877"/>
              <a:gd name="T1" fmla="*/ 0 h 18880"/>
              <a:gd name="T2" fmla="*/ 20877 w 20877"/>
              <a:gd name="T3" fmla="*/ 13339 h 18880"/>
              <a:gd name="T4" fmla="*/ 0 w 20877"/>
              <a:gd name="T5" fmla="*/ 18880 h 18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77" h="18880" fill="none" extrusionOk="0">
                <a:moveTo>
                  <a:pt x="10492" y="-1"/>
                </a:moveTo>
                <a:cubicBezTo>
                  <a:pt x="15622" y="2850"/>
                  <a:pt x="19371" y="7666"/>
                  <a:pt x="20877" y="13338"/>
                </a:cubicBezTo>
              </a:path>
              <a:path w="20877" h="18880" stroke="0" extrusionOk="0">
                <a:moveTo>
                  <a:pt x="10492" y="-1"/>
                </a:moveTo>
                <a:cubicBezTo>
                  <a:pt x="15622" y="2850"/>
                  <a:pt x="19371" y="7666"/>
                  <a:pt x="20877" y="13338"/>
                </a:cubicBezTo>
                <a:lnTo>
                  <a:pt x="0" y="1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Arc 48"/>
          <p:cNvSpPr>
            <a:spLocks/>
          </p:cNvSpPr>
          <p:nvPr/>
        </p:nvSpPr>
        <p:spPr bwMode="auto">
          <a:xfrm rot="3242447">
            <a:off x="2986088" y="2262187"/>
            <a:ext cx="457200" cy="238125"/>
          </a:xfrm>
          <a:custGeom>
            <a:avLst/>
            <a:gdLst>
              <a:gd name="G0" fmla="+- 0 0 0"/>
              <a:gd name="G1" fmla="+- 18880 0 0"/>
              <a:gd name="G2" fmla="+- 21600 0 0"/>
              <a:gd name="T0" fmla="*/ 10492 w 16489"/>
              <a:gd name="T1" fmla="*/ 0 h 18880"/>
              <a:gd name="T2" fmla="*/ 16489 w 16489"/>
              <a:gd name="T3" fmla="*/ 4927 h 18880"/>
              <a:gd name="T4" fmla="*/ 0 w 16489"/>
              <a:gd name="T5" fmla="*/ 18880 h 18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89" h="18880" fill="none" extrusionOk="0">
                <a:moveTo>
                  <a:pt x="10492" y="-1"/>
                </a:moveTo>
                <a:cubicBezTo>
                  <a:pt x="12772" y="1266"/>
                  <a:pt x="14803" y="2936"/>
                  <a:pt x="16488" y="4927"/>
                </a:cubicBezTo>
              </a:path>
              <a:path w="16489" h="18880" stroke="0" extrusionOk="0">
                <a:moveTo>
                  <a:pt x="10492" y="-1"/>
                </a:moveTo>
                <a:cubicBezTo>
                  <a:pt x="12772" y="1266"/>
                  <a:pt x="14803" y="2936"/>
                  <a:pt x="16488" y="4927"/>
                </a:cubicBezTo>
                <a:lnTo>
                  <a:pt x="0" y="1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26" name="Group 54"/>
          <p:cNvGrpSpPr>
            <a:grpSpLocks/>
          </p:cNvGrpSpPr>
          <p:nvPr/>
        </p:nvGrpSpPr>
        <p:grpSpPr bwMode="auto">
          <a:xfrm>
            <a:off x="3502025" y="2895600"/>
            <a:ext cx="5260975" cy="2092325"/>
            <a:chOff x="2158" y="2304"/>
            <a:chExt cx="3314" cy="1318"/>
          </a:xfrm>
        </p:grpSpPr>
        <p:sp>
          <p:nvSpPr>
            <p:cNvPr id="28721" name="Text Box 49"/>
            <p:cNvSpPr txBox="1">
              <a:spLocks noChangeArrowheads="1"/>
            </p:cNvSpPr>
            <p:nvPr/>
          </p:nvSpPr>
          <p:spPr bwMode="auto">
            <a:xfrm>
              <a:off x="2199" y="2304"/>
              <a:ext cx="3012" cy="120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		x		  y</a:t>
              </a:r>
            </a:p>
            <a:p>
              <a:r>
                <a:rPr lang="en-US"/>
                <a:t>A		13.81		  5.86</a:t>
              </a:r>
            </a:p>
            <a:p>
              <a:r>
                <a:rPr lang="en-US"/>
                <a:t>B		-23.42		  -26.01</a:t>
              </a:r>
            </a:p>
            <a:p>
              <a:r>
                <a:rPr lang="en-US"/>
                <a:t>Equil.		9.61		  20.15</a:t>
              </a:r>
            </a:p>
            <a:p>
              <a:r>
                <a:rPr lang="en-US"/>
                <a:t>Sum		0		  0</a:t>
              </a:r>
            </a:p>
          </p:txBody>
        </p:sp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2158" y="2566"/>
              <a:ext cx="33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auto">
            <a:xfrm>
              <a:off x="2161" y="3286"/>
              <a:ext cx="33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24" name="Line 52"/>
            <p:cNvSpPr>
              <a:spLocks noChangeShapeType="1"/>
            </p:cNvSpPr>
            <p:nvPr/>
          </p:nvSpPr>
          <p:spPr bwMode="auto">
            <a:xfrm>
              <a:off x="2737" y="2422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25" name="Line 53"/>
            <p:cNvSpPr>
              <a:spLocks noChangeShapeType="1"/>
            </p:cNvSpPr>
            <p:nvPr/>
          </p:nvSpPr>
          <p:spPr bwMode="auto">
            <a:xfrm>
              <a:off x="4081" y="2422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3260725" y="5299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3657600" y="5105400"/>
            <a:ext cx="4572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Mag = √(9.61</a:t>
            </a:r>
            <a:r>
              <a:rPr lang="en-US" baseline="30000"/>
              <a:t>2</a:t>
            </a:r>
            <a:r>
              <a:rPr lang="en-US"/>
              <a:t>+20.15</a:t>
            </a:r>
            <a:r>
              <a:rPr lang="en-US" baseline="30000"/>
              <a:t>2</a:t>
            </a:r>
            <a:r>
              <a:rPr lang="en-US"/>
              <a:t>) ≈ 22.32 N</a:t>
            </a:r>
          </a:p>
          <a:p>
            <a:r>
              <a:rPr lang="en-US">
                <a:sym typeface="Symbol" pitchFamily="18" charset="2"/>
              </a:rPr>
              <a:t></a:t>
            </a:r>
            <a:r>
              <a:rPr lang="en-US"/>
              <a:t> = Atan(20.15/9.61) ≈ 64.50</a:t>
            </a:r>
            <a:r>
              <a:rPr lang="en-US" baseline="30000"/>
              <a:t>o</a:t>
            </a:r>
          </a:p>
        </p:txBody>
      </p:sp>
      <p:grpSp>
        <p:nvGrpSpPr>
          <p:cNvPr id="28733" name="Group 61"/>
          <p:cNvGrpSpPr>
            <a:grpSpLocks/>
          </p:cNvGrpSpPr>
          <p:nvPr/>
        </p:nvGrpSpPr>
        <p:grpSpPr bwMode="auto">
          <a:xfrm>
            <a:off x="2743200" y="1295400"/>
            <a:ext cx="723900" cy="1308100"/>
            <a:chOff x="1728" y="816"/>
            <a:chExt cx="456" cy="824"/>
          </a:xfrm>
        </p:grpSpPr>
        <p:sp>
          <p:nvSpPr>
            <p:cNvPr id="28727" name="Line 55"/>
            <p:cNvSpPr>
              <a:spLocks noChangeShapeType="1"/>
            </p:cNvSpPr>
            <p:nvPr/>
          </p:nvSpPr>
          <p:spPr bwMode="auto">
            <a:xfrm flipV="1">
              <a:off x="1728" y="816"/>
              <a:ext cx="384" cy="76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30" name="Arc 58"/>
            <p:cNvSpPr>
              <a:spLocks/>
            </p:cNvSpPr>
            <p:nvPr/>
          </p:nvSpPr>
          <p:spPr bwMode="auto">
            <a:xfrm rot="-436282">
              <a:off x="1760" y="1359"/>
              <a:ext cx="240" cy="281"/>
            </a:xfrm>
            <a:custGeom>
              <a:avLst/>
              <a:gdLst>
                <a:gd name="G0" fmla="+- 0 0 0"/>
                <a:gd name="G1" fmla="+- 18880 0 0"/>
                <a:gd name="G2" fmla="+- 21600 0 0"/>
                <a:gd name="T0" fmla="*/ 10492 w 21600"/>
                <a:gd name="T1" fmla="*/ 0 h 25298"/>
                <a:gd name="T2" fmla="*/ 20624 w 21600"/>
                <a:gd name="T3" fmla="*/ 25298 h 25298"/>
                <a:gd name="T4" fmla="*/ 0 w 21600"/>
                <a:gd name="T5" fmla="*/ 18880 h 25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298" fill="none" extrusionOk="0">
                  <a:moveTo>
                    <a:pt x="10492" y="-1"/>
                  </a:moveTo>
                  <a:cubicBezTo>
                    <a:pt x="17348" y="3809"/>
                    <a:pt x="21600" y="11036"/>
                    <a:pt x="21600" y="18880"/>
                  </a:cubicBezTo>
                  <a:cubicBezTo>
                    <a:pt x="21600" y="21056"/>
                    <a:pt x="21271" y="23220"/>
                    <a:pt x="20624" y="25298"/>
                  </a:cubicBezTo>
                </a:path>
                <a:path w="21600" h="25298" stroke="0" extrusionOk="0">
                  <a:moveTo>
                    <a:pt x="10492" y="-1"/>
                  </a:moveTo>
                  <a:cubicBezTo>
                    <a:pt x="17348" y="3809"/>
                    <a:pt x="21600" y="11036"/>
                    <a:pt x="21600" y="18880"/>
                  </a:cubicBezTo>
                  <a:cubicBezTo>
                    <a:pt x="21600" y="21056"/>
                    <a:pt x="21271" y="23220"/>
                    <a:pt x="20624" y="25298"/>
                  </a:cubicBezTo>
                  <a:lnTo>
                    <a:pt x="0" y="1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1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2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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9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587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Muriley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</cp:lastModifiedBy>
  <cp:revision>323</cp:revision>
  <dcterms:created xsi:type="dcterms:W3CDTF">2015-03-10T17:15:56Z</dcterms:created>
  <dcterms:modified xsi:type="dcterms:W3CDTF">2015-03-10T17:21:27Z</dcterms:modified>
</cp:coreProperties>
</file>