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8" r:id="rId3"/>
    <p:sldId id="307" r:id="rId4"/>
    <p:sldId id="329" r:id="rId5"/>
    <p:sldId id="352" r:id="rId6"/>
    <p:sldId id="355" r:id="rId7"/>
    <p:sldId id="35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A5323-BFED-488A-91DB-087EE8828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2E340-0AA7-4A07-B406-877EECC5B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19C17-6BA5-4447-BC22-4222075E4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BE0F-AA87-4C75-85DB-C9B15082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6AD11-346D-4DC8-8779-0441657AE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7947-A6FC-4480-A198-F5E9FED1B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F1CA-7E27-476C-855C-EC847C405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FE08C-D713-4A97-94E5-E842E8A8A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AC0A5-83E9-4F04-AEA9-5593C206E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DC312-1B6B-4666-B6FC-BEA87CF83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88288-792B-4EE8-AF87-7AB5D583A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E051D4-3A71-464C-8F46-762A55113B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5Momentum.ppt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Star_Birth.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- </a:t>
            </a:r>
            <a:r>
              <a:rPr lang="en-US" sz="2000"/>
              <a:t>Angular Momentum</a:t>
            </a:r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Review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Linear and angular Qtys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Angular v</a:t>
            </a:r>
            <a:r>
              <a:rPr lang="en-US" sz="3200"/>
              <a:t>s. Linear Formulas</a:t>
            </a:r>
          </a:p>
          <a:p>
            <a:pPr lvl="1">
              <a:buFontTx/>
              <a:buChar char="•"/>
            </a:pPr>
            <a:r>
              <a:rPr lang="en-US" sz="3200"/>
              <a:t>Angular Momentum</a:t>
            </a:r>
          </a:p>
          <a:p>
            <a:pPr lvl="2">
              <a:buFontTx/>
              <a:buChar char="•"/>
            </a:pPr>
            <a:r>
              <a:rPr lang="en-US" sz="3200">
                <a:hlinkClick r:id="" action="ppaction://noaction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" action="ppaction://noaction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Conservation of Angular Momentum</a:t>
            </a:r>
            <a:endParaRPr lang="en-US" sz="3200">
              <a:solidFill>
                <a:srgbClr val="FF0000"/>
              </a:solidFill>
            </a:endParaRPr>
          </a:p>
          <a:p>
            <a:pPr lvl="2">
              <a:buFontTx/>
              <a:buChar char="•"/>
            </a:pPr>
            <a:r>
              <a:rPr lang="en-US" sz="3200">
                <a:hlinkClick r:id="" action="ppaction://noaction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" action="ppaction://noaction"/>
              </a:rPr>
              <a:t>Whiteboard</a:t>
            </a: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426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 sz="3200"/>
              <a:t>Angular Quantities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4925" y="987425"/>
            <a:ext cx="1828800" cy="5578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000"/>
              <a:t>Linear:</a:t>
            </a:r>
          </a:p>
          <a:p>
            <a:pPr algn="r"/>
            <a:r>
              <a:rPr lang="en-US" sz="3200"/>
              <a:t>(m)</a:t>
            </a:r>
            <a:r>
              <a:rPr lang="en-US" sz="4000"/>
              <a:t> s</a:t>
            </a:r>
          </a:p>
          <a:p>
            <a:pPr algn="r"/>
            <a:r>
              <a:rPr lang="en-US" sz="3200"/>
              <a:t>(m/s)</a:t>
            </a:r>
            <a:r>
              <a:rPr lang="en-US" sz="4000"/>
              <a:t> u</a:t>
            </a:r>
          </a:p>
          <a:p>
            <a:pPr algn="r"/>
            <a:r>
              <a:rPr lang="en-US" sz="3200"/>
              <a:t>(m/s)</a:t>
            </a:r>
            <a:r>
              <a:rPr lang="en-US" sz="4000"/>
              <a:t> v</a:t>
            </a:r>
          </a:p>
          <a:p>
            <a:pPr algn="r"/>
            <a:r>
              <a:rPr lang="en-US" sz="3200"/>
              <a:t>(m/s/s)</a:t>
            </a:r>
            <a:r>
              <a:rPr lang="en-US" sz="4000"/>
              <a:t> a</a:t>
            </a:r>
          </a:p>
          <a:p>
            <a:pPr algn="r"/>
            <a:r>
              <a:rPr lang="en-US" sz="3200"/>
              <a:t>(s)</a:t>
            </a:r>
            <a:r>
              <a:rPr lang="en-US" sz="4000"/>
              <a:t> t</a:t>
            </a:r>
          </a:p>
          <a:p>
            <a:pPr algn="r"/>
            <a:r>
              <a:rPr lang="en-US" sz="3200"/>
              <a:t>(N)</a:t>
            </a:r>
            <a:r>
              <a:rPr lang="en-US" sz="4000"/>
              <a:t> F</a:t>
            </a:r>
          </a:p>
          <a:p>
            <a:pPr algn="r"/>
            <a:r>
              <a:rPr lang="en-US" sz="4000"/>
              <a:t> (</a:t>
            </a:r>
            <a:r>
              <a:rPr lang="en-US" sz="3200"/>
              <a:t>kg)</a:t>
            </a:r>
            <a:r>
              <a:rPr lang="en-US" sz="4000"/>
              <a:t> m</a:t>
            </a:r>
          </a:p>
          <a:p>
            <a:pPr algn="r"/>
            <a:r>
              <a:rPr lang="en-US" sz="3200"/>
              <a:t>(kgm/s)</a:t>
            </a:r>
            <a:r>
              <a:rPr lang="en-US" sz="4000"/>
              <a:t> p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12963" y="990600"/>
            <a:ext cx="6335712" cy="496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Angular:</a:t>
            </a:r>
          </a:p>
          <a:p>
            <a:r>
              <a:rPr lang="en-US" sz="4000">
                <a:sym typeface="Symbol" pitchFamily="18" charset="2"/>
              </a:rPr>
              <a:t> 	</a:t>
            </a:r>
            <a:r>
              <a:rPr lang="en-US" sz="3200">
                <a:sym typeface="Symbol" pitchFamily="18" charset="2"/>
              </a:rPr>
              <a:t>- Angle (Radians)</a:t>
            </a:r>
            <a:endParaRPr lang="en-US" sz="3200"/>
          </a:p>
          <a:p>
            <a:r>
              <a:rPr lang="en-US" sz="4000">
                <a:sym typeface="Symbol" pitchFamily="18" charset="2"/>
              </a:rPr>
              <a:t></a:t>
            </a:r>
            <a:r>
              <a:rPr lang="en-US" sz="4000" baseline="-25000">
                <a:sym typeface="Symbol" pitchFamily="18" charset="2"/>
              </a:rPr>
              <a:t>o	</a:t>
            </a:r>
            <a:r>
              <a:rPr lang="en-US" sz="3200">
                <a:sym typeface="Symbol" pitchFamily="18" charset="2"/>
              </a:rPr>
              <a:t>- Initial angular velocity (Rad/s)</a:t>
            </a:r>
            <a:endParaRPr lang="en-US" sz="3200" baseline="-25000"/>
          </a:p>
          <a:p>
            <a:r>
              <a:rPr lang="en-US" sz="4000">
                <a:sym typeface="Symbol" pitchFamily="18" charset="2"/>
              </a:rPr>
              <a:t>	</a:t>
            </a:r>
            <a:r>
              <a:rPr lang="en-US" sz="3200">
                <a:sym typeface="Symbol" pitchFamily="18" charset="2"/>
              </a:rPr>
              <a:t>- Final angular velocity (Rad/s)</a:t>
            </a:r>
            <a:endParaRPr lang="en-US" sz="3200"/>
          </a:p>
          <a:p>
            <a:r>
              <a:rPr lang="en-US" sz="4000">
                <a:sym typeface="Symbol" pitchFamily="18" charset="2"/>
              </a:rPr>
              <a:t>	</a:t>
            </a:r>
            <a:r>
              <a:rPr lang="en-US" sz="3200">
                <a:sym typeface="Symbol" pitchFamily="18" charset="2"/>
              </a:rPr>
              <a:t>- Angular acceleration (Rad/s/s)</a:t>
            </a:r>
            <a:endParaRPr lang="en-US" sz="3200"/>
          </a:p>
          <a:p>
            <a:r>
              <a:rPr lang="en-US" sz="4000"/>
              <a:t>t	</a:t>
            </a:r>
            <a:r>
              <a:rPr lang="en-US" sz="3200"/>
              <a:t>- Uh, time (s)</a:t>
            </a:r>
          </a:p>
          <a:p>
            <a:r>
              <a:rPr lang="en-US" sz="4000">
                <a:sym typeface="Symbol" pitchFamily="18" charset="2"/>
              </a:rPr>
              <a:t>	</a:t>
            </a:r>
            <a:r>
              <a:rPr lang="en-US" sz="3200">
                <a:sym typeface="Symbol" pitchFamily="18" charset="2"/>
              </a:rPr>
              <a:t>- Torque</a:t>
            </a:r>
          </a:p>
          <a:p>
            <a:r>
              <a:rPr lang="en-US" sz="4000">
                <a:sym typeface="Symbol" pitchFamily="18" charset="2"/>
              </a:rPr>
              <a:t>I</a:t>
            </a:r>
            <a:r>
              <a:rPr lang="en-US" sz="3200">
                <a:sym typeface="Symbol" pitchFamily="18" charset="2"/>
              </a:rPr>
              <a:t>	- Moment of inertia</a:t>
            </a:r>
            <a:endParaRPr lang="en-US" sz="3200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124075" y="5902325"/>
            <a:ext cx="46196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L 	</a:t>
            </a:r>
            <a:r>
              <a:rPr lang="en-US" sz="3200">
                <a:sym typeface="Symbol" pitchFamily="18" charset="2"/>
              </a:rPr>
              <a:t>- Angular 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25600" y="228600"/>
            <a:ext cx="2603500" cy="613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600"/>
              <a:t>Linear:</a:t>
            </a:r>
          </a:p>
          <a:p>
            <a:pPr algn="r"/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s/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 = v</a:t>
            </a:r>
          </a:p>
          <a:p>
            <a:pPr algn="r"/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v/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 = a</a:t>
            </a:r>
          </a:p>
          <a:p>
            <a:pPr algn="r"/>
            <a:r>
              <a:rPr lang="en-US" sz="3600"/>
              <a:t>u + at = v</a:t>
            </a:r>
          </a:p>
          <a:p>
            <a:pPr algn="r"/>
            <a:r>
              <a:rPr lang="en-US" sz="3600"/>
              <a:t>ut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at</a:t>
            </a:r>
            <a:r>
              <a:rPr lang="en-US" sz="3600" baseline="30000"/>
              <a:t>2</a:t>
            </a:r>
            <a:r>
              <a:rPr lang="en-US" sz="3600"/>
              <a:t> = s</a:t>
            </a:r>
          </a:p>
          <a:p>
            <a:pPr algn="r"/>
            <a:r>
              <a:rPr lang="en-US" sz="3600"/>
              <a:t>u</a:t>
            </a:r>
            <a:r>
              <a:rPr lang="en-US" sz="3600" baseline="30000"/>
              <a:t>2</a:t>
            </a:r>
            <a:r>
              <a:rPr lang="en-US" sz="3600"/>
              <a:t> + 2as = v</a:t>
            </a:r>
            <a:r>
              <a:rPr lang="en-US" sz="3600" baseline="30000"/>
              <a:t>2</a:t>
            </a:r>
          </a:p>
          <a:p>
            <a:pPr algn="r"/>
            <a:r>
              <a:rPr lang="en-US" sz="3600"/>
              <a:t>(u + v)t/2 = s</a:t>
            </a:r>
          </a:p>
          <a:p>
            <a:pPr algn="r"/>
            <a:r>
              <a:rPr lang="en-US" sz="3600"/>
              <a:t>ma = F</a:t>
            </a:r>
          </a:p>
          <a:p>
            <a:pPr algn="r"/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mv</a:t>
            </a:r>
            <a:r>
              <a:rPr lang="en-US" sz="3600" baseline="30000"/>
              <a:t>2</a:t>
            </a:r>
            <a:r>
              <a:rPr lang="en-US" sz="3600"/>
              <a:t> = E</a:t>
            </a:r>
            <a:r>
              <a:rPr lang="en-US" sz="3600" baseline="-25000"/>
              <a:t>kin</a:t>
            </a:r>
          </a:p>
          <a:p>
            <a:pPr algn="r"/>
            <a:r>
              <a:rPr lang="en-US" sz="3600"/>
              <a:t>Fs = W</a:t>
            </a:r>
          </a:p>
          <a:p>
            <a:pPr algn="r"/>
            <a:r>
              <a:rPr lang="en-US" sz="3600"/>
              <a:t>mv = 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419600" y="228600"/>
            <a:ext cx="3190875" cy="5584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Angular:</a:t>
            </a:r>
          </a:p>
          <a:p>
            <a:r>
              <a:rPr lang="en-US" sz="3600">
                <a:sym typeface="Symbol" pitchFamily="18" charset="2"/>
              </a:rPr>
              <a:t> = </a:t>
            </a:r>
            <a:r>
              <a:rPr lang="en-US" sz="3600"/>
              <a:t>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</a:t>
            </a:r>
            <a:r>
              <a:rPr lang="en-US" sz="3600">
                <a:sym typeface="Symbol" pitchFamily="18" charset="2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 = </a:t>
            </a:r>
            <a:r>
              <a:rPr lang="en-US" sz="3600">
                <a:solidFill>
                  <a:srgbClr val="FF0000"/>
                </a:solidFill>
              </a:rPr>
              <a:t>/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US" sz="3600">
                <a:solidFill>
                  <a:srgbClr val="FF0000"/>
                </a:solidFill>
              </a:rPr>
              <a:t>t*</a:t>
            </a:r>
          </a:p>
          <a:p>
            <a:r>
              <a:rPr lang="en-US" sz="3600">
                <a:sym typeface="Symbol" pitchFamily="18" charset="2"/>
              </a:rPr>
              <a:t></a:t>
            </a:r>
            <a:r>
              <a:rPr lang="en-US" sz="3600"/>
              <a:t> = 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/>
              <a:t> + </a:t>
            </a:r>
            <a:r>
              <a:rPr lang="en-US" sz="3600">
                <a:sym typeface="Symbol" pitchFamily="18" charset="2"/>
              </a:rPr>
              <a:t></a:t>
            </a:r>
            <a:r>
              <a:rPr lang="en-US" sz="3600"/>
              <a:t>t</a:t>
            </a:r>
          </a:p>
          <a:p>
            <a:r>
              <a:rPr lang="en-US" sz="3600">
                <a:sym typeface="Symbol" pitchFamily="18" charset="2"/>
              </a:rPr>
              <a:t> = 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/>
              <a:t>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>
                <a:sym typeface="Symbol" pitchFamily="18" charset="2"/>
              </a:rPr>
              <a:t></a:t>
            </a:r>
            <a:r>
              <a:rPr lang="en-US" sz="3600"/>
              <a:t>t</a:t>
            </a:r>
            <a:r>
              <a:rPr lang="en-US" sz="3600" baseline="30000"/>
              <a:t>2</a:t>
            </a:r>
          </a:p>
          <a:p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30000"/>
              <a:t>2</a:t>
            </a:r>
            <a:r>
              <a:rPr lang="en-US" sz="3600"/>
              <a:t> = 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 baseline="30000"/>
              <a:t>2</a:t>
            </a:r>
            <a:r>
              <a:rPr lang="en-US" sz="3600"/>
              <a:t> + 2</a:t>
            </a:r>
            <a:r>
              <a:rPr lang="en-US" sz="3600">
                <a:sym typeface="Symbol" pitchFamily="18" charset="2"/>
              </a:rPr>
              <a:t>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 = </a:t>
            </a:r>
            <a:r>
              <a:rPr lang="en-US" sz="3600">
                <a:solidFill>
                  <a:srgbClr val="FF0000"/>
                </a:solidFill>
              </a:rPr>
              <a:t>(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3600" baseline="-2500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sz="3600">
                <a:solidFill>
                  <a:srgbClr val="FF0000"/>
                </a:solidFill>
              </a:rPr>
              <a:t> + 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3600">
                <a:solidFill>
                  <a:srgbClr val="FF0000"/>
                </a:solidFill>
              </a:rPr>
              <a:t>)t/2*</a:t>
            </a:r>
          </a:p>
          <a:p>
            <a:r>
              <a:rPr lang="en-US" sz="3600">
                <a:sym typeface="Symbol" pitchFamily="18" charset="2"/>
              </a:rPr>
              <a:t> </a:t>
            </a:r>
            <a:r>
              <a:rPr lang="en-US" sz="3600"/>
              <a:t>= I</a:t>
            </a:r>
            <a:r>
              <a:rPr lang="en-US" sz="3600">
                <a:sym typeface="Symbol" pitchFamily="18" charset="2"/>
              </a:rPr>
              <a:t></a:t>
            </a:r>
          </a:p>
          <a:p>
            <a:r>
              <a:rPr lang="en-US" sz="3600"/>
              <a:t>E</a:t>
            </a:r>
            <a:r>
              <a:rPr lang="en-US" sz="3600" baseline="-25000"/>
              <a:t>k rot</a:t>
            </a:r>
            <a:r>
              <a:rPr lang="en-US" sz="3600"/>
              <a:t> =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I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30000"/>
              <a:t>2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W </a:t>
            </a:r>
            <a:r>
              <a:rPr lang="en-US" sz="3600">
                <a:solidFill>
                  <a:srgbClr val="FF0000"/>
                </a:solidFill>
              </a:rPr>
              <a:t>= 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*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441950" y="6451600"/>
            <a:ext cx="25590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530725" y="5713413"/>
            <a:ext cx="14160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L = I</a:t>
            </a:r>
            <a:r>
              <a:rPr lang="en-US" sz="3600">
                <a:sym typeface="Symbol" pitchFamily="18" charset="2"/>
              </a:rPr>
              <a:t>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026"/>
          <p:cNvSpPr txBox="1">
            <a:spLocks noChangeArrowheads="1"/>
          </p:cNvSpPr>
          <p:nvPr/>
        </p:nvSpPr>
        <p:spPr bwMode="auto">
          <a:xfrm>
            <a:off x="76200" y="-76200"/>
            <a:ext cx="7412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1600"/>
              <a:t>Conservation of angular momentum</a:t>
            </a:r>
          </a:p>
        </p:txBody>
      </p:sp>
      <p:sp>
        <p:nvSpPr>
          <p:cNvPr id="78851" name="Text Box 1027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78908" name="Text Box 1084"/>
          <p:cNvSpPr txBox="1">
            <a:spLocks noChangeArrowheads="1"/>
          </p:cNvSpPr>
          <p:nvPr/>
        </p:nvSpPr>
        <p:spPr bwMode="auto">
          <a:xfrm>
            <a:off x="212725" y="533400"/>
            <a:ext cx="8702675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ym typeface="Symbol" pitchFamily="18" charset="2"/>
              </a:rPr>
              <a:t>Angular momentum is a vector.</a:t>
            </a:r>
          </a:p>
          <a:p>
            <a:pPr lvl="1"/>
            <a:r>
              <a:rPr lang="en-US" sz="4000">
                <a:sym typeface="Symbol" pitchFamily="18" charset="2"/>
              </a:rPr>
              <a:t>(It has a </a:t>
            </a:r>
            <a:r>
              <a:rPr lang="en-US" sz="4000" u="sng">
                <a:sym typeface="Symbol" pitchFamily="18" charset="2"/>
              </a:rPr>
              <a:t>Magnitude</a:t>
            </a:r>
            <a:r>
              <a:rPr lang="en-US" sz="4000">
                <a:sym typeface="Symbol" pitchFamily="18" charset="2"/>
              </a:rPr>
              <a:t> and a </a:t>
            </a:r>
            <a:r>
              <a:rPr lang="en-US" sz="4000" u="sng">
                <a:sym typeface="Symbol" pitchFamily="18" charset="2"/>
              </a:rPr>
              <a:t>Direction</a:t>
            </a:r>
            <a:r>
              <a:rPr lang="en-US" sz="4000">
                <a:sym typeface="Symbol" pitchFamily="18" charset="2"/>
              </a:rPr>
              <a:t>)</a:t>
            </a:r>
          </a:p>
          <a:p>
            <a:pPr lvl="1">
              <a:buFontTx/>
              <a:buChar char="•"/>
            </a:pPr>
            <a:endParaRPr lang="en-US" sz="4000">
              <a:sym typeface="Symbol" pitchFamily="18" charset="2"/>
            </a:endParaRPr>
          </a:p>
          <a:p>
            <a:r>
              <a:rPr lang="en-US" sz="4000">
                <a:sym typeface="Symbol" pitchFamily="18" charset="2"/>
              </a:rPr>
              <a:t> Magnitude - I</a:t>
            </a:r>
            <a:r>
              <a:rPr lang="en-US" sz="3600">
                <a:sym typeface="Symbol" pitchFamily="18" charset="2"/>
              </a:rPr>
              <a:t></a:t>
            </a:r>
          </a:p>
          <a:p>
            <a:endParaRPr lang="en-US" sz="3600">
              <a:sym typeface="Symbol" pitchFamily="18" charset="2"/>
            </a:endParaRPr>
          </a:p>
          <a:p>
            <a:r>
              <a:rPr lang="en-US" sz="4000">
                <a:sym typeface="Symbol" pitchFamily="18" charset="2"/>
              </a:rPr>
              <a:t>Direction – Orientation of axis</a:t>
            </a:r>
            <a:endParaRPr lang="en-US" sz="4400">
              <a:sym typeface="Symbol" pitchFamily="18" charset="2"/>
            </a:endParaRPr>
          </a:p>
          <a:p>
            <a:pPr lvl="1"/>
            <a:endParaRPr lang="en-US" sz="4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8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12725" y="0"/>
            <a:ext cx="87026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>
                <a:sym typeface="Symbol" pitchFamily="18" charset="2"/>
              </a:rPr>
              <a:t>Conservation of Magnitude: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Ballerina Pulls in arms</a:t>
            </a:r>
          </a:p>
          <a:p>
            <a:pPr lvl="2">
              <a:buFontTx/>
              <a:buChar char="•"/>
            </a:pPr>
            <a:r>
              <a:rPr lang="en-US" sz="3200">
                <a:sym typeface="Symbol" pitchFamily="18" charset="2"/>
              </a:rPr>
              <a:t> </a:t>
            </a:r>
            <a:r>
              <a:rPr lang="en-US" sz="4400"/>
              <a:t>I</a:t>
            </a:r>
            <a:r>
              <a:rPr lang="en-US" sz="4400" baseline="-25000"/>
              <a:t>1</a:t>
            </a:r>
            <a:r>
              <a:rPr lang="en-US" sz="3200">
                <a:sym typeface="Symbol" pitchFamily="18" charset="2"/>
              </a:rPr>
              <a:t>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I</a:t>
            </a:r>
            <a:r>
              <a:rPr lang="en-US" sz="3200" baseline="-25000"/>
              <a:t>2</a:t>
            </a:r>
            <a:r>
              <a:rPr lang="en-US" sz="4400">
                <a:sym typeface="Symbol" pitchFamily="18" charset="2"/>
              </a:rPr>
              <a:t></a:t>
            </a:r>
            <a:r>
              <a:rPr lang="en-US" sz="4400" baseline="-25000">
                <a:sym typeface="Symbol" pitchFamily="18" charset="2"/>
              </a:rPr>
              <a:t>2</a:t>
            </a:r>
            <a:endParaRPr lang="en-US" sz="4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12725" y="136525"/>
            <a:ext cx="87026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u="sng">
                <a:sym typeface="Symbol" pitchFamily="18" charset="2"/>
              </a:rPr>
              <a:t>Example:</a:t>
            </a:r>
            <a:r>
              <a:rPr lang="en-US" sz="3600"/>
              <a:t> A merry go round is a 210 kg 2.56 m radius uniform cylinder.  Three 60.0 kg children are initially at the edge, and the MGR is initially moving at 5.4 rad/s.  What is the resulting angular velocity if they move to within .50 m of the center?</a:t>
            </a:r>
            <a:r>
              <a:rPr lang="en-US" sz="2800"/>
              <a:t> 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5125" y="6061075"/>
            <a:ext cx="38703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Whiteboards from momentum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12725" y="0"/>
            <a:ext cx="8702675" cy="673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>
                <a:sym typeface="Symbol" pitchFamily="18" charset="2"/>
              </a:rPr>
              <a:t>Conservation of Magnitude: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Planets around sun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Contracting Nebula | </a:t>
            </a:r>
            <a:r>
              <a:rPr lang="en-US" sz="3200">
                <a:sym typeface="Symbol" pitchFamily="18" charset="2"/>
                <a:hlinkClick r:id="rId4" action="ppaction://hlinkfile"/>
              </a:rPr>
              <a:t>IP Demo</a:t>
            </a:r>
            <a:endParaRPr lang="en-US" sz="320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Crazy Merry go round tricks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Motorcycle</a:t>
            </a:r>
          </a:p>
          <a:p>
            <a:pPr lvl="2">
              <a:buFontTx/>
              <a:buChar char="•"/>
            </a:pPr>
            <a:r>
              <a:rPr lang="en-US" sz="3200">
                <a:sym typeface="Symbol" pitchFamily="18" charset="2"/>
              </a:rPr>
              <a:t>On a jump</a:t>
            </a:r>
          </a:p>
          <a:p>
            <a:pPr lvl="2">
              <a:buFontTx/>
              <a:buChar char="•"/>
            </a:pPr>
            <a:r>
              <a:rPr lang="en-US" sz="3200">
                <a:sym typeface="Symbol" pitchFamily="18" charset="2"/>
              </a:rPr>
              <a:t>Revving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People jumping from cliffs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Aiming the Hubble</a:t>
            </a:r>
          </a:p>
          <a:p>
            <a:pPr lvl="1">
              <a:buFontTx/>
              <a:buChar char="•"/>
            </a:pPr>
            <a:r>
              <a:rPr lang="en-US" sz="3200">
                <a:sym typeface="Symbol" pitchFamily="18" charset="2"/>
              </a:rPr>
              <a:t>Demo stopping the gyroscope</a:t>
            </a:r>
          </a:p>
          <a:p>
            <a:pPr lvl="1">
              <a:buFontTx/>
              <a:buChar char="•"/>
            </a:pPr>
            <a:r>
              <a:rPr lang="en-US" sz="3600">
                <a:sym typeface="Symbol" pitchFamily="18" charset="2"/>
              </a:rPr>
              <a:t>Bicycles</a:t>
            </a:r>
          </a:p>
          <a:p>
            <a:pPr lvl="1">
              <a:buFontTx/>
              <a:buChar char="•"/>
            </a:pPr>
            <a:r>
              <a:rPr lang="en-US" sz="3600">
                <a:sym typeface="Symbol" pitchFamily="18" charset="2"/>
              </a:rPr>
              <a:t>Demo hanging gyro</a:t>
            </a:r>
          </a:p>
          <a:p>
            <a:pPr lvl="1">
              <a:buFontTx/>
              <a:buChar char="•"/>
            </a:pPr>
            <a:r>
              <a:rPr lang="en-US" sz="3600">
                <a:sym typeface="Symbol" pitchFamily="18" charset="2"/>
              </a:rPr>
              <a:t>Demo Turning a gyro over</a:t>
            </a:r>
            <a:endParaRPr lang="en-US" sz="3200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"/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"/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"/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346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211</cp:revision>
  <dcterms:created xsi:type="dcterms:W3CDTF">2001-03-01T17:38:38Z</dcterms:created>
  <dcterms:modified xsi:type="dcterms:W3CDTF">2015-01-09T16:57:38Z</dcterms:modified>
</cp:coreProperties>
</file>