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98" r:id="rId3"/>
    <p:sldId id="307" r:id="rId4"/>
    <p:sldId id="369" r:id="rId5"/>
    <p:sldId id="308" r:id="rId6"/>
    <p:sldId id="310" r:id="rId7"/>
    <p:sldId id="309" r:id="rId8"/>
    <p:sldId id="339" r:id="rId9"/>
    <p:sldId id="340" r:id="rId10"/>
    <p:sldId id="368" r:id="rId11"/>
    <p:sldId id="357" r:id="rId12"/>
    <p:sldId id="359" r:id="rId13"/>
    <p:sldId id="360" r:id="rId14"/>
    <p:sldId id="361" r:id="rId15"/>
    <p:sldId id="362" r:id="rId16"/>
    <p:sldId id="367" r:id="rId17"/>
    <p:sldId id="352" r:id="rId18"/>
    <p:sldId id="365" r:id="rId19"/>
    <p:sldId id="349" r:id="rId20"/>
    <p:sldId id="356" r:id="rId21"/>
    <p:sldId id="321" r:id="rId22"/>
    <p:sldId id="322" r:id="rId23"/>
    <p:sldId id="350" r:id="rId24"/>
    <p:sldId id="351" r:id="rId25"/>
    <p:sldId id="366" r:id="rId26"/>
    <p:sldId id="363" r:id="rId27"/>
    <p:sldId id="355" r:id="rId28"/>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3" autoAdjust="0"/>
    <p:restoredTop sz="90934"/>
  </p:normalViewPr>
  <p:slideViewPr>
    <p:cSldViewPr>
      <p:cViewPr varScale="1">
        <p:scale>
          <a:sx n="138" d="100"/>
          <a:sy n="138" d="100"/>
        </p:scale>
        <p:origin x="784" y="176"/>
      </p:cViewPr>
      <p:guideLst>
        <p:guide orient="horz" pos="180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706AE8-2168-4AD0-B4CC-4D4FA0AB9F3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3237BD-079F-4240-8955-0A319D8AEE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AF1BDA1-7292-4720-9ABE-0224E4AE7C3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19B44E-078B-4D56-9619-33A44D28B0B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6D1CD4-6E12-4D88-AF1C-C27690924F0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978614E-C91F-49F4-8A7D-CDA2FAEE83E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4AB6C52-2B6C-45F0-8ADE-738B6E173B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F0E383-B63D-498C-9696-A067E3794E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7379F4F-7A91-4314-9433-7BE829A2129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C8D117C-E9A3-41B1-B27E-F42D7465A4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15B1D2-2A4B-45DF-A855-80AFD8668D4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50E370B-E818-4C3F-A49A-0DB88A26E87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21.xml"/><Relationship Id="rId5" Type="http://schemas.openxmlformats.org/officeDocument/2006/relationships/slide" Target="slide6.xml"/><Relationship Id="rId4" Type="http://schemas.openxmlformats.org/officeDocument/2006/relationships/slide" Target="slide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Star_Birth.ip"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4800" y="254001"/>
            <a:ext cx="8610600" cy="4893647"/>
          </a:xfrm>
          <a:prstGeom prst="rect">
            <a:avLst/>
          </a:prstGeom>
          <a:noFill/>
          <a:ln w="9525">
            <a:noFill/>
            <a:miter lim="800000"/>
            <a:headEnd/>
            <a:tailEnd/>
          </a:ln>
          <a:effectLst/>
        </p:spPr>
        <p:txBody>
          <a:bodyPr>
            <a:spAutoFit/>
          </a:bodyPr>
          <a:lstStyle/>
          <a:p>
            <a:r>
              <a:rPr lang="en-US" sz="4400" b="1" u="sng"/>
              <a:t>Angular Mechanics</a:t>
            </a:r>
            <a:r>
              <a:rPr lang="en-US"/>
              <a:t> - </a:t>
            </a:r>
            <a:r>
              <a:rPr lang="en-US" sz="2000"/>
              <a:t>Angular Momentum</a:t>
            </a:r>
          </a:p>
          <a:p>
            <a:r>
              <a:rPr lang="en-US" sz="4400"/>
              <a:t>Contents:</a:t>
            </a:r>
            <a:endParaRPr lang="en-US" sz="3200"/>
          </a:p>
          <a:p>
            <a:pPr lvl="1">
              <a:buFontTx/>
              <a:buChar char="•"/>
            </a:pPr>
            <a:r>
              <a:rPr lang="en-US" sz="3200"/>
              <a:t>Review</a:t>
            </a:r>
          </a:p>
          <a:p>
            <a:pPr lvl="2">
              <a:buFontTx/>
              <a:buChar char="•"/>
            </a:pPr>
            <a:r>
              <a:rPr lang="en-US" sz="3200">
                <a:hlinkClick r:id="rId2" action="ppaction://hlinksldjump"/>
              </a:rPr>
              <a:t>Linear and angular Qtys</a:t>
            </a:r>
            <a:endParaRPr lang="en-US" sz="3200"/>
          </a:p>
          <a:p>
            <a:pPr lvl="2">
              <a:buFontTx/>
              <a:buChar char="•"/>
            </a:pPr>
            <a:r>
              <a:rPr lang="en-US" sz="3200">
                <a:hlinkClick r:id="rId3" action="ppaction://hlinksldjump"/>
              </a:rPr>
              <a:t>Angular v</a:t>
            </a:r>
            <a:r>
              <a:rPr lang="en-US" sz="3200"/>
              <a:t>s. Linear Formulas</a:t>
            </a:r>
          </a:p>
          <a:p>
            <a:pPr lvl="1">
              <a:buFontTx/>
              <a:buChar char="•"/>
            </a:pPr>
            <a:r>
              <a:rPr lang="en-US" sz="3200"/>
              <a:t>Angular Momentum</a:t>
            </a:r>
          </a:p>
          <a:p>
            <a:pPr lvl="2">
              <a:buFontTx/>
              <a:buChar char="•"/>
            </a:pPr>
            <a:r>
              <a:rPr lang="en-US" sz="3200">
                <a:hlinkClick r:id="rId4" action="ppaction://hlinksldjump"/>
              </a:rPr>
              <a:t>Example</a:t>
            </a:r>
            <a:r>
              <a:rPr lang="en-US" sz="3200"/>
              <a:t> | </a:t>
            </a:r>
            <a:r>
              <a:rPr lang="en-US" sz="3200">
                <a:hlinkClick r:id="rId5" action="ppaction://hlinksldjump"/>
              </a:rPr>
              <a:t>Whiteboard</a:t>
            </a:r>
            <a:endParaRPr lang="en-US" sz="3200"/>
          </a:p>
          <a:p>
            <a:pPr lvl="1">
              <a:buFontTx/>
              <a:buChar char="•"/>
            </a:pPr>
            <a:r>
              <a:rPr lang="en-US" sz="3200"/>
              <a:t>Conservation of Angular Momentum</a:t>
            </a:r>
            <a:endParaRPr lang="en-US" sz="3200">
              <a:solidFill>
                <a:srgbClr val="FF0000"/>
              </a:solidFill>
            </a:endParaRPr>
          </a:p>
          <a:p>
            <a:pPr lvl="2">
              <a:buFontTx/>
              <a:buChar char="•"/>
            </a:pPr>
            <a:r>
              <a:rPr lang="en-US" sz="3200">
                <a:hlinkClick r:id="" action="ppaction://noaction"/>
              </a:rPr>
              <a:t>Example</a:t>
            </a:r>
            <a:r>
              <a:rPr lang="en-US" sz="3200"/>
              <a:t> | </a:t>
            </a:r>
            <a:r>
              <a:rPr lang="en-US" sz="3200">
                <a:hlinkClick r:id="rId6" action="ppaction://hlinksldjump"/>
              </a:rPr>
              <a:t>Whiteboard</a:t>
            </a:r>
            <a:endParaRPr lang="en-US" sz="32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638300"/>
            <a:ext cx="1313180" cy="1200329"/>
          </a:xfrm>
          <a:prstGeom prst="rect">
            <a:avLst/>
          </a:prstGeom>
          <a:noFill/>
        </p:spPr>
        <p:txBody>
          <a:bodyPr wrap="none" rtlCol="0">
            <a:spAutoFit/>
          </a:bodyPr>
          <a:lstStyle/>
          <a:p>
            <a:r>
              <a:rPr lang="en-US" sz="7200" dirty="0"/>
              <a:t>8O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12726" y="113771"/>
            <a:ext cx="8702675" cy="2277547"/>
          </a:xfrm>
          <a:prstGeom prst="rect">
            <a:avLst/>
          </a:prstGeom>
          <a:noFill/>
          <a:ln w="9525">
            <a:noFill/>
            <a:miter lim="800000"/>
            <a:headEnd/>
            <a:tailEnd/>
          </a:ln>
          <a:effectLst/>
        </p:spPr>
        <p:txBody>
          <a:bodyPr wrap="square">
            <a:spAutoFit/>
          </a:bodyPr>
          <a:lstStyle/>
          <a:p>
            <a:r>
              <a:rPr lang="en-US" sz="2800" u="sng" dirty="0">
                <a:sym typeface="Symbol" pitchFamily="18" charset="2"/>
              </a:rPr>
              <a:t>Example:</a:t>
            </a:r>
            <a:r>
              <a:rPr lang="en-US" dirty="0">
                <a:sym typeface="Symbol" pitchFamily="18" charset="2"/>
              </a:rPr>
              <a:t>  A merry go round that is a 340. kg  cylinder with a radius of 2.20 m.  If a torque of 94.0 mN acts for 15.0 s, what is the change in angular velocity of the merry go round?</a:t>
            </a:r>
          </a:p>
          <a:p>
            <a:r>
              <a:rPr lang="en-US" dirty="0">
                <a:sym typeface="Symbol" pitchFamily="18" charset="2"/>
              </a:rPr>
              <a:t>Ft = </a:t>
            </a:r>
            <a:r>
              <a:rPr lang="en-US" dirty="0" err="1">
                <a:sym typeface="Symbol" pitchFamily="18" charset="2"/>
              </a:rPr>
              <a:t>mΔv</a:t>
            </a:r>
            <a:endParaRPr lang="en-US" dirty="0">
              <a:sym typeface="Symbol" pitchFamily="18" charset="2"/>
            </a:endParaRPr>
          </a:p>
          <a:p>
            <a:r>
              <a:rPr lang="en-US" dirty="0" err="1"/>
              <a:t>Γt</a:t>
            </a:r>
            <a:r>
              <a:rPr lang="en-US" dirty="0"/>
              <a:t> = IΔω</a:t>
            </a:r>
          </a:p>
          <a:p>
            <a:endParaRPr lang="en-US" sz="1800" dirty="0"/>
          </a:p>
        </p:txBody>
      </p:sp>
      <p:sp>
        <p:nvSpPr>
          <p:cNvPr id="3" name="TextBox 2"/>
          <p:cNvSpPr txBox="1"/>
          <p:nvPr/>
        </p:nvSpPr>
        <p:spPr>
          <a:xfrm>
            <a:off x="7467601" y="5334000"/>
            <a:ext cx="739305" cy="261610"/>
          </a:xfrm>
          <a:prstGeom prst="rect">
            <a:avLst/>
          </a:prstGeom>
          <a:noFill/>
        </p:spPr>
        <p:txBody>
          <a:bodyPr wrap="none" rtlCol="0">
            <a:spAutoFit/>
          </a:bodyPr>
          <a:lstStyle/>
          <a:p>
            <a:r>
              <a:rPr lang="en-US" sz="1100" dirty="0"/>
              <a:t>1.71 rad/s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1500645" y="889000"/>
            <a:ext cx="5459571" cy="2246769"/>
          </a:xfrm>
          <a:prstGeom prst="rect">
            <a:avLst/>
          </a:prstGeom>
          <a:noFill/>
          <a:ln w="25400">
            <a:noFill/>
            <a:miter lim="800000"/>
            <a:headEnd/>
            <a:tailEnd/>
          </a:ln>
          <a:effectLst/>
        </p:spPr>
        <p:txBody>
          <a:bodyPr wrap="none">
            <a:spAutoFit/>
          </a:bodyPr>
          <a:lstStyle/>
          <a:p>
            <a:pPr algn="ctr"/>
            <a:r>
              <a:rPr lang="en-US" sz="4800" u="sng" dirty="0"/>
              <a:t>Whiteboards:</a:t>
            </a:r>
          </a:p>
          <a:p>
            <a:pPr algn="ctr"/>
            <a:r>
              <a:rPr lang="en-US" sz="4400" dirty="0"/>
              <a:t> Torque, time, I and </a:t>
            </a:r>
            <a:r>
              <a:rPr lang="en-US" sz="4400" dirty="0" err="1"/>
              <a:t>Δω</a:t>
            </a:r>
            <a:endParaRPr lang="en-US" sz="4400" dirty="0"/>
          </a:p>
          <a:p>
            <a:pPr algn="ctr"/>
            <a:r>
              <a:rPr lang="en-US" sz="4800" dirty="0">
                <a:hlinkClick r:id="rId2" action="ppaction://hlinksldjump"/>
              </a:rPr>
              <a:t>1</a:t>
            </a:r>
            <a:r>
              <a:rPr lang="en-US" sz="4800" dirty="0"/>
              <a:t> | </a:t>
            </a:r>
            <a:r>
              <a:rPr lang="en-US" sz="4800" dirty="0">
                <a:hlinkClick r:id="" action="ppaction://noaction"/>
              </a:rPr>
              <a:t>2</a:t>
            </a:r>
            <a:r>
              <a:rPr lang="en-US" sz="4800" dirty="0"/>
              <a:t> | </a:t>
            </a:r>
            <a:r>
              <a:rPr lang="en-US" sz="4800" dirty="0">
                <a:hlinkClick r:id="" action="ppaction://noaction"/>
              </a:rPr>
              <a:t>3</a:t>
            </a:r>
            <a:endParaRPr lang="en-US"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04800" y="127001"/>
            <a:ext cx="8686800" cy="2062103"/>
          </a:xfrm>
          <a:prstGeom prst="rect">
            <a:avLst/>
          </a:prstGeom>
          <a:noFill/>
          <a:ln w="9525">
            <a:noFill/>
            <a:miter lim="800000"/>
            <a:headEnd/>
            <a:tailEnd/>
          </a:ln>
          <a:effectLst/>
        </p:spPr>
        <p:txBody>
          <a:bodyPr>
            <a:spAutoFit/>
          </a:bodyPr>
          <a:lstStyle/>
          <a:p>
            <a:r>
              <a:rPr lang="en-US" sz="3200" dirty="0"/>
              <a:t>For what time does a torque of 12.0 mN need to be applied to a cylinder with a moment of inertia of 1.40 kgm</a:t>
            </a:r>
            <a:r>
              <a:rPr lang="en-US" sz="3200" baseline="30000" dirty="0"/>
              <a:t>2</a:t>
            </a:r>
            <a:r>
              <a:rPr lang="en-US" sz="3200" dirty="0"/>
              <a:t> so that its angular velocity increases by 145 rad/s?</a:t>
            </a:r>
            <a:endParaRPr lang="en-US" sz="3200" dirty="0">
              <a:sym typeface="Symbol" pitchFamily="18" charset="2"/>
            </a:endParaRPr>
          </a:p>
        </p:txBody>
      </p:sp>
      <p:sp>
        <p:nvSpPr>
          <p:cNvPr id="71683" name="Text Box 3"/>
          <p:cNvSpPr txBox="1">
            <a:spLocks noChangeArrowheads="1"/>
          </p:cNvSpPr>
          <p:nvPr/>
        </p:nvSpPr>
        <p:spPr bwMode="auto">
          <a:xfrm>
            <a:off x="228600" y="2667000"/>
            <a:ext cx="8686800" cy="400110"/>
          </a:xfrm>
          <a:prstGeom prst="rect">
            <a:avLst/>
          </a:prstGeom>
          <a:noFill/>
          <a:ln w="9525">
            <a:noFill/>
            <a:miter lim="800000"/>
            <a:headEnd/>
            <a:tailEnd/>
          </a:ln>
          <a:effectLst/>
        </p:spPr>
        <p:txBody>
          <a:bodyPr>
            <a:spAutoFit/>
          </a:bodyPr>
          <a:lstStyle/>
          <a:p>
            <a:r>
              <a:rPr lang="en-US" sz="2000" dirty="0" err="1"/>
              <a:t>Γt</a:t>
            </a:r>
            <a:r>
              <a:rPr lang="en-US" sz="2000" dirty="0"/>
              <a:t> = IΔω</a:t>
            </a:r>
          </a:p>
        </p:txBody>
      </p:sp>
      <p:sp>
        <p:nvSpPr>
          <p:cNvPr id="71684" name="Text Box 4"/>
          <p:cNvSpPr txBox="1">
            <a:spLocks noChangeArrowheads="1"/>
          </p:cNvSpPr>
          <p:nvPr/>
        </p:nvSpPr>
        <p:spPr bwMode="auto">
          <a:xfrm>
            <a:off x="152400" y="5461000"/>
            <a:ext cx="551754" cy="276999"/>
          </a:xfrm>
          <a:prstGeom prst="rect">
            <a:avLst/>
          </a:prstGeom>
          <a:noFill/>
          <a:ln w="25400">
            <a:noFill/>
            <a:miter lim="800000"/>
            <a:headEnd/>
            <a:tailEnd/>
          </a:ln>
          <a:effectLst/>
        </p:spPr>
        <p:txBody>
          <a:bodyPr wrap="none">
            <a:spAutoFit/>
          </a:bodyPr>
          <a:lstStyle/>
          <a:p>
            <a:r>
              <a:rPr lang="en-US" sz="1200" dirty="0"/>
              <a:t>16.9 </a:t>
            </a:r>
            <a:r>
              <a:rPr lang="en-US" sz="1200" dirty="0" err="1"/>
              <a:t>s</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04800" y="127000"/>
            <a:ext cx="8686800" cy="1569660"/>
          </a:xfrm>
          <a:prstGeom prst="rect">
            <a:avLst/>
          </a:prstGeom>
          <a:noFill/>
          <a:ln w="9525">
            <a:noFill/>
            <a:miter lim="800000"/>
            <a:headEnd/>
            <a:tailEnd/>
          </a:ln>
          <a:effectLst/>
        </p:spPr>
        <p:txBody>
          <a:bodyPr>
            <a:spAutoFit/>
          </a:bodyPr>
          <a:lstStyle/>
          <a:p>
            <a:r>
              <a:rPr lang="en-US" sz="3200" dirty="0"/>
              <a:t>A grinding wheel that is a 5.60 kg 0.125 </a:t>
            </a:r>
            <a:r>
              <a:rPr lang="en-US" sz="3200" dirty="0" err="1"/>
              <a:t>m</a:t>
            </a:r>
            <a:r>
              <a:rPr lang="en-US" sz="3200" dirty="0"/>
              <a:t> radius cylinder goes from 152 rad/</a:t>
            </a:r>
            <a:r>
              <a:rPr lang="en-US" sz="3200" dirty="0" err="1"/>
              <a:t>s</a:t>
            </a:r>
            <a:r>
              <a:rPr lang="en-US" sz="3200" dirty="0"/>
              <a:t> to a halt in 22.0 seconds.  What was the frictional torque?</a:t>
            </a:r>
            <a:endParaRPr lang="en-US" sz="3200" dirty="0">
              <a:sym typeface="Symbol" pitchFamily="18" charset="2"/>
            </a:endParaRPr>
          </a:p>
        </p:txBody>
      </p:sp>
      <p:sp>
        <p:nvSpPr>
          <p:cNvPr id="71683" name="Text Box 3"/>
          <p:cNvSpPr txBox="1">
            <a:spLocks noChangeArrowheads="1"/>
          </p:cNvSpPr>
          <p:nvPr/>
        </p:nvSpPr>
        <p:spPr bwMode="auto">
          <a:xfrm>
            <a:off x="228600" y="2667000"/>
            <a:ext cx="8686800" cy="400110"/>
          </a:xfrm>
          <a:prstGeom prst="rect">
            <a:avLst/>
          </a:prstGeom>
          <a:noFill/>
          <a:ln w="9525">
            <a:noFill/>
            <a:miter lim="800000"/>
            <a:headEnd/>
            <a:tailEnd/>
          </a:ln>
          <a:effectLst/>
        </p:spPr>
        <p:txBody>
          <a:bodyPr>
            <a:spAutoFit/>
          </a:bodyPr>
          <a:lstStyle/>
          <a:p>
            <a:r>
              <a:rPr lang="en-US" sz="2000" dirty="0" err="1"/>
              <a:t>Γt</a:t>
            </a:r>
            <a:r>
              <a:rPr lang="en-US" sz="2000" dirty="0"/>
              <a:t> = IΔω</a:t>
            </a:r>
          </a:p>
        </p:txBody>
      </p:sp>
      <p:sp>
        <p:nvSpPr>
          <p:cNvPr id="71684" name="Text Box 4"/>
          <p:cNvSpPr txBox="1">
            <a:spLocks noChangeArrowheads="1"/>
          </p:cNvSpPr>
          <p:nvPr/>
        </p:nvSpPr>
        <p:spPr bwMode="auto">
          <a:xfrm>
            <a:off x="152401" y="5461000"/>
            <a:ext cx="800219" cy="276999"/>
          </a:xfrm>
          <a:prstGeom prst="rect">
            <a:avLst/>
          </a:prstGeom>
          <a:noFill/>
          <a:ln w="25400">
            <a:noFill/>
            <a:miter lim="800000"/>
            <a:headEnd/>
            <a:tailEnd/>
          </a:ln>
          <a:effectLst/>
        </p:spPr>
        <p:txBody>
          <a:bodyPr wrap="none">
            <a:spAutoFit/>
          </a:bodyPr>
          <a:lstStyle/>
          <a:p>
            <a:r>
              <a:rPr lang="en-US" sz="1200" dirty="0"/>
              <a:t>0.302 mN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04800" y="127001"/>
            <a:ext cx="8686800" cy="2062103"/>
          </a:xfrm>
          <a:prstGeom prst="rect">
            <a:avLst/>
          </a:prstGeom>
          <a:noFill/>
          <a:ln w="9525">
            <a:noFill/>
            <a:miter lim="800000"/>
            <a:headEnd/>
            <a:tailEnd/>
          </a:ln>
          <a:effectLst/>
        </p:spPr>
        <p:txBody>
          <a:bodyPr>
            <a:spAutoFit/>
          </a:bodyPr>
          <a:lstStyle/>
          <a:p>
            <a:r>
              <a:rPr lang="en-US" sz="3200" dirty="0"/>
              <a:t>What is the mass of a cylindrical 2.30 </a:t>
            </a:r>
            <a:r>
              <a:rPr lang="en-US" sz="3200" dirty="0" err="1"/>
              <a:t>m</a:t>
            </a:r>
            <a:r>
              <a:rPr lang="en-US" sz="3200" dirty="0"/>
              <a:t> radius merry go round if we exert a force of 45.0 N tangentially at its edge for 32.0 seconds, it accelerates to a speed of 1.50 rad/</a:t>
            </a:r>
            <a:r>
              <a:rPr lang="en-US" sz="3200" dirty="0" err="1"/>
              <a:t>s</a:t>
            </a:r>
            <a:endParaRPr lang="en-US" sz="3200" dirty="0">
              <a:sym typeface="Symbol" pitchFamily="18" charset="2"/>
            </a:endParaRPr>
          </a:p>
        </p:txBody>
      </p:sp>
      <p:sp>
        <p:nvSpPr>
          <p:cNvPr id="71683" name="Text Box 3"/>
          <p:cNvSpPr txBox="1">
            <a:spLocks noChangeArrowheads="1"/>
          </p:cNvSpPr>
          <p:nvPr/>
        </p:nvSpPr>
        <p:spPr bwMode="auto">
          <a:xfrm>
            <a:off x="228600" y="2667000"/>
            <a:ext cx="8686800" cy="400110"/>
          </a:xfrm>
          <a:prstGeom prst="rect">
            <a:avLst/>
          </a:prstGeom>
          <a:noFill/>
          <a:ln w="9525">
            <a:noFill/>
            <a:miter lim="800000"/>
            <a:headEnd/>
            <a:tailEnd/>
          </a:ln>
          <a:effectLst/>
        </p:spPr>
        <p:txBody>
          <a:bodyPr>
            <a:spAutoFit/>
          </a:bodyPr>
          <a:lstStyle/>
          <a:p>
            <a:r>
              <a:rPr lang="en-US" sz="2000" dirty="0" err="1"/>
              <a:t>Γt</a:t>
            </a:r>
            <a:r>
              <a:rPr lang="en-US" sz="2000" dirty="0"/>
              <a:t> = IΔω</a:t>
            </a:r>
          </a:p>
        </p:txBody>
      </p:sp>
      <p:sp>
        <p:nvSpPr>
          <p:cNvPr id="71684" name="Text Box 4"/>
          <p:cNvSpPr txBox="1">
            <a:spLocks noChangeArrowheads="1"/>
          </p:cNvSpPr>
          <p:nvPr/>
        </p:nvSpPr>
        <p:spPr bwMode="auto">
          <a:xfrm>
            <a:off x="152401" y="5461000"/>
            <a:ext cx="607859" cy="276999"/>
          </a:xfrm>
          <a:prstGeom prst="rect">
            <a:avLst/>
          </a:prstGeom>
          <a:noFill/>
          <a:ln w="25400">
            <a:noFill/>
            <a:miter lim="800000"/>
            <a:headEnd/>
            <a:tailEnd/>
          </a:ln>
          <a:effectLst/>
        </p:spPr>
        <p:txBody>
          <a:bodyPr wrap="none">
            <a:spAutoFit/>
          </a:bodyPr>
          <a:lstStyle/>
          <a:p>
            <a:r>
              <a:rPr lang="en-US" sz="1200"/>
              <a:t>835 </a:t>
            </a:r>
            <a:r>
              <a:rPr lang="en-US" sz="1200" dirty="0"/>
              <a:t>kg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638300"/>
            <a:ext cx="1159292" cy="1200329"/>
          </a:xfrm>
          <a:prstGeom prst="rect">
            <a:avLst/>
          </a:prstGeom>
          <a:noFill/>
        </p:spPr>
        <p:txBody>
          <a:bodyPr wrap="none" rtlCol="0">
            <a:spAutoFit/>
          </a:bodyPr>
          <a:lstStyle/>
          <a:p>
            <a:r>
              <a:rPr lang="en-US" sz="7200" dirty="0"/>
              <a:t>8P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2"/>
          <p:cNvSpPr txBox="1">
            <a:spLocks noChangeArrowheads="1"/>
          </p:cNvSpPr>
          <p:nvPr/>
        </p:nvSpPr>
        <p:spPr bwMode="auto">
          <a:xfrm>
            <a:off x="76200" y="-63500"/>
            <a:ext cx="7474803" cy="646331"/>
          </a:xfrm>
          <a:prstGeom prst="rect">
            <a:avLst/>
          </a:prstGeom>
          <a:noFill/>
          <a:ln w="9525">
            <a:noFill/>
            <a:miter lim="800000"/>
            <a:headEnd/>
            <a:tailEnd/>
          </a:ln>
          <a:effectLst/>
        </p:spPr>
        <p:txBody>
          <a:bodyPr wrap="none">
            <a:spAutoFit/>
          </a:bodyPr>
          <a:lstStyle/>
          <a:p>
            <a:r>
              <a:rPr lang="en-US" sz="3600" b="1" u="sng"/>
              <a:t>Angular Mechanics</a:t>
            </a:r>
            <a:r>
              <a:rPr lang="en-US" sz="3600"/>
              <a:t> – </a:t>
            </a:r>
            <a:r>
              <a:rPr lang="en-US" sz="1600"/>
              <a:t>Conservation of angular momentum</a:t>
            </a:r>
          </a:p>
        </p:txBody>
      </p:sp>
      <p:sp>
        <p:nvSpPr>
          <p:cNvPr id="103428" name="Text Box 4"/>
          <p:cNvSpPr txBox="1">
            <a:spLocks noChangeArrowheads="1"/>
          </p:cNvSpPr>
          <p:nvPr/>
        </p:nvSpPr>
        <p:spPr bwMode="auto">
          <a:xfrm>
            <a:off x="212726" y="444501"/>
            <a:ext cx="8702675" cy="2554545"/>
          </a:xfrm>
          <a:prstGeom prst="rect">
            <a:avLst/>
          </a:prstGeom>
          <a:noFill/>
          <a:ln w="9525">
            <a:noFill/>
            <a:miter lim="800000"/>
            <a:headEnd/>
            <a:tailEnd/>
          </a:ln>
          <a:effectLst/>
        </p:spPr>
        <p:txBody>
          <a:bodyPr>
            <a:spAutoFit/>
          </a:bodyPr>
          <a:lstStyle/>
          <a:p>
            <a:r>
              <a:rPr lang="en-US" sz="3600" b="1" u="sng" dirty="0">
                <a:sym typeface="Symbol" pitchFamily="18" charset="2"/>
              </a:rPr>
              <a:t>Conservation of Magnitude:</a:t>
            </a:r>
          </a:p>
          <a:p>
            <a:pPr lvl="1">
              <a:buFontTx/>
              <a:buChar char="•"/>
            </a:pPr>
            <a:r>
              <a:rPr lang="en-US" sz="3200" dirty="0">
                <a:sym typeface="Symbol" pitchFamily="18" charset="2"/>
              </a:rPr>
              <a:t>Figure skater pulls in arms</a:t>
            </a:r>
          </a:p>
          <a:p>
            <a:pPr lvl="2">
              <a:buFontTx/>
              <a:buChar char="•"/>
            </a:pPr>
            <a:r>
              <a:rPr lang="en-US" sz="4400" dirty="0"/>
              <a:t>I</a:t>
            </a:r>
            <a:r>
              <a:rPr lang="en-US" sz="4400" baseline="-25000" dirty="0"/>
              <a:t>1</a:t>
            </a:r>
            <a:r>
              <a:rPr lang="en-US" sz="3200" dirty="0">
                <a:sym typeface="Symbol" pitchFamily="18" charset="2"/>
              </a:rPr>
              <a:t></a:t>
            </a:r>
            <a:r>
              <a:rPr lang="en-US" sz="3200" baseline="-25000" dirty="0">
                <a:sym typeface="Symbol" pitchFamily="18" charset="2"/>
              </a:rPr>
              <a:t>1</a:t>
            </a:r>
            <a:r>
              <a:rPr lang="en-US" sz="3200" dirty="0">
                <a:sym typeface="Symbol" pitchFamily="18" charset="2"/>
              </a:rPr>
              <a:t> =</a:t>
            </a:r>
            <a:r>
              <a:rPr lang="en-US" sz="2000" dirty="0">
                <a:sym typeface="Symbol" pitchFamily="18" charset="2"/>
              </a:rPr>
              <a:t> </a:t>
            </a:r>
            <a:r>
              <a:rPr lang="en-US" sz="2000" dirty="0"/>
              <a:t>I</a:t>
            </a:r>
            <a:r>
              <a:rPr lang="en-US" sz="2000" baseline="-25000" dirty="0"/>
              <a:t>2</a:t>
            </a:r>
            <a:r>
              <a:rPr lang="en-US" sz="6000" dirty="0">
                <a:sym typeface="Symbol" pitchFamily="18" charset="2"/>
              </a:rPr>
              <a:t></a:t>
            </a:r>
            <a:r>
              <a:rPr lang="en-US" sz="6000" baseline="-25000" dirty="0">
                <a:sym typeface="Symbol" pitchFamily="18" charset="2"/>
              </a:rPr>
              <a:t>2</a:t>
            </a:r>
            <a:endParaRPr lang="en-US" sz="6000" dirty="0">
              <a:sym typeface="Symbol" pitchFamily="18" charset="2"/>
            </a:endParaRPr>
          </a:p>
          <a:p>
            <a:pPr lvl="2">
              <a:buFontTx/>
              <a:buChar char="•"/>
            </a:pPr>
            <a:r>
              <a:rPr lang="en-US" sz="3200" dirty="0">
                <a:sym typeface="Symbol" pitchFamily="18" charset="2"/>
              </a:rPr>
              <a:t>Demo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3428">
                                            <p:txEl>
                                              <p:pRg st="0" end="0"/>
                                            </p:txEl>
                                          </p:spTgt>
                                        </p:tgtEl>
                                        <p:attrNameLst>
                                          <p:attrName>style.visibility</p:attrName>
                                        </p:attrNameLst>
                                      </p:cBhvr>
                                      <p:to>
                                        <p:strVal val="visible"/>
                                      </p:to>
                                    </p:set>
                                    <p:animEffect transition="in" filter="wipe(left)">
                                      <p:cBhvr>
                                        <p:cTn id="7" dur="500"/>
                                        <p:tgtEl>
                                          <p:spTgt spid="1034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3428">
                                            <p:txEl>
                                              <p:pRg st="1" end="1"/>
                                            </p:txEl>
                                          </p:spTgt>
                                        </p:tgtEl>
                                        <p:attrNameLst>
                                          <p:attrName>style.visibility</p:attrName>
                                        </p:attrNameLst>
                                      </p:cBhvr>
                                      <p:to>
                                        <p:strVal val="visible"/>
                                      </p:to>
                                    </p:set>
                                    <p:animEffect transition="in" filter="wipe(left)">
                                      <p:cBhvr>
                                        <p:cTn id="12" dur="500"/>
                                        <p:tgtEl>
                                          <p:spTgt spid="103428">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3428">
                                            <p:txEl>
                                              <p:pRg st="2" end="2"/>
                                            </p:txEl>
                                          </p:spTgt>
                                        </p:tgtEl>
                                        <p:attrNameLst>
                                          <p:attrName>style.visibility</p:attrName>
                                        </p:attrNameLst>
                                      </p:cBhvr>
                                      <p:to>
                                        <p:strVal val="visible"/>
                                      </p:to>
                                    </p:set>
                                    <p:animEffect transition="in" filter="wipe(left)">
                                      <p:cBhvr>
                                        <p:cTn id="15" dur="500"/>
                                        <p:tgtEl>
                                          <p:spTgt spid="103428">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3428">
                                            <p:txEl>
                                              <p:pRg st="3" end="3"/>
                                            </p:txEl>
                                          </p:spTgt>
                                        </p:tgtEl>
                                        <p:attrNameLst>
                                          <p:attrName>style.visibility</p:attrName>
                                        </p:attrNameLst>
                                      </p:cBhvr>
                                      <p:to>
                                        <p:strVal val="visible"/>
                                      </p:to>
                                    </p:set>
                                    <p:animEffect transition="in" filter="wipe(left)">
                                      <p:cBhvr>
                                        <p:cTn id="18" dur="500"/>
                                        <p:tgtEl>
                                          <p:spTgt spid="1034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8"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304800" y="254000"/>
            <a:ext cx="8610600" cy="646331"/>
          </a:xfrm>
          <a:prstGeom prst="rect">
            <a:avLst/>
          </a:prstGeom>
          <a:noFill/>
          <a:ln w="9525">
            <a:noFill/>
            <a:miter lim="800000"/>
            <a:headEnd/>
            <a:tailEnd/>
          </a:ln>
          <a:effectLst/>
        </p:spPr>
        <p:txBody>
          <a:bodyPr>
            <a:spAutoFit/>
          </a:bodyPr>
          <a:lstStyle/>
          <a:p>
            <a:r>
              <a:rPr lang="en-US" sz="3600" b="1"/>
              <a:t>So Why Do You Speed Up?</a:t>
            </a:r>
            <a:endParaRPr lang="en-US" sz="3600"/>
          </a:p>
        </p:txBody>
      </p:sp>
      <p:grpSp>
        <p:nvGrpSpPr>
          <p:cNvPr id="2" name="Group 7"/>
          <p:cNvGrpSpPr>
            <a:grpSpLocks/>
          </p:cNvGrpSpPr>
          <p:nvPr/>
        </p:nvGrpSpPr>
        <p:grpSpPr bwMode="auto">
          <a:xfrm>
            <a:off x="1371600" y="1875896"/>
            <a:ext cx="7696200" cy="3538803"/>
            <a:chOff x="1632" y="1418"/>
            <a:chExt cx="4080" cy="2675"/>
          </a:xfrm>
        </p:grpSpPr>
        <p:sp>
          <p:nvSpPr>
            <p:cNvPr id="105480" name="Text Box 8"/>
            <p:cNvSpPr txBox="1">
              <a:spLocks noChangeArrowheads="1"/>
            </p:cNvSpPr>
            <p:nvPr/>
          </p:nvSpPr>
          <p:spPr bwMode="auto">
            <a:xfrm>
              <a:off x="3878" y="1418"/>
              <a:ext cx="1834" cy="2675"/>
            </a:xfrm>
            <a:prstGeom prst="rect">
              <a:avLst/>
            </a:prstGeom>
            <a:noFill/>
            <a:ln w="38100">
              <a:noFill/>
              <a:miter lim="800000"/>
              <a:headEnd/>
              <a:tailEnd/>
            </a:ln>
            <a:effectLst/>
          </p:spPr>
          <p:txBody>
            <a:bodyPr>
              <a:spAutoFit/>
            </a:bodyPr>
            <a:lstStyle/>
            <a:p>
              <a:r>
                <a:rPr lang="en-US" sz="3200" u="sng"/>
                <a:t>Concept 1</a:t>
              </a:r>
            </a:p>
            <a:p>
              <a:r>
                <a:rPr lang="en-US" sz="3200"/>
                <a:t>B has a greater tangential velocity than A because of the tangential relationship</a:t>
              </a:r>
            </a:p>
            <a:p>
              <a:r>
                <a:rPr lang="en-US" sz="3200"/>
                <a:t>v = </a:t>
              </a:r>
              <a:r>
                <a:rPr lang="en-US" sz="3200">
                  <a:sym typeface="Symbol" pitchFamily="18" charset="2"/>
                </a:rPr>
                <a:t>r</a:t>
              </a:r>
            </a:p>
          </p:txBody>
        </p:sp>
        <p:sp>
          <p:nvSpPr>
            <p:cNvPr id="105481" name="Line 9"/>
            <p:cNvSpPr>
              <a:spLocks noChangeShapeType="1"/>
            </p:cNvSpPr>
            <p:nvPr/>
          </p:nvSpPr>
          <p:spPr bwMode="auto">
            <a:xfrm flipH="1">
              <a:off x="1968" y="2160"/>
              <a:ext cx="288" cy="0"/>
            </a:xfrm>
            <a:prstGeom prst="line">
              <a:avLst/>
            </a:prstGeom>
            <a:noFill/>
            <a:ln w="38100">
              <a:solidFill>
                <a:schemeClr val="tx1"/>
              </a:solidFill>
              <a:round/>
              <a:headEnd/>
              <a:tailEnd type="triangle" w="med" len="med"/>
            </a:ln>
            <a:effectLst/>
          </p:spPr>
          <p:txBody>
            <a:bodyPr/>
            <a:lstStyle/>
            <a:p>
              <a:endParaRPr lang="en-US"/>
            </a:p>
          </p:txBody>
        </p:sp>
        <p:sp>
          <p:nvSpPr>
            <p:cNvPr id="105482" name="Line 10"/>
            <p:cNvSpPr>
              <a:spLocks noChangeShapeType="1"/>
            </p:cNvSpPr>
            <p:nvPr/>
          </p:nvSpPr>
          <p:spPr bwMode="auto">
            <a:xfrm flipH="1">
              <a:off x="1632" y="1680"/>
              <a:ext cx="624" cy="0"/>
            </a:xfrm>
            <a:prstGeom prst="line">
              <a:avLst/>
            </a:prstGeom>
            <a:noFill/>
            <a:ln w="38100">
              <a:solidFill>
                <a:schemeClr val="tx1"/>
              </a:solidFill>
              <a:round/>
              <a:headEnd/>
              <a:tailEnd type="triangle" w="med" len="med"/>
            </a:ln>
            <a:effectLst/>
          </p:spPr>
          <p:txBody>
            <a:bodyPr/>
            <a:lstStyle/>
            <a:p>
              <a:endParaRPr lang="en-US"/>
            </a:p>
          </p:txBody>
        </p:sp>
      </p:grpSp>
      <p:pic>
        <p:nvPicPr>
          <p:cNvPr id="1026" name="Picture 2"/>
          <p:cNvPicPr>
            <a:picLocks noChangeAspect="1" noChangeArrowheads="1"/>
          </p:cNvPicPr>
          <p:nvPr/>
        </p:nvPicPr>
        <p:blipFill>
          <a:blip r:embed="rId2" cstate="print"/>
          <a:srcRect/>
          <a:stretch>
            <a:fillRect/>
          </a:stretch>
        </p:blipFill>
        <p:spPr bwMode="auto">
          <a:xfrm>
            <a:off x="914400" y="1409700"/>
            <a:ext cx="3400425" cy="3400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212726" y="113771"/>
            <a:ext cx="8702675" cy="2123658"/>
          </a:xfrm>
          <a:prstGeom prst="rect">
            <a:avLst/>
          </a:prstGeom>
          <a:noFill/>
          <a:ln w="9525">
            <a:noFill/>
            <a:miter lim="800000"/>
            <a:headEnd/>
            <a:tailEnd/>
          </a:ln>
          <a:effectLst/>
        </p:spPr>
        <p:txBody>
          <a:bodyPr>
            <a:spAutoFit/>
          </a:bodyPr>
          <a:lstStyle/>
          <a:p>
            <a:r>
              <a:rPr lang="en-US" sz="3200" u="sng" dirty="0">
                <a:sym typeface="Symbol" pitchFamily="18" charset="2"/>
              </a:rPr>
              <a:t>Example 1:</a:t>
            </a:r>
            <a:r>
              <a:rPr lang="en-US" sz="2800" dirty="0"/>
              <a:t> A figure skater spinning at 3.20 rad/s pulls in their arms so that their moment of inertia goes from 5.80 kgm</a:t>
            </a:r>
            <a:r>
              <a:rPr lang="en-US" sz="2800" baseline="30000" dirty="0"/>
              <a:t>2</a:t>
            </a:r>
            <a:r>
              <a:rPr lang="en-US" sz="2800" dirty="0"/>
              <a:t> to 3.40 kgm</a:t>
            </a:r>
            <a:r>
              <a:rPr lang="en-US" sz="2800" baseline="30000" dirty="0"/>
              <a:t>2</a:t>
            </a:r>
            <a:r>
              <a:rPr lang="en-US" sz="2800" dirty="0"/>
              <a:t>.  What is their new rate of spin?</a:t>
            </a:r>
          </a:p>
          <a:p>
            <a:r>
              <a:rPr lang="en-US" sz="2800" dirty="0"/>
              <a:t>What were their initial and final kinetic energies?</a:t>
            </a:r>
          </a:p>
          <a:p>
            <a:r>
              <a:rPr lang="en-US" sz="1600" dirty="0"/>
              <a:t>(Where does the energy come from?)</a:t>
            </a:r>
            <a:endParaRPr lang="en-US" sz="1200" dirty="0"/>
          </a:p>
        </p:txBody>
      </p:sp>
      <p:sp>
        <p:nvSpPr>
          <p:cNvPr id="3" name="TextBox 2"/>
          <p:cNvSpPr txBox="1"/>
          <p:nvPr/>
        </p:nvSpPr>
        <p:spPr>
          <a:xfrm>
            <a:off x="7162800" y="5295900"/>
            <a:ext cx="1757212" cy="276999"/>
          </a:xfrm>
          <a:prstGeom prst="rect">
            <a:avLst/>
          </a:prstGeom>
          <a:noFill/>
        </p:spPr>
        <p:txBody>
          <a:bodyPr wrap="none" rtlCol="0">
            <a:spAutoFit/>
          </a:bodyPr>
          <a:lstStyle/>
          <a:p>
            <a:r>
              <a:rPr lang="en-US" sz="1200" dirty="0"/>
              <a:t>5.459 rad/s, 29.7 J. 50.7 J</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ext Box 3"/>
          <p:cNvSpPr txBox="1">
            <a:spLocks noChangeArrowheads="1"/>
          </p:cNvSpPr>
          <p:nvPr/>
        </p:nvSpPr>
        <p:spPr bwMode="auto">
          <a:xfrm>
            <a:off x="228600" y="190500"/>
            <a:ext cx="8497263" cy="769441"/>
          </a:xfrm>
          <a:prstGeom prst="rect">
            <a:avLst/>
          </a:prstGeom>
          <a:noFill/>
          <a:ln w="9525">
            <a:noFill/>
            <a:miter lim="800000"/>
            <a:headEnd/>
            <a:tailEnd/>
          </a:ln>
          <a:effectLst/>
        </p:spPr>
        <p:txBody>
          <a:bodyPr wrap="none">
            <a:spAutoFit/>
          </a:bodyPr>
          <a:lstStyle/>
          <a:p>
            <a:r>
              <a:rPr lang="en-US" sz="4400" b="1" u="sng"/>
              <a:t>Angular Mechanics</a:t>
            </a:r>
            <a:r>
              <a:rPr lang="en-US" sz="4400"/>
              <a:t> - </a:t>
            </a:r>
            <a:r>
              <a:rPr lang="en-US" sz="3200"/>
              <a:t>Angular Quantities</a:t>
            </a:r>
          </a:p>
        </p:txBody>
      </p:sp>
      <p:sp>
        <p:nvSpPr>
          <p:cNvPr id="46094" name="Text Box 14"/>
          <p:cNvSpPr txBox="1">
            <a:spLocks noChangeArrowheads="1"/>
          </p:cNvSpPr>
          <p:nvPr/>
        </p:nvSpPr>
        <p:spPr bwMode="auto">
          <a:xfrm>
            <a:off x="18348" y="822855"/>
            <a:ext cx="1845377" cy="5632311"/>
          </a:xfrm>
          <a:prstGeom prst="rect">
            <a:avLst/>
          </a:prstGeom>
          <a:noFill/>
          <a:ln w="25400">
            <a:noFill/>
            <a:miter lim="800000"/>
            <a:headEnd/>
            <a:tailEnd/>
          </a:ln>
          <a:effectLst/>
        </p:spPr>
        <p:txBody>
          <a:bodyPr wrap="none">
            <a:spAutoFit/>
          </a:bodyPr>
          <a:lstStyle/>
          <a:p>
            <a:pPr algn="r"/>
            <a:r>
              <a:rPr lang="en-US" sz="4000"/>
              <a:t>Linear:</a:t>
            </a:r>
          </a:p>
          <a:p>
            <a:pPr algn="r"/>
            <a:r>
              <a:rPr lang="en-US" sz="3200"/>
              <a:t>(m)</a:t>
            </a:r>
            <a:r>
              <a:rPr lang="en-US" sz="4000"/>
              <a:t> s</a:t>
            </a:r>
          </a:p>
          <a:p>
            <a:pPr algn="r"/>
            <a:r>
              <a:rPr lang="en-US" sz="3200"/>
              <a:t>(m/s)</a:t>
            </a:r>
            <a:r>
              <a:rPr lang="en-US" sz="4000"/>
              <a:t> u</a:t>
            </a:r>
          </a:p>
          <a:p>
            <a:pPr algn="r"/>
            <a:r>
              <a:rPr lang="en-US" sz="3200"/>
              <a:t>(m/s)</a:t>
            </a:r>
            <a:r>
              <a:rPr lang="en-US" sz="4000"/>
              <a:t> v</a:t>
            </a:r>
          </a:p>
          <a:p>
            <a:pPr algn="r"/>
            <a:r>
              <a:rPr lang="en-US" sz="3200"/>
              <a:t>(m/s/s)</a:t>
            </a:r>
            <a:r>
              <a:rPr lang="en-US" sz="4000"/>
              <a:t> a</a:t>
            </a:r>
          </a:p>
          <a:p>
            <a:pPr algn="r"/>
            <a:r>
              <a:rPr lang="en-US" sz="3200"/>
              <a:t>(s)</a:t>
            </a:r>
            <a:r>
              <a:rPr lang="en-US" sz="4000"/>
              <a:t> t</a:t>
            </a:r>
          </a:p>
          <a:p>
            <a:pPr algn="r"/>
            <a:r>
              <a:rPr lang="en-US" sz="3200"/>
              <a:t>(N)</a:t>
            </a:r>
            <a:r>
              <a:rPr lang="en-US" sz="4000"/>
              <a:t> F</a:t>
            </a:r>
          </a:p>
          <a:p>
            <a:pPr algn="r"/>
            <a:r>
              <a:rPr lang="en-US" sz="4000"/>
              <a:t> (</a:t>
            </a:r>
            <a:r>
              <a:rPr lang="en-US" sz="3200"/>
              <a:t>kg)</a:t>
            </a:r>
            <a:r>
              <a:rPr lang="en-US" sz="4000"/>
              <a:t> m</a:t>
            </a:r>
          </a:p>
          <a:p>
            <a:pPr algn="r"/>
            <a:r>
              <a:rPr lang="en-US" sz="3200"/>
              <a:t>(kgm/s)</a:t>
            </a:r>
            <a:r>
              <a:rPr lang="en-US" sz="4000"/>
              <a:t> p</a:t>
            </a:r>
          </a:p>
        </p:txBody>
      </p:sp>
      <p:sp>
        <p:nvSpPr>
          <p:cNvPr id="46095" name="Text Box 15"/>
          <p:cNvSpPr txBox="1">
            <a:spLocks noChangeArrowheads="1"/>
          </p:cNvSpPr>
          <p:nvPr/>
        </p:nvSpPr>
        <p:spPr bwMode="auto">
          <a:xfrm>
            <a:off x="2112963" y="825501"/>
            <a:ext cx="6396303" cy="5016758"/>
          </a:xfrm>
          <a:prstGeom prst="rect">
            <a:avLst/>
          </a:prstGeom>
          <a:noFill/>
          <a:ln w="25400">
            <a:noFill/>
            <a:miter lim="800000"/>
            <a:headEnd/>
            <a:tailEnd/>
          </a:ln>
          <a:effectLst/>
        </p:spPr>
        <p:txBody>
          <a:bodyPr wrap="none">
            <a:spAutoFit/>
          </a:bodyPr>
          <a:lstStyle/>
          <a:p>
            <a:r>
              <a:rPr lang="en-US" sz="4000" dirty="0"/>
              <a:t>Angular:</a:t>
            </a:r>
          </a:p>
          <a:p>
            <a:r>
              <a:rPr lang="en-US" sz="4000" dirty="0">
                <a:sym typeface="Symbol" pitchFamily="18" charset="2"/>
              </a:rPr>
              <a:t> 	</a:t>
            </a:r>
            <a:r>
              <a:rPr lang="en-US" sz="3200" dirty="0">
                <a:sym typeface="Symbol" pitchFamily="18" charset="2"/>
              </a:rPr>
              <a:t>- Angle (Radians)</a:t>
            </a:r>
            <a:endParaRPr lang="en-US" sz="3200" dirty="0"/>
          </a:p>
          <a:p>
            <a:r>
              <a:rPr lang="en-US" sz="4000" dirty="0">
                <a:sym typeface="Symbol" pitchFamily="18" charset="2"/>
              </a:rPr>
              <a:t></a:t>
            </a:r>
            <a:r>
              <a:rPr lang="en-US" sz="4000" baseline="-25000" dirty="0" err="1">
                <a:sym typeface="Symbol" pitchFamily="18" charset="2"/>
              </a:rPr>
              <a:t>i</a:t>
            </a:r>
            <a:r>
              <a:rPr lang="en-US" sz="4000" baseline="-25000" dirty="0">
                <a:sym typeface="Symbol" pitchFamily="18" charset="2"/>
              </a:rPr>
              <a:t>	</a:t>
            </a:r>
            <a:r>
              <a:rPr lang="en-US" sz="3200" dirty="0">
                <a:sym typeface="Symbol" pitchFamily="18" charset="2"/>
              </a:rPr>
              <a:t>- Initial angular velocity (Rad/s)</a:t>
            </a:r>
            <a:endParaRPr lang="en-US" sz="3200" baseline="-25000" dirty="0"/>
          </a:p>
          <a:p>
            <a:r>
              <a:rPr lang="en-US" sz="4000" dirty="0">
                <a:sym typeface="Symbol" pitchFamily="18" charset="2"/>
              </a:rPr>
              <a:t></a:t>
            </a:r>
            <a:r>
              <a:rPr lang="en-US" sz="4000" baseline="-25000" dirty="0">
                <a:sym typeface="Symbol" pitchFamily="18" charset="2"/>
              </a:rPr>
              <a:t>f </a:t>
            </a:r>
            <a:r>
              <a:rPr lang="en-US" sz="4000" dirty="0">
                <a:sym typeface="Symbol" pitchFamily="18" charset="2"/>
              </a:rPr>
              <a:t>	</a:t>
            </a:r>
            <a:r>
              <a:rPr lang="en-US" sz="3200" dirty="0">
                <a:sym typeface="Symbol" pitchFamily="18" charset="2"/>
              </a:rPr>
              <a:t>- Final angular velocity (Rad/s)</a:t>
            </a:r>
            <a:endParaRPr lang="en-US" sz="3200" dirty="0"/>
          </a:p>
          <a:p>
            <a:r>
              <a:rPr lang="en-US" sz="4000" dirty="0">
                <a:sym typeface="Symbol" pitchFamily="18" charset="2"/>
              </a:rPr>
              <a:t>	</a:t>
            </a:r>
            <a:r>
              <a:rPr lang="en-US" sz="3200" dirty="0">
                <a:sym typeface="Symbol" pitchFamily="18" charset="2"/>
              </a:rPr>
              <a:t>- Angular acceleration (Rad/s/s)</a:t>
            </a:r>
            <a:endParaRPr lang="en-US" sz="3200" dirty="0"/>
          </a:p>
          <a:p>
            <a:r>
              <a:rPr lang="en-US" sz="4000" dirty="0"/>
              <a:t>t	</a:t>
            </a:r>
            <a:r>
              <a:rPr lang="en-US" sz="3200" dirty="0"/>
              <a:t>- Uh, time (s)</a:t>
            </a:r>
          </a:p>
          <a:p>
            <a:r>
              <a:rPr lang="en-US" sz="4000" dirty="0">
                <a:sym typeface="Symbol"/>
              </a:rPr>
              <a:t></a:t>
            </a:r>
            <a:r>
              <a:rPr lang="en-US" sz="4000" dirty="0">
                <a:sym typeface="Symbol" pitchFamily="18" charset="2"/>
              </a:rPr>
              <a:t>	</a:t>
            </a:r>
            <a:r>
              <a:rPr lang="en-US" sz="3200" dirty="0">
                <a:sym typeface="Symbol" pitchFamily="18" charset="2"/>
              </a:rPr>
              <a:t>- Torque</a:t>
            </a:r>
          </a:p>
          <a:p>
            <a:r>
              <a:rPr lang="en-US" sz="4000" dirty="0">
                <a:sym typeface="Symbol" pitchFamily="18" charset="2"/>
              </a:rPr>
              <a:t>I</a:t>
            </a:r>
            <a:r>
              <a:rPr lang="en-US" sz="3200" dirty="0">
                <a:sym typeface="Symbol" pitchFamily="18" charset="2"/>
              </a:rPr>
              <a:t>	- Moment of inertia</a:t>
            </a:r>
            <a:endParaRPr lang="en-US" sz="3200" dirty="0"/>
          </a:p>
        </p:txBody>
      </p:sp>
      <p:sp>
        <p:nvSpPr>
          <p:cNvPr id="46098" name="Text Box 18"/>
          <p:cNvSpPr txBox="1">
            <a:spLocks noChangeArrowheads="1"/>
          </p:cNvSpPr>
          <p:nvPr/>
        </p:nvSpPr>
        <p:spPr bwMode="auto">
          <a:xfrm>
            <a:off x="2124076" y="4918605"/>
            <a:ext cx="4640822" cy="707886"/>
          </a:xfrm>
          <a:prstGeom prst="rect">
            <a:avLst/>
          </a:prstGeom>
          <a:noFill/>
          <a:ln w="38100">
            <a:noFill/>
            <a:miter lim="800000"/>
            <a:headEnd/>
            <a:tailEnd/>
          </a:ln>
          <a:effectLst/>
        </p:spPr>
        <p:txBody>
          <a:bodyPr wrap="none">
            <a:spAutoFit/>
          </a:bodyPr>
          <a:lstStyle/>
          <a:p>
            <a:r>
              <a:rPr lang="en-US" sz="4000">
                <a:sym typeface="Symbol" pitchFamily="18" charset="2"/>
              </a:rPr>
              <a:t>L 	</a:t>
            </a:r>
            <a:r>
              <a:rPr lang="en-US" sz="3200">
                <a:sym typeface="Symbol" pitchFamily="18" charset="2"/>
              </a:rPr>
              <a:t>- Angular momentum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6098"/>
                                        </p:tgtEl>
                                        <p:attrNameLst>
                                          <p:attrName>style.visibility</p:attrName>
                                        </p:attrNameLst>
                                      </p:cBhvr>
                                      <p:to>
                                        <p:strVal val="visible"/>
                                      </p:to>
                                    </p:set>
                                    <p:anim calcmode="lin" valueType="num">
                                      <p:cBhvr additive="base">
                                        <p:cTn id="7" dur="500" fill="hold"/>
                                        <p:tgtEl>
                                          <p:spTgt spid="46098"/>
                                        </p:tgtEl>
                                        <p:attrNameLst>
                                          <p:attrName>ppt_x</p:attrName>
                                        </p:attrNameLst>
                                      </p:cBhvr>
                                      <p:tavLst>
                                        <p:tav tm="0">
                                          <p:val>
                                            <p:strVal val="1+#ppt_w/2"/>
                                          </p:val>
                                        </p:tav>
                                        <p:tav tm="100000">
                                          <p:val>
                                            <p:strVal val="#ppt_x"/>
                                          </p:val>
                                        </p:tav>
                                      </p:tavLst>
                                    </p:anim>
                                    <p:anim calcmode="lin" valueType="num">
                                      <p:cBhvr additive="base">
                                        <p:cTn id="8" dur="500" fill="hold"/>
                                        <p:tgtEl>
                                          <p:spTgt spid="460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12726" y="113771"/>
            <a:ext cx="8702675" cy="1631216"/>
          </a:xfrm>
          <a:prstGeom prst="rect">
            <a:avLst/>
          </a:prstGeom>
          <a:noFill/>
          <a:ln w="9525">
            <a:noFill/>
            <a:miter lim="800000"/>
            <a:headEnd/>
            <a:tailEnd/>
          </a:ln>
          <a:effectLst/>
        </p:spPr>
        <p:txBody>
          <a:bodyPr>
            <a:spAutoFit/>
          </a:bodyPr>
          <a:lstStyle/>
          <a:p>
            <a:r>
              <a:rPr lang="en-US" sz="2800" u="sng" dirty="0">
                <a:sym typeface="Symbol" pitchFamily="18" charset="2"/>
              </a:rPr>
              <a:t>Example 2:</a:t>
            </a:r>
            <a:r>
              <a:rPr lang="en-US" dirty="0"/>
              <a:t> A merry go round is a 210 kg 2.56 m radius uniform cylinder.  Three 60.0 kg children are initially at the edge, and the MGR is initially moving at 23.0 RPM.  What is the resulting angular velocity if they move to within 0.500 m of the center?</a:t>
            </a:r>
            <a:r>
              <a:rPr lang="en-US" sz="1800" dirty="0"/>
              <a:t> </a:t>
            </a:r>
          </a:p>
        </p:txBody>
      </p:sp>
      <p:sp>
        <p:nvSpPr>
          <p:cNvPr id="3" name="TextBox 2"/>
          <p:cNvSpPr txBox="1"/>
          <p:nvPr/>
        </p:nvSpPr>
        <p:spPr>
          <a:xfrm>
            <a:off x="8153401" y="5397500"/>
            <a:ext cx="816249" cy="276999"/>
          </a:xfrm>
          <a:prstGeom prst="rect">
            <a:avLst/>
          </a:prstGeom>
          <a:noFill/>
        </p:spPr>
        <p:txBody>
          <a:bodyPr wrap="none" rtlCol="0">
            <a:spAutoFit/>
          </a:bodyPr>
          <a:lstStyle/>
          <a:p>
            <a:r>
              <a:rPr lang="en-US" sz="1200" dirty="0"/>
              <a:t>58.6 RPM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69352" y="889001"/>
            <a:ext cx="8678273" cy="2246769"/>
          </a:xfrm>
          <a:prstGeom prst="rect">
            <a:avLst/>
          </a:prstGeom>
          <a:noFill/>
          <a:ln w="25400">
            <a:noFill/>
            <a:miter lim="800000"/>
            <a:headEnd/>
            <a:tailEnd/>
          </a:ln>
          <a:effectLst/>
        </p:spPr>
        <p:txBody>
          <a:bodyPr wrap="none">
            <a:spAutoFit/>
          </a:bodyPr>
          <a:lstStyle/>
          <a:p>
            <a:pPr algn="ctr"/>
            <a:r>
              <a:rPr lang="en-US" sz="4800" u="sng"/>
              <a:t>Whiteboards:</a:t>
            </a:r>
          </a:p>
          <a:p>
            <a:pPr algn="ctr"/>
            <a:r>
              <a:rPr lang="en-US" sz="4400"/>
              <a:t> Conservation of Angular Momentum</a:t>
            </a:r>
          </a:p>
          <a:p>
            <a:pPr algn="ctr"/>
            <a:r>
              <a:rPr lang="en-US" sz="4800">
                <a:hlinkClick r:id="rId2" action="ppaction://hlinksldjump"/>
              </a:rPr>
              <a:t>1</a:t>
            </a:r>
            <a:r>
              <a:rPr lang="en-US" sz="4800"/>
              <a:t> | </a:t>
            </a:r>
            <a:r>
              <a:rPr lang="en-US" sz="4800">
                <a:hlinkClick r:id="" action="ppaction://noaction"/>
              </a:rPr>
              <a:t>2</a:t>
            </a:r>
            <a:r>
              <a:rPr lang="en-US" sz="4800"/>
              <a:t> | </a:t>
            </a:r>
            <a:r>
              <a:rPr lang="en-US" sz="4800">
                <a:hlinkClick r:id="" action="ppaction://noaction"/>
              </a:rPr>
              <a:t>3</a:t>
            </a:r>
            <a:endParaRPr lang="en-US" sz="4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304800" y="127001"/>
            <a:ext cx="8686800" cy="2062103"/>
          </a:xfrm>
          <a:prstGeom prst="rect">
            <a:avLst/>
          </a:prstGeom>
          <a:noFill/>
          <a:ln w="9525">
            <a:noFill/>
            <a:miter lim="800000"/>
            <a:headEnd/>
            <a:tailEnd/>
          </a:ln>
          <a:effectLst/>
        </p:spPr>
        <p:txBody>
          <a:bodyPr>
            <a:spAutoFit/>
          </a:bodyPr>
          <a:lstStyle/>
          <a:p>
            <a:r>
              <a:rPr lang="en-US" sz="3200" dirty="0"/>
              <a:t>A gymnast with an angular velocity of 3.4 rad/s and a moment of inertia of 23.5 kgm</a:t>
            </a:r>
            <a:r>
              <a:rPr lang="en-US" sz="3200" baseline="30000" dirty="0"/>
              <a:t>2</a:t>
            </a:r>
            <a:r>
              <a:rPr lang="en-US" sz="3200" dirty="0"/>
              <a:t> tucks their body so that their new moment of inertia is 12.3 kgm</a:t>
            </a:r>
            <a:r>
              <a:rPr lang="en-US" sz="3200" baseline="30000" dirty="0"/>
              <a:t>2</a:t>
            </a:r>
            <a:r>
              <a:rPr lang="en-US" sz="3200" dirty="0"/>
              <a:t>.  What is their new angular velocity?</a:t>
            </a:r>
            <a:endParaRPr lang="en-US" sz="3200" dirty="0">
              <a:sym typeface="Symbol" pitchFamily="18" charset="2"/>
            </a:endParaRPr>
          </a:p>
        </p:txBody>
      </p:sp>
      <p:sp>
        <p:nvSpPr>
          <p:cNvPr id="71684" name="Text Box 4"/>
          <p:cNvSpPr txBox="1">
            <a:spLocks noChangeArrowheads="1"/>
          </p:cNvSpPr>
          <p:nvPr/>
        </p:nvSpPr>
        <p:spPr bwMode="auto">
          <a:xfrm>
            <a:off x="152401" y="5461000"/>
            <a:ext cx="715260" cy="276999"/>
          </a:xfrm>
          <a:prstGeom prst="rect">
            <a:avLst/>
          </a:prstGeom>
          <a:noFill/>
          <a:ln w="25400">
            <a:noFill/>
            <a:miter lim="800000"/>
            <a:headEnd/>
            <a:tailEnd/>
          </a:ln>
          <a:effectLst/>
        </p:spPr>
        <p:txBody>
          <a:bodyPr wrap="none">
            <a:spAutoFit/>
          </a:bodyPr>
          <a:lstStyle/>
          <a:p>
            <a:r>
              <a:rPr lang="en-US" sz="1200"/>
              <a:t>6.5 rad/s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304800" y="127001"/>
            <a:ext cx="8686800" cy="2062103"/>
          </a:xfrm>
          <a:prstGeom prst="rect">
            <a:avLst/>
          </a:prstGeom>
          <a:noFill/>
          <a:ln w="9525">
            <a:noFill/>
            <a:miter lim="800000"/>
            <a:headEnd/>
            <a:tailEnd/>
          </a:ln>
          <a:effectLst/>
        </p:spPr>
        <p:txBody>
          <a:bodyPr>
            <a:spAutoFit/>
          </a:bodyPr>
          <a:lstStyle/>
          <a:p>
            <a:r>
              <a:rPr lang="en-US" sz="3200" dirty="0"/>
              <a:t>A 5.4 x 10</a:t>
            </a:r>
            <a:r>
              <a:rPr lang="en-US" sz="3200" baseline="30000" dirty="0"/>
              <a:t>30</a:t>
            </a:r>
            <a:r>
              <a:rPr lang="en-US" sz="3200" dirty="0"/>
              <a:t> kg star with a radius of 8.5 x 10</a:t>
            </a:r>
            <a:r>
              <a:rPr lang="en-US" sz="3200" baseline="30000" dirty="0"/>
              <a:t>8</a:t>
            </a:r>
            <a:r>
              <a:rPr lang="en-US" sz="3200" dirty="0"/>
              <a:t> m and an angular velocity of 1.2 x 10</a:t>
            </a:r>
            <a:r>
              <a:rPr lang="en-US" sz="3200" baseline="30000" dirty="0"/>
              <a:t>-9</a:t>
            </a:r>
            <a:r>
              <a:rPr lang="en-US" sz="3200" dirty="0"/>
              <a:t> rad/s shrinks to a radius of 1350 m  What is its new angular velocity? hint</a:t>
            </a:r>
          </a:p>
        </p:txBody>
      </p:sp>
      <p:sp>
        <p:nvSpPr>
          <p:cNvPr id="101380" name="Text Box 4"/>
          <p:cNvSpPr txBox="1">
            <a:spLocks noChangeArrowheads="1"/>
          </p:cNvSpPr>
          <p:nvPr/>
        </p:nvSpPr>
        <p:spPr bwMode="auto">
          <a:xfrm>
            <a:off x="152401" y="5461000"/>
            <a:ext cx="753732" cy="276999"/>
          </a:xfrm>
          <a:prstGeom prst="rect">
            <a:avLst/>
          </a:prstGeom>
          <a:noFill/>
          <a:ln w="25400">
            <a:noFill/>
            <a:miter lim="800000"/>
            <a:headEnd/>
            <a:tailEnd/>
          </a:ln>
          <a:effectLst/>
        </p:spPr>
        <p:txBody>
          <a:bodyPr wrap="none">
            <a:spAutoFit/>
          </a:bodyPr>
          <a:lstStyle/>
          <a:p>
            <a:r>
              <a:rPr lang="en-US" sz="1200"/>
              <a:t>480 rad/s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ext Box 2"/>
          <p:cNvSpPr txBox="1">
            <a:spLocks noChangeArrowheads="1"/>
          </p:cNvSpPr>
          <p:nvPr/>
        </p:nvSpPr>
        <p:spPr bwMode="auto">
          <a:xfrm>
            <a:off x="304800" y="127001"/>
            <a:ext cx="8686800" cy="2062103"/>
          </a:xfrm>
          <a:prstGeom prst="rect">
            <a:avLst/>
          </a:prstGeom>
          <a:noFill/>
          <a:ln w="9525">
            <a:noFill/>
            <a:miter lim="800000"/>
            <a:headEnd/>
            <a:tailEnd/>
          </a:ln>
          <a:effectLst/>
        </p:spPr>
        <p:txBody>
          <a:bodyPr>
            <a:spAutoFit/>
          </a:bodyPr>
          <a:lstStyle/>
          <a:p>
            <a:r>
              <a:rPr lang="en-US" sz="3200" dirty="0"/>
              <a:t>A 12 kg point mass on a massless stick 42.0 cm long has a tangential velocity of 2.0 m/s.  How fast is it going if it moves in to a distance of 2.0 cm? hint</a:t>
            </a:r>
            <a:endParaRPr lang="en-US" sz="3200" dirty="0">
              <a:sym typeface="Symbol" pitchFamily="18" charset="2"/>
            </a:endParaRPr>
          </a:p>
        </p:txBody>
      </p:sp>
      <p:sp>
        <p:nvSpPr>
          <p:cNvPr id="102404" name="Text Box 4"/>
          <p:cNvSpPr txBox="1">
            <a:spLocks noChangeArrowheads="1"/>
          </p:cNvSpPr>
          <p:nvPr/>
        </p:nvSpPr>
        <p:spPr bwMode="auto">
          <a:xfrm>
            <a:off x="152401" y="5461000"/>
            <a:ext cx="830677" cy="276999"/>
          </a:xfrm>
          <a:prstGeom prst="rect">
            <a:avLst/>
          </a:prstGeom>
          <a:noFill/>
          <a:ln w="25400">
            <a:noFill/>
            <a:miter lim="800000"/>
            <a:headEnd/>
            <a:tailEnd/>
          </a:ln>
          <a:effectLst/>
        </p:spPr>
        <p:txBody>
          <a:bodyPr wrap="none">
            <a:spAutoFit/>
          </a:bodyPr>
          <a:lstStyle/>
          <a:p>
            <a:r>
              <a:rPr lang="en-US" sz="1200">
                <a:sym typeface="Symbol" pitchFamily="18" charset="2"/>
              </a:rPr>
              <a:t>2100 rad/s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1026"/>
          <p:cNvSpPr txBox="1">
            <a:spLocks noChangeArrowheads="1"/>
          </p:cNvSpPr>
          <p:nvPr/>
        </p:nvSpPr>
        <p:spPr bwMode="auto">
          <a:xfrm>
            <a:off x="76200" y="-63500"/>
            <a:ext cx="7474803" cy="646331"/>
          </a:xfrm>
          <a:prstGeom prst="rect">
            <a:avLst/>
          </a:prstGeom>
          <a:noFill/>
          <a:ln w="9525">
            <a:noFill/>
            <a:miter lim="800000"/>
            <a:headEnd/>
            <a:tailEnd/>
          </a:ln>
          <a:effectLst/>
        </p:spPr>
        <p:txBody>
          <a:bodyPr wrap="none">
            <a:spAutoFit/>
          </a:bodyPr>
          <a:lstStyle/>
          <a:p>
            <a:r>
              <a:rPr lang="en-US" sz="3600" b="1" u="sng"/>
              <a:t>Angular Mechanics</a:t>
            </a:r>
            <a:r>
              <a:rPr lang="en-US" sz="3600"/>
              <a:t> – </a:t>
            </a:r>
            <a:r>
              <a:rPr lang="en-US" sz="1600"/>
              <a:t>Conservation of angular momentum</a:t>
            </a:r>
          </a:p>
        </p:txBody>
      </p:sp>
      <p:sp>
        <p:nvSpPr>
          <p:cNvPr id="78908" name="Text Box 1084"/>
          <p:cNvSpPr txBox="1">
            <a:spLocks noChangeArrowheads="1"/>
          </p:cNvSpPr>
          <p:nvPr/>
        </p:nvSpPr>
        <p:spPr bwMode="auto">
          <a:xfrm>
            <a:off x="212726" y="444500"/>
            <a:ext cx="8702675" cy="4339650"/>
          </a:xfrm>
          <a:prstGeom prst="rect">
            <a:avLst/>
          </a:prstGeom>
          <a:noFill/>
          <a:ln w="9525">
            <a:noFill/>
            <a:miter lim="800000"/>
            <a:headEnd/>
            <a:tailEnd/>
          </a:ln>
          <a:effectLst/>
        </p:spPr>
        <p:txBody>
          <a:bodyPr>
            <a:spAutoFit/>
          </a:bodyPr>
          <a:lstStyle/>
          <a:p>
            <a:r>
              <a:rPr lang="en-US" sz="4000">
                <a:sym typeface="Symbol" pitchFamily="18" charset="2"/>
              </a:rPr>
              <a:t>Angular momentum is a vector.</a:t>
            </a:r>
          </a:p>
          <a:p>
            <a:pPr lvl="1"/>
            <a:r>
              <a:rPr lang="en-US" sz="4000">
                <a:sym typeface="Symbol" pitchFamily="18" charset="2"/>
              </a:rPr>
              <a:t>(It has a </a:t>
            </a:r>
            <a:r>
              <a:rPr lang="en-US" sz="4000" u="sng">
                <a:sym typeface="Symbol" pitchFamily="18" charset="2"/>
              </a:rPr>
              <a:t>Magnitude</a:t>
            </a:r>
            <a:r>
              <a:rPr lang="en-US" sz="4000">
                <a:sym typeface="Symbol" pitchFamily="18" charset="2"/>
              </a:rPr>
              <a:t> and a </a:t>
            </a:r>
            <a:r>
              <a:rPr lang="en-US" sz="4000" u="sng">
                <a:sym typeface="Symbol" pitchFamily="18" charset="2"/>
              </a:rPr>
              <a:t>Direction</a:t>
            </a:r>
            <a:r>
              <a:rPr lang="en-US" sz="4000">
                <a:sym typeface="Symbol" pitchFamily="18" charset="2"/>
              </a:rPr>
              <a:t>)</a:t>
            </a:r>
          </a:p>
          <a:p>
            <a:pPr lvl="1">
              <a:buFontTx/>
              <a:buChar char="•"/>
            </a:pPr>
            <a:endParaRPr lang="en-US" sz="4000">
              <a:sym typeface="Symbol" pitchFamily="18" charset="2"/>
            </a:endParaRPr>
          </a:p>
          <a:p>
            <a:r>
              <a:rPr lang="en-US" sz="4000">
                <a:sym typeface="Symbol" pitchFamily="18" charset="2"/>
              </a:rPr>
              <a:t> Magnitude - I</a:t>
            </a:r>
            <a:r>
              <a:rPr lang="en-US" sz="3600">
                <a:sym typeface="Symbol" pitchFamily="18" charset="2"/>
              </a:rPr>
              <a:t></a:t>
            </a:r>
          </a:p>
          <a:p>
            <a:endParaRPr lang="en-US" sz="3600">
              <a:sym typeface="Symbol" pitchFamily="18" charset="2"/>
            </a:endParaRPr>
          </a:p>
          <a:p>
            <a:r>
              <a:rPr lang="en-US" sz="4000">
                <a:sym typeface="Symbol" pitchFamily="18" charset="2"/>
              </a:rPr>
              <a:t>Direction – Orientation of axis</a:t>
            </a:r>
            <a:endParaRPr lang="en-US" sz="4400">
              <a:sym typeface="Symbol" pitchFamily="18" charset="2"/>
            </a:endParaRPr>
          </a:p>
          <a:p>
            <a:pPr lvl="1"/>
            <a:endParaRPr lang="en-US" sz="400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8908">
                                            <p:txEl>
                                              <p:pRg st="0" end="0"/>
                                            </p:txEl>
                                          </p:spTgt>
                                        </p:tgtEl>
                                        <p:attrNameLst>
                                          <p:attrName>style.visibility</p:attrName>
                                        </p:attrNameLst>
                                      </p:cBhvr>
                                      <p:to>
                                        <p:strVal val="visible"/>
                                      </p:to>
                                    </p:set>
                                    <p:animEffect transition="in" filter="wipe(left)">
                                      <p:cBhvr>
                                        <p:cTn id="7" dur="500"/>
                                        <p:tgtEl>
                                          <p:spTgt spid="789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8908">
                                            <p:txEl>
                                              <p:pRg st="1" end="1"/>
                                            </p:txEl>
                                          </p:spTgt>
                                        </p:tgtEl>
                                        <p:attrNameLst>
                                          <p:attrName>style.visibility</p:attrName>
                                        </p:attrNameLst>
                                      </p:cBhvr>
                                      <p:to>
                                        <p:strVal val="visible"/>
                                      </p:to>
                                    </p:set>
                                    <p:animEffect transition="in" filter="wipe(left)">
                                      <p:cBhvr>
                                        <p:cTn id="12" dur="500"/>
                                        <p:tgtEl>
                                          <p:spTgt spid="789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8908">
                                            <p:txEl>
                                              <p:pRg st="3" end="3"/>
                                            </p:txEl>
                                          </p:spTgt>
                                        </p:tgtEl>
                                        <p:attrNameLst>
                                          <p:attrName>style.visibility</p:attrName>
                                        </p:attrNameLst>
                                      </p:cBhvr>
                                      <p:to>
                                        <p:strVal val="visible"/>
                                      </p:to>
                                    </p:set>
                                    <p:animEffect transition="in" filter="wipe(left)">
                                      <p:cBhvr>
                                        <p:cTn id="17" dur="500"/>
                                        <p:tgtEl>
                                          <p:spTgt spid="7890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8908">
                                            <p:txEl>
                                              <p:pRg st="5" end="5"/>
                                            </p:txEl>
                                          </p:spTgt>
                                        </p:tgtEl>
                                        <p:attrNameLst>
                                          <p:attrName>style.visibility</p:attrName>
                                        </p:attrNameLst>
                                      </p:cBhvr>
                                      <p:to>
                                        <p:strVal val="visible"/>
                                      </p:to>
                                    </p:set>
                                    <p:animEffect transition="in" filter="wipe(left)">
                                      <p:cBhvr>
                                        <p:cTn id="22" dur="500"/>
                                        <p:tgtEl>
                                          <p:spTgt spid="789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08"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212726" y="0"/>
            <a:ext cx="8702675" cy="5047536"/>
          </a:xfrm>
          <a:prstGeom prst="rect">
            <a:avLst/>
          </a:prstGeom>
          <a:noFill/>
          <a:ln w="9525">
            <a:noFill/>
            <a:miter lim="800000"/>
            <a:headEnd/>
            <a:tailEnd/>
          </a:ln>
          <a:effectLst/>
        </p:spPr>
        <p:txBody>
          <a:bodyPr>
            <a:spAutoFit/>
          </a:bodyPr>
          <a:lstStyle/>
          <a:p>
            <a:r>
              <a:rPr lang="en-US" sz="1400" b="1" u="sng" dirty="0">
                <a:sym typeface="Symbol" pitchFamily="18" charset="2"/>
              </a:rPr>
              <a:t>Conservation of Angular momentum:</a:t>
            </a:r>
          </a:p>
          <a:p>
            <a:endParaRPr lang="en-US" sz="1400" dirty="0">
              <a:sym typeface="Symbol" pitchFamily="18" charset="2"/>
            </a:endParaRPr>
          </a:p>
          <a:p>
            <a:r>
              <a:rPr lang="en-US" sz="1400" dirty="0">
                <a:sym typeface="Symbol" pitchFamily="18" charset="2"/>
              </a:rPr>
              <a:t>Magnitude</a:t>
            </a:r>
          </a:p>
          <a:p>
            <a:pPr lvl="1">
              <a:buFontTx/>
              <a:buChar char="•"/>
            </a:pPr>
            <a:r>
              <a:rPr lang="en-US" sz="1400" dirty="0">
                <a:sym typeface="Symbol" pitchFamily="18" charset="2"/>
              </a:rPr>
              <a:t>Planets around sun</a:t>
            </a:r>
          </a:p>
          <a:p>
            <a:pPr lvl="1">
              <a:buFontTx/>
              <a:buChar char="•"/>
            </a:pPr>
            <a:r>
              <a:rPr lang="en-US" sz="1400" dirty="0">
                <a:sym typeface="Symbol" pitchFamily="18" charset="2"/>
              </a:rPr>
              <a:t>Contracting Nebula | </a:t>
            </a:r>
            <a:r>
              <a:rPr lang="en-US" sz="1400" dirty="0">
                <a:sym typeface="Symbol" pitchFamily="18" charset="2"/>
                <a:hlinkClick r:id="rId3" action="ppaction://hlinkfile"/>
              </a:rPr>
              <a:t>IP Demo</a:t>
            </a:r>
            <a:endParaRPr lang="en-US" sz="1400" dirty="0">
              <a:sym typeface="Symbol" pitchFamily="18" charset="2"/>
            </a:endParaRPr>
          </a:p>
          <a:p>
            <a:pPr lvl="1">
              <a:buFontTx/>
              <a:buChar char="•"/>
            </a:pPr>
            <a:r>
              <a:rPr lang="en-US" sz="1400" dirty="0">
                <a:sym typeface="Symbol" pitchFamily="18" charset="2"/>
              </a:rPr>
              <a:t>Crazy Merry go round tricks</a:t>
            </a:r>
          </a:p>
          <a:p>
            <a:pPr lvl="1">
              <a:buFontTx/>
              <a:buChar char="•"/>
            </a:pPr>
            <a:endParaRPr lang="en-US" sz="1400" dirty="0">
              <a:sym typeface="Symbol" pitchFamily="18" charset="2"/>
            </a:endParaRPr>
          </a:p>
          <a:p>
            <a:r>
              <a:rPr lang="en-US" sz="1400" dirty="0">
                <a:sym typeface="Symbol" pitchFamily="18" charset="2"/>
              </a:rPr>
              <a:t>Direction</a:t>
            </a:r>
          </a:p>
          <a:p>
            <a:pPr lvl="1">
              <a:buFontTx/>
              <a:buChar char="•"/>
            </a:pPr>
            <a:r>
              <a:rPr lang="en-US" sz="1400" dirty="0">
                <a:sym typeface="Symbol" pitchFamily="18" charset="2"/>
              </a:rPr>
              <a:t>Motorcycle</a:t>
            </a:r>
          </a:p>
          <a:p>
            <a:pPr lvl="2">
              <a:buFontTx/>
              <a:buChar char="•"/>
            </a:pPr>
            <a:r>
              <a:rPr lang="en-US" sz="1400" dirty="0">
                <a:sym typeface="Symbol" pitchFamily="18" charset="2"/>
              </a:rPr>
              <a:t>On a jump</a:t>
            </a:r>
          </a:p>
          <a:p>
            <a:pPr lvl="2">
              <a:buFontTx/>
              <a:buChar char="•"/>
            </a:pPr>
            <a:r>
              <a:rPr lang="en-US" sz="1400" dirty="0">
                <a:sym typeface="Symbol" pitchFamily="18" charset="2"/>
              </a:rPr>
              <a:t>Revving (show drill) (BMW)</a:t>
            </a:r>
          </a:p>
          <a:p>
            <a:pPr lvl="1">
              <a:buFontTx/>
              <a:buChar char="•"/>
            </a:pPr>
            <a:r>
              <a:rPr lang="en-US" sz="1400" dirty="0">
                <a:sym typeface="Symbol" pitchFamily="18" charset="2"/>
              </a:rPr>
              <a:t>People jumping from cliffs (video)</a:t>
            </a:r>
          </a:p>
          <a:p>
            <a:pPr lvl="1">
              <a:buFontTx/>
              <a:buChar char="•"/>
            </a:pPr>
            <a:r>
              <a:rPr lang="en-US" sz="1400" dirty="0">
                <a:sym typeface="Symbol" pitchFamily="18" charset="2"/>
              </a:rPr>
              <a:t>Aiming the Hubble</a:t>
            </a:r>
          </a:p>
          <a:p>
            <a:pPr lvl="1">
              <a:buFontTx/>
              <a:buChar char="•"/>
            </a:pPr>
            <a:r>
              <a:rPr lang="en-US" sz="1400" dirty="0">
                <a:sym typeface="Symbol" pitchFamily="18" charset="2"/>
              </a:rPr>
              <a:t>Demo stopping the gyroscope</a:t>
            </a:r>
          </a:p>
          <a:p>
            <a:pPr lvl="1">
              <a:buFontTx/>
              <a:buChar char="•"/>
            </a:pPr>
            <a:r>
              <a:rPr lang="en-US" sz="1400" dirty="0">
                <a:sym typeface="Symbol" pitchFamily="18" charset="2"/>
              </a:rPr>
              <a:t>Demo Turning a gyro over</a:t>
            </a:r>
          </a:p>
          <a:p>
            <a:pPr lvl="1"/>
            <a:endParaRPr lang="en-US" sz="1400" dirty="0">
              <a:sym typeface="Symbol" pitchFamily="18" charset="2"/>
            </a:endParaRPr>
          </a:p>
          <a:p>
            <a:r>
              <a:rPr lang="en-US" sz="1400" dirty="0">
                <a:sym typeface="Symbol" pitchFamily="18" charset="2"/>
              </a:rPr>
              <a:t>Stability</a:t>
            </a:r>
          </a:p>
          <a:p>
            <a:pPr lvl="1">
              <a:buFontTx/>
              <a:buChar char="•"/>
            </a:pPr>
            <a:r>
              <a:rPr lang="en-US" sz="1400" dirty="0">
                <a:sym typeface="Symbol" pitchFamily="18" charset="2"/>
              </a:rPr>
              <a:t>Gyroscopes</a:t>
            </a:r>
          </a:p>
          <a:p>
            <a:pPr lvl="2">
              <a:buFontTx/>
              <a:buChar char="•"/>
            </a:pPr>
            <a:r>
              <a:rPr lang="en-US" sz="1400" dirty="0">
                <a:sym typeface="Symbol" pitchFamily="18" charset="2"/>
              </a:rPr>
              <a:t>Demo small</a:t>
            </a:r>
          </a:p>
          <a:p>
            <a:pPr lvl="2">
              <a:buFontTx/>
              <a:buChar char="•"/>
            </a:pPr>
            <a:r>
              <a:rPr lang="en-US" sz="1400" dirty="0">
                <a:sym typeface="Symbol" pitchFamily="18" charset="2"/>
              </a:rPr>
              <a:t>Torpedoes</a:t>
            </a:r>
          </a:p>
          <a:p>
            <a:pPr lvl="2">
              <a:buFontTx/>
              <a:buChar char="•"/>
            </a:pPr>
            <a:r>
              <a:rPr lang="en-US" sz="1400" dirty="0">
                <a:sym typeface="Symbol" pitchFamily="18" charset="2"/>
              </a:rPr>
              <a:t>In a suitcase</a:t>
            </a:r>
          </a:p>
          <a:p>
            <a:pPr lvl="1">
              <a:buFontTx/>
              <a:buChar char="•"/>
            </a:pPr>
            <a:r>
              <a:rPr lang="en-US" sz="1400" dirty="0">
                <a:sym typeface="Symbol" pitchFamily="18" charset="2"/>
              </a:rPr>
              <a:t>Demo hanging gyro</a:t>
            </a:r>
          </a:p>
          <a:p>
            <a:pPr lvl="1">
              <a:buFontTx/>
              <a:buChar char="•"/>
            </a:pPr>
            <a:r>
              <a:rPr lang="en-US" sz="1400" dirty="0">
                <a:sym typeface="Symbol" pitchFamily="18" charset="2"/>
              </a:rPr>
              <a:t>Bicycles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wipe(left)">
                                      <p:cBhvr>
                                        <p:cTn id="7" dur="75"/>
                                        <p:tgtEl>
                                          <p:spTgt spid="105475">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lt">
                                    <p:tmPct val="100000"/>
                                  </p:iterate>
                                  <p:childTnLst>
                                    <p:set>
                                      <p:cBhvr>
                                        <p:cTn id="11" dur="1" fill="hold">
                                          <p:stCondLst>
                                            <p:cond delay="0"/>
                                          </p:stCondLst>
                                        </p:cTn>
                                        <p:tgtEl>
                                          <p:spTgt spid="105475">
                                            <p:txEl>
                                              <p:pRg st="2" end="2"/>
                                            </p:txEl>
                                          </p:spTgt>
                                        </p:tgtEl>
                                        <p:attrNameLst>
                                          <p:attrName>style.visibility</p:attrName>
                                        </p:attrNameLst>
                                      </p:cBhvr>
                                      <p:to>
                                        <p:strVal val="visible"/>
                                      </p:to>
                                    </p:set>
                                    <p:animEffect transition="in" filter="wipe(left)">
                                      <p:cBhvr>
                                        <p:cTn id="12" dur="75"/>
                                        <p:tgtEl>
                                          <p:spTgt spid="105475">
                                            <p:txEl>
                                              <p:pRg st="2" end="2"/>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lt">
                                    <p:tmPct val="100000"/>
                                  </p:iterate>
                                  <p:childTnLst>
                                    <p:set>
                                      <p:cBhvr>
                                        <p:cTn id="16" dur="1" fill="hold">
                                          <p:stCondLst>
                                            <p:cond delay="0"/>
                                          </p:stCondLst>
                                        </p:cTn>
                                        <p:tgtEl>
                                          <p:spTgt spid="105475">
                                            <p:txEl>
                                              <p:pRg st="3" end="3"/>
                                            </p:txEl>
                                          </p:spTgt>
                                        </p:tgtEl>
                                        <p:attrNameLst>
                                          <p:attrName>style.visibility</p:attrName>
                                        </p:attrNameLst>
                                      </p:cBhvr>
                                      <p:to>
                                        <p:strVal val="visible"/>
                                      </p:to>
                                    </p:set>
                                    <p:animEffect transition="in" filter="wipe(left)">
                                      <p:cBhvr>
                                        <p:cTn id="17" dur="75"/>
                                        <p:tgtEl>
                                          <p:spTgt spid="105475">
                                            <p:txEl>
                                              <p:pRg st="3" end="3"/>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lt">
                                    <p:tmPct val="100000"/>
                                  </p:iterate>
                                  <p:childTnLst>
                                    <p:set>
                                      <p:cBhvr>
                                        <p:cTn id="21" dur="1" fill="hold">
                                          <p:stCondLst>
                                            <p:cond delay="0"/>
                                          </p:stCondLst>
                                        </p:cTn>
                                        <p:tgtEl>
                                          <p:spTgt spid="105475">
                                            <p:txEl>
                                              <p:pRg st="4" end="4"/>
                                            </p:txEl>
                                          </p:spTgt>
                                        </p:tgtEl>
                                        <p:attrNameLst>
                                          <p:attrName>style.visibility</p:attrName>
                                        </p:attrNameLst>
                                      </p:cBhvr>
                                      <p:to>
                                        <p:strVal val="visible"/>
                                      </p:to>
                                    </p:set>
                                    <p:animEffect transition="in" filter="wipe(left)">
                                      <p:cBhvr>
                                        <p:cTn id="22" dur="75"/>
                                        <p:tgtEl>
                                          <p:spTgt spid="105475">
                                            <p:txEl>
                                              <p:pRg st="4" end="4"/>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lt">
                                    <p:tmPct val="100000"/>
                                  </p:iterate>
                                  <p:childTnLst>
                                    <p:set>
                                      <p:cBhvr>
                                        <p:cTn id="26" dur="1" fill="hold">
                                          <p:stCondLst>
                                            <p:cond delay="0"/>
                                          </p:stCondLst>
                                        </p:cTn>
                                        <p:tgtEl>
                                          <p:spTgt spid="105475">
                                            <p:txEl>
                                              <p:pRg st="5" end="5"/>
                                            </p:txEl>
                                          </p:spTgt>
                                        </p:tgtEl>
                                        <p:attrNameLst>
                                          <p:attrName>style.visibility</p:attrName>
                                        </p:attrNameLst>
                                      </p:cBhvr>
                                      <p:to>
                                        <p:strVal val="visible"/>
                                      </p:to>
                                    </p:set>
                                    <p:animEffect transition="in" filter="wipe(left)">
                                      <p:cBhvr>
                                        <p:cTn id="27" dur="75"/>
                                        <p:tgtEl>
                                          <p:spTgt spid="105475">
                                            <p:txEl>
                                              <p:pRg st="5" end="5"/>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lt">
                                    <p:tmPct val="100000"/>
                                  </p:iterate>
                                  <p:childTnLst>
                                    <p:set>
                                      <p:cBhvr>
                                        <p:cTn id="31" dur="1" fill="hold">
                                          <p:stCondLst>
                                            <p:cond delay="0"/>
                                          </p:stCondLst>
                                        </p:cTn>
                                        <p:tgtEl>
                                          <p:spTgt spid="105475">
                                            <p:txEl>
                                              <p:pRg st="7" end="7"/>
                                            </p:txEl>
                                          </p:spTgt>
                                        </p:tgtEl>
                                        <p:attrNameLst>
                                          <p:attrName>style.visibility</p:attrName>
                                        </p:attrNameLst>
                                      </p:cBhvr>
                                      <p:to>
                                        <p:strVal val="visible"/>
                                      </p:to>
                                    </p:set>
                                    <p:animEffect transition="in" filter="wipe(left)">
                                      <p:cBhvr>
                                        <p:cTn id="32" dur="75"/>
                                        <p:tgtEl>
                                          <p:spTgt spid="105475">
                                            <p:txEl>
                                              <p:pRg st="7" end="7"/>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type.wav"/>
                                        </p:tgtEl>
                                      </p:cMediaNode>
                                    </p:audio>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lt">
                                    <p:tmPct val="100000"/>
                                  </p:iterate>
                                  <p:childTnLst>
                                    <p:set>
                                      <p:cBhvr>
                                        <p:cTn id="36" dur="1" fill="hold">
                                          <p:stCondLst>
                                            <p:cond delay="0"/>
                                          </p:stCondLst>
                                        </p:cTn>
                                        <p:tgtEl>
                                          <p:spTgt spid="105475">
                                            <p:txEl>
                                              <p:pRg st="8" end="8"/>
                                            </p:txEl>
                                          </p:spTgt>
                                        </p:tgtEl>
                                        <p:attrNameLst>
                                          <p:attrName>style.visibility</p:attrName>
                                        </p:attrNameLst>
                                      </p:cBhvr>
                                      <p:to>
                                        <p:strVal val="visible"/>
                                      </p:to>
                                    </p:set>
                                    <p:animEffect transition="in" filter="wipe(left)">
                                      <p:cBhvr>
                                        <p:cTn id="37" dur="75"/>
                                        <p:tgtEl>
                                          <p:spTgt spid="105475">
                                            <p:txEl>
                                              <p:pRg st="8" end="8"/>
                                            </p:txEl>
                                          </p:spTgt>
                                        </p:tgtEl>
                                      </p:cBhvr>
                                    </p:animEffect>
                                  </p:childTnLst>
                                  <p:subTnLst>
                                    <p:audio>
                                      <p:cMediaNode>
                                        <p:cTn display="0" masterRel="sameClick">
                                          <p:stCondLst>
                                            <p:cond evt="begin" delay="0">
                                              <p:tn val="35"/>
                                            </p:cond>
                                          </p:stCondLst>
                                          <p:endCondLst>
                                            <p:cond evt="onStopAudio" delay="0">
                                              <p:tgtEl>
                                                <p:sldTgt/>
                                              </p:tgtEl>
                                            </p:cond>
                                          </p:endCondLst>
                                        </p:cTn>
                                        <p:tgtEl>
                                          <p:sndTgt r:embed="rId2" name="type.wav"/>
                                        </p:tgtEl>
                                      </p:cMediaNode>
                                    </p:audio>
                                  </p:subTnLst>
                                </p:cTn>
                              </p:par>
                              <p:par>
                                <p:cTn id="38" presetID="22" presetClass="entr" presetSubtype="8" fill="hold" grpId="0" nodeType="withEffect">
                                  <p:stCondLst>
                                    <p:cond delay="0"/>
                                  </p:stCondLst>
                                  <p:iterate type="lt">
                                    <p:tmPct val="100000"/>
                                  </p:iterate>
                                  <p:childTnLst>
                                    <p:set>
                                      <p:cBhvr>
                                        <p:cTn id="39" dur="1" fill="hold">
                                          <p:stCondLst>
                                            <p:cond delay="0"/>
                                          </p:stCondLst>
                                        </p:cTn>
                                        <p:tgtEl>
                                          <p:spTgt spid="105475">
                                            <p:txEl>
                                              <p:pRg st="9" end="9"/>
                                            </p:txEl>
                                          </p:spTgt>
                                        </p:tgtEl>
                                        <p:attrNameLst>
                                          <p:attrName>style.visibility</p:attrName>
                                        </p:attrNameLst>
                                      </p:cBhvr>
                                      <p:to>
                                        <p:strVal val="visible"/>
                                      </p:to>
                                    </p:set>
                                    <p:animEffect transition="in" filter="wipe(left)">
                                      <p:cBhvr>
                                        <p:cTn id="40" dur="75"/>
                                        <p:tgtEl>
                                          <p:spTgt spid="105475">
                                            <p:txEl>
                                              <p:pRg st="9" end="9"/>
                                            </p:txEl>
                                          </p:spTgt>
                                        </p:tgtEl>
                                      </p:cBhvr>
                                    </p:animEffect>
                                  </p:childTnLst>
                                  <p:subTnLst>
                                    <p:audio>
                                      <p:cMediaNode>
                                        <p:cTn display="0" masterRel="sameClick">
                                          <p:stCondLst>
                                            <p:cond evt="begin" delay="0">
                                              <p:tn val="38"/>
                                            </p:cond>
                                          </p:stCondLst>
                                          <p:endCondLst>
                                            <p:cond evt="onStopAudio" delay="0">
                                              <p:tgtEl>
                                                <p:sldTgt/>
                                              </p:tgtEl>
                                            </p:cond>
                                          </p:endCondLst>
                                        </p:cTn>
                                        <p:tgtEl>
                                          <p:sndTgt r:embed="rId2" name="type.wav"/>
                                        </p:tgtEl>
                                      </p:cMediaNode>
                                    </p:audio>
                                  </p:subTnLst>
                                </p:cTn>
                              </p:par>
                              <p:par>
                                <p:cTn id="41" presetID="22" presetClass="entr" presetSubtype="8" fill="hold" grpId="0" nodeType="withEffect">
                                  <p:stCondLst>
                                    <p:cond delay="0"/>
                                  </p:stCondLst>
                                  <p:iterate type="lt">
                                    <p:tmPct val="100000"/>
                                  </p:iterate>
                                  <p:childTnLst>
                                    <p:set>
                                      <p:cBhvr>
                                        <p:cTn id="42" dur="1" fill="hold">
                                          <p:stCondLst>
                                            <p:cond delay="0"/>
                                          </p:stCondLst>
                                        </p:cTn>
                                        <p:tgtEl>
                                          <p:spTgt spid="105475">
                                            <p:txEl>
                                              <p:pRg st="10" end="10"/>
                                            </p:txEl>
                                          </p:spTgt>
                                        </p:tgtEl>
                                        <p:attrNameLst>
                                          <p:attrName>style.visibility</p:attrName>
                                        </p:attrNameLst>
                                      </p:cBhvr>
                                      <p:to>
                                        <p:strVal val="visible"/>
                                      </p:to>
                                    </p:set>
                                    <p:animEffect transition="in" filter="wipe(left)">
                                      <p:cBhvr>
                                        <p:cTn id="43" dur="75"/>
                                        <p:tgtEl>
                                          <p:spTgt spid="105475">
                                            <p:txEl>
                                              <p:pRg st="10" end="10"/>
                                            </p:txEl>
                                          </p:spTgt>
                                        </p:tgtEl>
                                      </p:cBhvr>
                                    </p:animEffect>
                                  </p:childTnLst>
                                  <p:subTnLst>
                                    <p:audio>
                                      <p:cMediaNode>
                                        <p:cTn display="0" masterRel="sameClick">
                                          <p:stCondLst>
                                            <p:cond evt="begin" delay="0">
                                              <p:tn val="41"/>
                                            </p:cond>
                                          </p:stCondLst>
                                          <p:endCondLst>
                                            <p:cond evt="onStopAudio" delay="0">
                                              <p:tgtEl>
                                                <p:sldTgt/>
                                              </p:tgtEl>
                                            </p:cond>
                                          </p:endCondLst>
                                        </p:cTn>
                                        <p:tgtEl>
                                          <p:sndTgt r:embed="rId2" name="type.wav"/>
                                        </p:tgtEl>
                                      </p:cMediaNode>
                                    </p:audio>
                                  </p:sub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iterate type="lt">
                                    <p:tmPct val="100000"/>
                                  </p:iterate>
                                  <p:childTnLst>
                                    <p:set>
                                      <p:cBhvr>
                                        <p:cTn id="47" dur="1" fill="hold">
                                          <p:stCondLst>
                                            <p:cond delay="0"/>
                                          </p:stCondLst>
                                        </p:cTn>
                                        <p:tgtEl>
                                          <p:spTgt spid="105475">
                                            <p:txEl>
                                              <p:pRg st="11" end="11"/>
                                            </p:txEl>
                                          </p:spTgt>
                                        </p:tgtEl>
                                        <p:attrNameLst>
                                          <p:attrName>style.visibility</p:attrName>
                                        </p:attrNameLst>
                                      </p:cBhvr>
                                      <p:to>
                                        <p:strVal val="visible"/>
                                      </p:to>
                                    </p:set>
                                    <p:animEffect transition="in" filter="wipe(left)">
                                      <p:cBhvr>
                                        <p:cTn id="48" dur="75"/>
                                        <p:tgtEl>
                                          <p:spTgt spid="105475">
                                            <p:txEl>
                                              <p:pRg st="11" end="11"/>
                                            </p:txEl>
                                          </p:spTgt>
                                        </p:tgtEl>
                                      </p:cBhvr>
                                    </p:animEffect>
                                  </p:childTnLst>
                                  <p:subTnLst>
                                    <p:audio>
                                      <p:cMediaNode>
                                        <p:cTn display="0" masterRel="sameClick">
                                          <p:stCondLst>
                                            <p:cond evt="begin" delay="0">
                                              <p:tn val="46"/>
                                            </p:cond>
                                          </p:stCondLst>
                                          <p:endCondLst>
                                            <p:cond evt="onStopAudio" delay="0">
                                              <p:tgtEl>
                                                <p:sldTgt/>
                                              </p:tgtEl>
                                            </p:cond>
                                          </p:endCondLst>
                                        </p:cTn>
                                        <p:tgtEl>
                                          <p:sndTgt r:embed="rId2" name="type.wav"/>
                                        </p:tgtEl>
                                      </p:cMediaNode>
                                    </p:audio>
                                  </p:sub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iterate type="lt">
                                    <p:tmPct val="100000"/>
                                  </p:iterate>
                                  <p:childTnLst>
                                    <p:set>
                                      <p:cBhvr>
                                        <p:cTn id="52" dur="1" fill="hold">
                                          <p:stCondLst>
                                            <p:cond delay="0"/>
                                          </p:stCondLst>
                                        </p:cTn>
                                        <p:tgtEl>
                                          <p:spTgt spid="105475">
                                            <p:txEl>
                                              <p:pRg st="12" end="12"/>
                                            </p:txEl>
                                          </p:spTgt>
                                        </p:tgtEl>
                                        <p:attrNameLst>
                                          <p:attrName>style.visibility</p:attrName>
                                        </p:attrNameLst>
                                      </p:cBhvr>
                                      <p:to>
                                        <p:strVal val="visible"/>
                                      </p:to>
                                    </p:set>
                                    <p:animEffect transition="in" filter="wipe(left)">
                                      <p:cBhvr>
                                        <p:cTn id="53" dur="75"/>
                                        <p:tgtEl>
                                          <p:spTgt spid="105475">
                                            <p:txEl>
                                              <p:pRg st="12" end="12"/>
                                            </p:txEl>
                                          </p:spTgt>
                                        </p:tgtEl>
                                      </p:cBhvr>
                                    </p:animEffect>
                                  </p:childTnLst>
                                  <p:subTnLst>
                                    <p:audio>
                                      <p:cMediaNode>
                                        <p:cTn display="0" masterRel="sameClick">
                                          <p:stCondLst>
                                            <p:cond evt="begin" delay="0">
                                              <p:tn val="51"/>
                                            </p:cond>
                                          </p:stCondLst>
                                          <p:endCondLst>
                                            <p:cond evt="onStopAudio" delay="0">
                                              <p:tgtEl>
                                                <p:sldTgt/>
                                              </p:tgtEl>
                                            </p:cond>
                                          </p:endCondLst>
                                        </p:cTn>
                                        <p:tgtEl>
                                          <p:sndTgt r:embed="rId2" name="type.wav"/>
                                        </p:tgtEl>
                                      </p:cMediaNode>
                                    </p:audio>
                                  </p:sub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iterate type="lt">
                                    <p:tmPct val="100000"/>
                                  </p:iterate>
                                  <p:childTnLst>
                                    <p:set>
                                      <p:cBhvr>
                                        <p:cTn id="57" dur="1" fill="hold">
                                          <p:stCondLst>
                                            <p:cond delay="0"/>
                                          </p:stCondLst>
                                        </p:cTn>
                                        <p:tgtEl>
                                          <p:spTgt spid="105475">
                                            <p:txEl>
                                              <p:pRg st="13" end="13"/>
                                            </p:txEl>
                                          </p:spTgt>
                                        </p:tgtEl>
                                        <p:attrNameLst>
                                          <p:attrName>style.visibility</p:attrName>
                                        </p:attrNameLst>
                                      </p:cBhvr>
                                      <p:to>
                                        <p:strVal val="visible"/>
                                      </p:to>
                                    </p:set>
                                    <p:animEffect transition="in" filter="wipe(left)">
                                      <p:cBhvr>
                                        <p:cTn id="58" dur="75"/>
                                        <p:tgtEl>
                                          <p:spTgt spid="105475">
                                            <p:txEl>
                                              <p:pRg st="13" end="13"/>
                                            </p:txEl>
                                          </p:spTgt>
                                        </p:tgtEl>
                                      </p:cBhvr>
                                    </p:animEffect>
                                  </p:childTnLst>
                                  <p:subTnLst>
                                    <p:audio>
                                      <p:cMediaNode>
                                        <p:cTn display="0" masterRel="sameClick">
                                          <p:stCondLst>
                                            <p:cond evt="begin" delay="0">
                                              <p:tn val="56"/>
                                            </p:cond>
                                          </p:stCondLst>
                                          <p:endCondLst>
                                            <p:cond evt="onStopAudio" delay="0">
                                              <p:tgtEl>
                                                <p:sldTgt/>
                                              </p:tgtEl>
                                            </p:cond>
                                          </p:endCondLst>
                                        </p:cTn>
                                        <p:tgtEl>
                                          <p:sndTgt r:embed="rId2" name="type.wav"/>
                                        </p:tgtEl>
                                      </p:cMediaNode>
                                    </p:audio>
                                  </p:sub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iterate type="lt">
                                    <p:tmPct val="100000"/>
                                  </p:iterate>
                                  <p:childTnLst>
                                    <p:set>
                                      <p:cBhvr>
                                        <p:cTn id="62" dur="1" fill="hold">
                                          <p:stCondLst>
                                            <p:cond delay="0"/>
                                          </p:stCondLst>
                                        </p:cTn>
                                        <p:tgtEl>
                                          <p:spTgt spid="105475">
                                            <p:txEl>
                                              <p:pRg st="14" end="14"/>
                                            </p:txEl>
                                          </p:spTgt>
                                        </p:tgtEl>
                                        <p:attrNameLst>
                                          <p:attrName>style.visibility</p:attrName>
                                        </p:attrNameLst>
                                      </p:cBhvr>
                                      <p:to>
                                        <p:strVal val="visible"/>
                                      </p:to>
                                    </p:set>
                                    <p:animEffect transition="in" filter="wipe(left)">
                                      <p:cBhvr>
                                        <p:cTn id="63" dur="75"/>
                                        <p:tgtEl>
                                          <p:spTgt spid="105475">
                                            <p:txEl>
                                              <p:pRg st="14" end="14"/>
                                            </p:txEl>
                                          </p:spTgt>
                                        </p:tgtEl>
                                      </p:cBhvr>
                                    </p:animEffect>
                                  </p:childTnLst>
                                  <p:subTnLst>
                                    <p:audio>
                                      <p:cMediaNode>
                                        <p:cTn display="0" masterRel="sameClick">
                                          <p:stCondLst>
                                            <p:cond evt="begin" delay="0">
                                              <p:tn val="61"/>
                                            </p:cond>
                                          </p:stCondLst>
                                          <p:endCondLst>
                                            <p:cond evt="onStopAudio" delay="0">
                                              <p:tgtEl>
                                                <p:sldTgt/>
                                              </p:tgtEl>
                                            </p:cond>
                                          </p:endCondLst>
                                        </p:cTn>
                                        <p:tgtEl>
                                          <p:sndTgt r:embed="rId2" name="type.wav"/>
                                        </p:tgtEl>
                                      </p:cMediaNode>
                                    </p:audio>
                                  </p:sub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iterate type="lt">
                                    <p:tmPct val="100000"/>
                                  </p:iterate>
                                  <p:childTnLst>
                                    <p:set>
                                      <p:cBhvr>
                                        <p:cTn id="67" dur="1" fill="hold">
                                          <p:stCondLst>
                                            <p:cond delay="0"/>
                                          </p:stCondLst>
                                        </p:cTn>
                                        <p:tgtEl>
                                          <p:spTgt spid="105475">
                                            <p:txEl>
                                              <p:pRg st="16" end="16"/>
                                            </p:txEl>
                                          </p:spTgt>
                                        </p:tgtEl>
                                        <p:attrNameLst>
                                          <p:attrName>style.visibility</p:attrName>
                                        </p:attrNameLst>
                                      </p:cBhvr>
                                      <p:to>
                                        <p:strVal val="visible"/>
                                      </p:to>
                                    </p:set>
                                    <p:animEffect transition="in" filter="wipe(left)">
                                      <p:cBhvr>
                                        <p:cTn id="68" dur="75"/>
                                        <p:tgtEl>
                                          <p:spTgt spid="105475">
                                            <p:txEl>
                                              <p:pRg st="16" end="16"/>
                                            </p:txEl>
                                          </p:spTgt>
                                        </p:tgtEl>
                                      </p:cBhvr>
                                    </p:animEffect>
                                  </p:childTnLst>
                                  <p:subTnLst>
                                    <p:audio>
                                      <p:cMediaNode>
                                        <p:cTn display="0" masterRel="sameClick">
                                          <p:stCondLst>
                                            <p:cond evt="begin" delay="0">
                                              <p:tn val="66"/>
                                            </p:cond>
                                          </p:stCondLst>
                                          <p:endCondLst>
                                            <p:cond evt="onStopAudio" delay="0">
                                              <p:tgtEl>
                                                <p:sldTgt/>
                                              </p:tgtEl>
                                            </p:cond>
                                          </p:endCondLst>
                                        </p:cTn>
                                        <p:tgtEl>
                                          <p:sndTgt r:embed="rId2" name="type.wav"/>
                                        </p:tgtEl>
                                      </p:cMediaNode>
                                    </p:audio>
                                  </p:sub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iterate type="lt">
                                    <p:tmPct val="100000"/>
                                  </p:iterate>
                                  <p:childTnLst>
                                    <p:set>
                                      <p:cBhvr>
                                        <p:cTn id="72" dur="1" fill="hold">
                                          <p:stCondLst>
                                            <p:cond delay="0"/>
                                          </p:stCondLst>
                                        </p:cTn>
                                        <p:tgtEl>
                                          <p:spTgt spid="105475">
                                            <p:txEl>
                                              <p:pRg st="17" end="17"/>
                                            </p:txEl>
                                          </p:spTgt>
                                        </p:tgtEl>
                                        <p:attrNameLst>
                                          <p:attrName>style.visibility</p:attrName>
                                        </p:attrNameLst>
                                      </p:cBhvr>
                                      <p:to>
                                        <p:strVal val="visible"/>
                                      </p:to>
                                    </p:set>
                                    <p:animEffect transition="in" filter="wipe(left)">
                                      <p:cBhvr>
                                        <p:cTn id="73" dur="75"/>
                                        <p:tgtEl>
                                          <p:spTgt spid="105475">
                                            <p:txEl>
                                              <p:pRg st="17" end="17"/>
                                            </p:txEl>
                                          </p:spTgt>
                                        </p:tgtEl>
                                      </p:cBhvr>
                                    </p:animEffect>
                                  </p:childTnLst>
                                  <p:subTnLst>
                                    <p:audio>
                                      <p:cMediaNode>
                                        <p:cTn display="0" masterRel="sameClick">
                                          <p:stCondLst>
                                            <p:cond evt="begin" delay="0">
                                              <p:tn val="71"/>
                                            </p:cond>
                                          </p:stCondLst>
                                          <p:endCondLst>
                                            <p:cond evt="onStopAudio" delay="0">
                                              <p:tgtEl>
                                                <p:sldTgt/>
                                              </p:tgtEl>
                                            </p:cond>
                                          </p:endCondLst>
                                        </p:cTn>
                                        <p:tgtEl>
                                          <p:sndTgt r:embed="rId2" name="type.wav"/>
                                        </p:tgtEl>
                                      </p:cMediaNode>
                                    </p:audio>
                                  </p:subTnLst>
                                </p:cTn>
                              </p:par>
                              <p:par>
                                <p:cTn id="74" presetID="22" presetClass="entr" presetSubtype="8" fill="hold" grpId="0" nodeType="withEffect">
                                  <p:stCondLst>
                                    <p:cond delay="0"/>
                                  </p:stCondLst>
                                  <p:iterate type="lt">
                                    <p:tmPct val="100000"/>
                                  </p:iterate>
                                  <p:childTnLst>
                                    <p:set>
                                      <p:cBhvr>
                                        <p:cTn id="75" dur="1" fill="hold">
                                          <p:stCondLst>
                                            <p:cond delay="0"/>
                                          </p:stCondLst>
                                        </p:cTn>
                                        <p:tgtEl>
                                          <p:spTgt spid="105475">
                                            <p:txEl>
                                              <p:pRg st="18" end="18"/>
                                            </p:txEl>
                                          </p:spTgt>
                                        </p:tgtEl>
                                        <p:attrNameLst>
                                          <p:attrName>style.visibility</p:attrName>
                                        </p:attrNameLst>
                                      </p:cBhvr>
                                      <p:to>
                                        <p:strVal val="visible"/>
                                      </p:to>
                                    </p:set>
                                    <p:animEffect transition="in" filter="wipe(left)">
                                      <p:cBhvr>
                                        <p:cTn id="76" dur="75"/>
                                        <p:tgtEl>
                                          <p:spTgt spid="105475">
                                            <p:txEl>
                                              <p:pRg st="18" end="18"/>
                                            </p:txEl>
                                          </p:spTgt>
                                        </p:tgtEl>
                                      </p:cBhvr>
                                    </p:animEffect>
                                  </p:childTnLst>
                                  <p:subTnLst>
                                    <p:audio>
                                      <p:cMediaNode>
                                        <p:cTn display="0" masterRel="sameClick">
                                          <p:stCondLst>
                                            <p:cond evt="begin" delay="0">
                                              <p:tn val="74"/>
                                            </p:cond>
                                          </p:stCondLst>
                                          <p:endCondLst>
                                            <p:cond evt="onStopAudio" delay="0">
                                              <p:tgtEl>
                                                <p:sldTgt/>
                                              </p:tgtEl>
                                            </p:cond>
                                          </p:endCondLst>
                                        </p:cTn>
                                        <p:tgtEl>
                                          <p:sndTgt r:embed="rId2" name="type.wav"/>
                                        </p:tgtEl>
                                      </p:cMediaNode>
                                    </p:audio>
                                  </p:subTnLst>
                                </p:cTn>
                              </p:par>
                              <p:par>
                                <p:cTn id="77" presetID="22" presetClass="entr" presetSubtype="8" fill="hold" grpId="0" nodeType="withEffect">
                                  <p:stCondLst>
                                    <p:cond delay="0"/>
                                  </p:stCondLst>
                                  <p:iterate type="lt">
                                    <p:tmPct val="100000"/>
                                  </p:iterate>
                                  <p:childTnLst>
                                    <p:set>
                                      <p:cBhvr>
                                        <p:cTn id="78" dur="1" fill="hold">
                                          <p:stCondLst>
                                            <p:cond delay="0"/>
                                          </p:stCondLst>
                                        </p:cTn>
                                        <p:tgtEl>
                                          <p:spTgt spid="105475">
                                            <p:txEl>
                                              <p:pRg st="19" end="19"/>
                                            </p:txEl>
                                          </p:spTgt>
                                        </p:tgtEl>
                                        <p:attrNameLst>
                                          <p:attrName>style.visibility</p:attrName>
                                        </p:attrNameLst>
                                      </p:cBhvr>
                                      <p:to>
                                        <p:strVal val="visible"/>
                                      </p:to>
                                    </p:set>
                                    <p:animEffect transition="in" filter="wipe(left)">
                                      <p:cBhvr>
                                        <p:cTn id="79" dur="75"/>
                                        <p:tgtEl>
                                          <p:spTgt spid="105475">
                                            <p:txEl>
                                              <p:pRg st="19" end="19"/>
                                            </p:txEl>
                                          </p:spTgt>
                                        </p:tgtEl>
                                      </p:cBhvr>
                                    </p:animEffect>
                                  </p:childTnLst>
                                  <p:subTnLst>
                                    <p:audio>
                                      <p:cMediaNode>
                                        <p:cTn display="0" masterRel="sameClick">
                                          <p:stCondLst>
                                            <p:cond evt="begin" delay="0">
                                              <p:tn val="77"/>
                                            </p:cond>
                                          </p:stCondLst>
                                          <p:endCondLst>
                                            <p:cond evt="onStopAudio" delay="0">
                                              <p:tgtEl>
                                                <p:sldTgt/>
                                              </p:tgtEl>
                                            </p:cond>
                                          </p:endCondLst>
                                        </p:cTn>
                                        <p:tgtEl>
                                          <p:sndTgt r:embed="rId2" name="type.wav"/>
                                        </p:tgtEl>
                                      </p:cMediaNode>
                                    </p:audio>
                                  </p:subTnLst>
                                </p:cTn>
                              </p:par>
                              <p:par>
                                <p:cTn id="80" presetID="22" presetClass="entr" presetSubtype="8" fill="hold" grpId="0" nodeType="withEffect">
                                  <p:stCondLst>
                                    <p:cond delay="0"/>
                                  </p:stCondLst>
                                  <p:iterate type="lt">
                                    <p:tmPct val="100000"/>
                                  </p:iterate>
                                  <p:childTnLst>
                                    <p:set>
                                      <p:cBhvr>
                                        <p:cTn id="81" dur="1" fill="hold">
                                          <p:stCondLst>
                                            <p:cond delay="0"/>
                                          </p:stCondLst>
                                        </p:cTn>
                                        <p:tgtEl>
                                          <p:spTgt spid="105475">
                                            <p:txEl>
                                              <p:pRg st="20" end="20"/>
                                            </p:txEl>
                                          </p:spTgt>
                                        </p:tgtEl>
                                        <p:attrNameLst>
                                          <p:attrName>style.visibility</p:attrName>
                                        </p:attrNameLst>
                                      </p:cBhvr>
                                      <p:to>
                                        <p:strVal val="visible"/>
                                      </p:to>
                                    </p:set>
                                    <p:animEffect transition="in" filter="wipe(left)">
                                      <p:cBhvr>
                                        <p:cTn id="82" dur="75"/>
                                        <p:tgtEl>
                                          <p:spTgt spid="105475">
                                            <p:txEl>
                                              <p:pRg st="20" end="20"/>
                                            </p:txEl>
                                          </p:spTgt>
                                        </p:tgtEl>
                                      </p:cBhvr>
                                    </p:animEffect>
                                  </p:childTnLst>
                                  <p:subTnLst>
                                    <p:audio>
                                      <p:cMediaNode>
                                        <p:cTn display="0" masterRel="sameClick">
                                          <p:stCondLst>
                                            <p:cond evt="begin" delay="0">
                                              <p:tn val="80"/>
                                            </p:cond>
                                          </p:stCondLst>
                                          <p:endCondLst>
                                            <p:cond evt="onStopAudio" delay="0">
                                              <p:tgtEl>
                                                <p:sldTgt/>
                                              </p:tgtEl>
                                            </p:cond>
                                          </p:endCondLst>
                                        </p:cTn>
                                        <p:tgtEl>
                                          <p:sndTgt r:embed="rId2" name="type.wav"/>
                                        </p:tgtEl>
                                      </p:cMediaNode>
                                    </p:audio>
                                  </p:sub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iterate type="lt">
                                    <p:tmPct val="100000"/>
                                  </p:iterate>
                                  <p:childTnLst>
                                    <p:set>
                                      <p:cBhvr>
                                        <p:cTn id="86" dur="1" fill="hold">
                                          <p:stCondLst>
                                            <p:cond delay="0"/>
                                          </p:stCondLst>
                                        </p:cTn>
                                        <p:tgtEl>
                                          <p:spTgt spid="105475">
                                            <p:txEl>
                                              <p:pRg st="21" end="21"/>
                                            </p:txEl>
                                          </p:spTgt>
                                        </p:tgtEl>
                                        <p:attrNameLst>
                                          <p:attrName>style.visibility</p:attrName>
                                        </p:attrNameLst>
                                      </p:cBhvr>
                                      <p:to>
                                        <p:strVal val="visible"/>
                                      </p:to>
                                    </p:set>
                                    <p:animEffect transition="in" filter="wipe(left)">
                                      <p:cBhvr>
                                        <p:cTn id="87" dur="75"/>
                                        <p:tgtEl>
                                          <p:spTgt spid="105475">
                                            <p:txEl>
                                              <p:pRg st="21" end="21"/>
                                            </p:txEl>
                                          </p:spTgt>
                                        </p:tgtEl>
                                      </p:cBhvr>
                                    </p:animEffect>
                                  </p:childTnLst>
                                  <p:subTnLst>
                                    <p:audio>
                                      <p:cMediaNode>
                                        <p:cTn display="0" masterRel="sameClick">
                                          <p:stCondLst>
                                            <p:cond evt="begin" delay="0">
                                              <p:tn val="85"/>
                                            </p:cond>
                                          </p:stCondLst>
                                          <p:endCondLst>
                                            <p:cond evt="onStopAudio" delay="0">
                                              <p:tgtEl>
                                                <p:sldTgt/>
                                              </p:tgtEl>
                                            </p:cond>
                                          </p:endCondLst>
                                        </p:cTn>
                                        <p:tgtEl>
                                          <p:sndTgt r:embed="rId2" name="type.wav"/>
                                        </p:tgtEl>
                                      </p:cMediaNode>
                                    </p:audio>
                                  </p:sub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iterate type="lt">
                                    <p:tmPct val="100000"/>
                                  </p:iterate>
                                  <p:childTnLst>
                                    <p:set>
                                      <p:cBhvr>
                                        <p:cTn id="91" dur="1" fill="hold">
                                          <p:stCondLst>
                                            <p:cond delay="0"/>
                                          </p:stCondLst>
                                        </p:cTn>
                                        <p:tgtEl>
                                          <p:spTgt spid="105475">
                                            <p:txEl>
                                              <p:pRg st="22" end="22"/>
                                            </p:txEl>
                                          </p:spTgt>
                                        </p:tgtEl>
                                        <p:attrNameLst>
                                          <p:attrName>style.visibility</p:attrName>
                                        </p:attrNameLst>
                                      </p:cBhvr>
                                      <p:to>
                                        <p:strVal val="visible"/>
                                      </p:to>
                                    </p:set>
                                    <p:animEffect transition="in" filter="wipe(left)">
                                      <p:cBhvr>
                                        <p:cTn id="92" dur="75"/>
                                        <p:tgtEl>
                                          <p:spTgt spid="105475">
                                            <p:txEl>
                                              <p:pRg st="22" end="22"/>
                                            </p:txEl>
                                          </p:spTgt>
                                        </p:tgtEl>
                                      </p:cBhvr>
                                    </p:animEffect>
                                  </p:childTnLst>
                                  <p:subTnLst>
                                    <p:audio>
                                      <p:cMediaNode>
                                        <p:cTn display="0" masterRel="sameClick">
                                          <p:stCondLst>
                                            <p:cond evt="begin" delay="0">
                                              <p:tn val="90"/>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3"/>
          <p:cNvSpPr txBox="1">
            <a:spLocks noChangeArrowheads="1"/>
          </p:cNvSpPr>
          <p:nvPr/>
        </p:nvSpPr>
        <p:spPr bwMode="auto">
          <a:xfrm>
            <a:off x="1601458" y="190500"/>
            <a:ext cx="2627642" cy="6186309"/>
          </a:xfrm>
          <a:prstGeom prst="rect">
            <a:avLst/>
          </a:prstGeom>
          <a:noFill/>
          <a:ln w="25400">
            <a:noFill/>
            <a:miter lim="800000"/>
            <a:headEnd/>
            <a:tailEnd/>
          </a:ln>
          <a:effectLst/>
        </p:spPr>
        <p:txBody>
          <a:bodyPr wrap="none">
            <a:spAutoFit/>
          </a:bodyPr>
          <a:lstStyle/>
          <a:p>
            <a:pPr algn="r"/>
            <a:r>
              <a:rPr lang="en-US" sz="3600"/>
              <a:t>Linear:</a:t>
            </a:r>
          </a:p>
          <a:p>
            <a:pPr algn="r"/>
            <a:r>
              <a:rPr lang="en-US" sz="3600">
                <a:sym typeface="Symbol" pitchFamily="18" charset="2"/>
              </a:rPr>
              <a:t></a:t>
            </a:r>
            <a:r>
              <a:rPr lang="en-US" sz="3600"/>
              <a:t>s/</a:t>
            </a:r>
            <a:r>
              <a:rPr lang="en-US" sz="3600">
                <a:sym typeface="Symbol" pitchFamily="18" charset="2"/>
              </a:rPr>
              <a:t></a:t>
            </a:r>
            <a:r>
              <a:rPr lang="en-US" sz="3600"/>
              <a:t>t = v</a:t>
            </a:r>
          </a:p>
          <a:p>
            <a:pPr algn="r"/>
            <a:r>
              <a:rPr lang="en-US" sz="3600">
                <a:sym typeface="Symbol" pitchFamily="18" charset="2"/>
              </a:rPr>
              <a:t></a:t>
            </a:r>
            <a:r>
              <a:rPr lang="en-US" sz="3600"/>
              <a:t>v/</a:t>
            </a:r>
            <a:r>
              <a:rPr lang="en-US" sz="3600">
                <a:sym typeface="Symbol" pitchFamily="18" charset="2"/>
              </a:rPr>
              <a:t></a:t>
            </a:r>
            <a:r>
              <a:rPr lang="en-US" sz="3600"/>
              <a:t>t = a</a:t>
            </a:r>
          </a:p>
          <a:p>
            <a:pPr algn="r"/>
            <a:r>
              <a:rPr lang="en-US" sz="3600"/>
              <a:t>u + at = v</a:t>
            </a:r>
          </a:p>
          <a:p>
            <a:pPr algn="r"/>
            <a:r>
              <a:rPr lang="en-US" sz="3600"/>
              <a:t>ut + </a:t>
            </a:r>
            <a:r>
              <a:rPr lang="en-US" sz="3600" baseline="30000"/>
              <a:t>1</a:t>
            </a:r>
            <a:r>
              <a:rPr lang="en-US" sz="3600"/>
              <a:t>/</a:t>
            </a:r>
            <a:r>
              <a:rPr lang="en-US" sz="3600" baseline="-25000"/>
              <a:t>2</a:t>
            </a:r>
            <a:r>
              <a:rPr lang="en-US" sz="3600"/>
              <a:t>at</a:t>
            </a:r>
            <a:r>
              <a:rPr lang="en-US" sz="3600" baseline="30000"/>
              <a:t>2</a:t>
            </a:r>
            <a:r>
              <a:rPr lang="en-US" sz="3600"/>
              <a:t> = s</a:t>
            </a:r>
          </a:p>
          <a:p>
            <a:pPr algn="r"/>
            <a:r>
              <a:rPr lang="en-US" sz="3600"/>
              <a:t>u</a:t>
            </a:r>
            <a:r>
              <a:rPr lang="en-US" sz="3600" baseline="30000"/>
              <a:t>2</a:t>
            </a:r>
            <a:r>
              <a:rPr lang="en-US" sz="3600"/>
              <a:t> + 2as = v</a:t>
            </a:r>
            <a:r>
              <a:rPr lang="en-US" sz="3600" baseline="30000"/>
              <a:t>2</a:t>
            </a:r>
          </a:p>
          <a:p>
            <a:pPr algn="r"/>
            <a:r>
              <a:rPr lang="en-US" sz="3600"/>
              <a:t>(u + v)t/2 = s</a:t>
            </a:r>
          </a:p>
          <a:p>
            <a:pPr algn="r"/>
            <a:r>
              <a:rPr lang="en-US" sz="3600"/>
              <a:t>ma = F</a:t>
            </a:r>
          </a:p>
          <a:p>
            <a:pPr algn="r"/>
            <a:r>
              <a:rPr lang="en-US" sz="3600" baseline="30000"/>
              <a:t>1</a:t>
            </a:r>
            <a:r>
              <a:rPr lang="en-US" sz="3600"/>
              <a:t>/</a:t>
            </a:r>
            <a:r>
              <a:rPr lang="en-US" sz="3600" baseline="-25000"/>
              <a:t>2</a:t>
            </a:r>
            <a:r>
              <a:rPr lang="en-US" sz="3600"/>
              <a:t>mv</a:t>
            </a:r>
            <a:r>
              <a:rPr lang="en-US" sz="3600" baseline="30000"/>
              <a:t>2</a:t>
            </a:r>
            <a:r>
              <a:rPr lang="en-US" sz="3600"/>
              <a:t> = E</a:t>
            </a:r>
            <a:r>
              <a:rPr lang="en-US" sz="3600" baseline="-25000"/>
              <a:t>kin</a:t>
            </a:r>
          </a:p>
          <a:p>
            <a:pPr algn="r"/>
            <a:r>
              <a:rPr lang="en-US" sz="3600"/>
              <a:t>Fs = W</a:t>
            </a:r>
          </a:p>
          <a:p>
            <a:pPr algn="r"/>
            <a:r>
              <a:rPr lang="en-US" sz="3600"/>
              <a:t>mv = p</a:t>
            </a:r>
          </a:p>
        </p:txBody>
      </p:sp>
      <p:sp>
        <p:nvSpPr>
          <p:cNvPr id="55300" name="Text Box 4"/>
          <p:cNvSpPr txBox="1">
            <a:spLocks noChangeArrowheads="1"/>
          </p:cNvSpPr>
          <p:nvPr/>
        </p:nvSpPr>
        <p:spPr bwMode="auto">
          <a:xfrm>
            <a:off x="4419601" y="190500"/>
            <a:ext cx="3220753" cy="5632311"/>
          </a:xfrm>
          <a:prstGeom prst="rect">
            <a:avLst/>
          </a:prstGeom>
          <a:noFill/>
          <a:ln w="25400">
            <a:noFill/>
            <a:miter lim="800000"/>
            <a:headEnd/>
            <a:tailEnd/>
          </a:ln>
          <a:effectLst/>
        </p:spPr>
        <p:txBody>
          <a:bodyPr wrap="none">
            <a:spAutoFit/>
          </a:bodyPr>
          <a:lstStyle/>
          <a:p>
            <a:r>
              <a:rPr lang="en-US" sz="3600"/>
              <a:t>Angular:</a:t>
            </a:r>
          </a:p>
          <a:p>
            <a:r>
              <a:rPr lang="en-US" sz="3600">
                <a:sym typeface="Symbol" pitchFamily="18" charset="2"/>
              </a:rPr>
              <a:t> = </a:t>
            </a:r>
            <a:r>
              <a:rPr lang="en-US" sz="3600"/>
              <a:t>/</a:t>
            </a:r>
            <a:r>
              <a:rPr lang="en-US" sz="3600">
                <a:sym typeface="Symbol" pitchFamily="18" charset="2"/>
              </a:rPr>
              <a:t></a:t>
            </a:r>
            <a:r>
              <a:rPr lang="en-US" sz="3600"/>
              <a:t>t</a:t>
            </a:r>
            <a:r>
              <a:rPr lang="en-US" sz="3600">
                <a:sym typeface="Symbol" pitchFamily="18" charset="2"/>
              </a:rPr>
              <a:t> </a:t>
            </a:r>
          </a:p>
          <a:p>
            <a:r>
              <a:rPr lang="en-US" sz="3600">
                <a:solidFill>
                  <a:srgbClr val="FF0000"/>
                </a:solidFill>
                <a:sym typeface="Symbol" pitchFamily="18" charset="2"/>
              </a:rPr>
              <a:t> = </a:t>
            </a:r>
            <a:r>
              <a:rPr lang="en-US" sz="3600">
                <a:solidFill>
                  <a:srgbClr val="FF0000"/>
                </a:solidFill>
              </a:rPr>
              <a:t>/</a:t>
            </a:r>
            <a:r>
              <a:rPr lang="en-US" sz="3600">
                <a:solidFill>
                  <a:srgbClr val="FF0000"/>
                </a:solidFill>
                <a:sym typeface="Symbol" pitchFamily="18" charset="2"/>
              </a:rPr>
              <a:t></a:t>
            </a:r>
            <a:r>
              <a:rPr lang="en-US" sz="3600">
                <a:solidFill>
                  <a:srgbClr val="FF0000"/>
                </a:solidFill>
              </a:rPr>
              <a:t>t*</a:t>
            </a:r>
          </a:p>
          <a:p>
            <a:r>
              <a:rPr lang="en-US" sz="3600">
                <a:sym typeface="Symbol" pitchFamily="18" charset="2"/>
              </a:rPr>
              <a:t></a:t>
            </a:r>
            <a:r>
              <a:rPr lang="en-US" sz="3600"/>
              <a:t> = </a:t>
            </a:r>
            <a:r>
              <a:rPr lang="en-US" sz="3600">
                <a:sym typeface="Symbol" pitchFamily="18" charset="2"/>
              </a:rPr>
              <a:t></a:t>
            </a:r>
            <a:r>
              <a:rPr lang="en-US" sz="3600" baseline="-25000">
                <a:sym typeface="Symbol" pitchFamily="18" charset="2"/>
              </a:rPr>
              <a:t>o</a:t>
            </a:r>
            <a:r>
              <a:rPr lang="en-US" sz="3600"/>
              <a:t> + </a:t>
            </a:r>
            <a:r>
              <a:rPr lang="en-US" sz="3600">
                <a:sym typeface="Symbol" pitchFamily="18" charset="2"/>
              </a:rPr>
              <a:t></a:t>
            </a:r>
            <a:r>
              <a:rPr lang="en-US" sz="3600"/>
              <a:t>t</a:t>
            </a:r>
          </a:p>
          <a:p>
            <a:r>
              <a:rPr lang="en-US" sz="3600">
                <a:sym typeface="Symbol" pitchFamily="18" charset="2"/>
              </a:rPr>
              <a:t> = </a:t>
            </a:r>
            <a:r>
              <a:rPr lang="en-US" sz="3600" baseline="-25000">
                <a:sym typeface="Symbol" pitchFamily="18" charset="2"/>
              </a:rPr>
              <a:t>o</a:t>
            </a:r>
            <a:r>
              <a:rPr lang="en-US" sz="3600"/>
              <a:t>t + </a:t>
            </a:r>
            <a:r>
              <a:rPr lang="en-US" sz="3600" baseline="30000"/>
              <a:t>1</a:t>
            </a:r>
            <a:r>
              <a:rPr lang="en-US" sz="3600"/>
              <a:t>/</a:t>
            </a:r>
            <a:r>
              <a:rPr lang="en-US" sz="3600" baseline="-25000"/>
              <a:t>2</a:t>
            </a:r>
            <a:r>
              <a:rPr lang="en-US" sz="3600">
                <a:sym typeface="Symbol" pitchFamily="18" charset="2"/>
              </a:rPr>
              <a:t></a:t>
            </a:r>
            <a:r>
              <a:rPr lang="en-US" sz="3600"/>
              <a:t>t</a:t>
            </a:r>
            <a:r>
              <a:rPr lang="en-US" sz="3600" baseline="30000"/>
              <a:t>2</a:t>
            </a:r>
          </a:p>
          <a:p>
            <a:r>
              <a:rPr lang="en-US" sz="3600">
                <a:sym typeface="Symbol" pitchFamily="18" charset="2"/>
              </a:rPr>
              <a:t></a:t>
            </a:r>
            <a:r>
              <a:rPr lang="en-US" sz="3600" baseline="30000"/>
              <a:t>2</a:t>
            </a:r>
            <a:r>
              <a:rPr lang="en-US" sz="3600"/>
              <a:t> = </a:t>
            </a:r>
            <a:r>
              <a:rPr lang="en-US" sz="3600">
                <a:sym typeface="Symbol" pitchFamily="18" charset="2"/>
              </a:rPr>
              <a:t></a:t>
            </a:r>
            <a:r>
              <a:rPr lang="en-US" sz="3600" baseline="-25000">
                <a:sym typeface="Symbol" pitchFamily="18" charset="2"/>
              </a:rPr>
              <a:t>o</a:t>
            </a:r>
            <a:r>
              <a:rPr lang="en-US" sz="3600" baseline="30000"/>
              <a:t>2</a:t>
            </a:r>
            <a:r>
              <a:rPr lang="en-US" sz="3600"/>
              <a:t> + 2</a:t>
            </a:r>
            <a:r>
              <a:rPr lang="en-US" sz="3600">
                <a:sym typeface="Symbol" pitchFamily="18" charset="2"/>
              </a:rPr>
              <a:t></a:t>
            </a:r>
          </a:p>
          <a:p>
            <a:r>
              <a:rPr lang="en-US" sz="3600">
                <a:solidFill>
                  <a:srgbClr val="FF0000"/>
                </a:solidFill>
                <a:sym typeface="Symbol" pitchFamily="18" charset="2"/>
              </a:rPr>
              <a:t> = </a:t>
            </a:r>
            <a:r>
              <a:rPr lang="en-US" sz="3600">
                <a:solidFill>
                  <a:srgbClr val="FF0000"/>
                </a:solidFill>
              </a:rPr>
              <a:t>(</a:t>
            </a:r>
            <a:r>
              <a:rPr lang="en-US" sz="3600">
                <a:solidFill>
                  <a:srgbClr val="FF0000"/>
                </a:solidFill>
                <a:sym typeface="Symbol" pitchFamily="18" charset="2"/>
              </a:rPr>
              <a:t></a:t>
            </a:r>
            <a:r>
              <a:rPr lang="en-US" sz="3600" baseline="-25000">
                <a:solidFill>
                  <a:srgbClr val="FF0000"/>
                </a:solidFill>
                <a:sym typeface="Symbol" pitchFamily="18" charset="2"/>
              </a:rPr>
              <a:t>o</a:t>
            </a:r>
            <a:r>
              <a:rPr lang="en-US" sz="3600">
                <a:solidFill>
                  <a:srgbClr val="FF0000"/>
                </a:solidFill>
              </a:rPr>
              <a:t> + </a:t>
            </a:r>
            <a:r>
              <a:rPr lang="en-US" sz="3600">
                <a:solidFill>
                  <a:srgbClr val="FF0000"/>
                </a:solidFill>
                <a:sym typeface="Symbol" pitchFamily="18" charset="2"/>
              </a:rPr>
              <a:t></a:t>
            </a:r>
            <a:r>
              <a:rPr lang="en-US" sz="3600">
                <a:solidFill>
                  <a:srgbClr val="FF0000"/>
                </a:solidFill>
              </a:rPr>
              <a:t>)t/2*</a:t>
            </a:r>
          </a:p>
          <a:p>
            <a:r>
              <a:rPr lang="en-US" sz="3600">
                <a:sym typeface="Symbol" pitchFamily="18" charset="2"/>
              </a:rPr>
              <a:t> </a:t>
            </a:r>
            <a:r>
              <a:rPr lang="en-US" sz="3600"/>
              <a:t>= I</a:t>
            </a:r>
            <a:r>
              <a:rPr lang="en-US" sz="3600">
                <a:sym typeface="Symbol" pitchFamily="18" charset="2"/>
              </a:rPr>
              <a:t></a:t>
            </a:r>
          </a:p>
          <a:p>
            <a:r>
              <a:rPr lang="en-US" sz="3600"/>
              <a:t>E</a:t>
            </a:r>
            <a:r>
              <a:rPr lang="en-US" sz="3600" baseline="-25000"/>
              <a:t>k rot</a:t>
            </a:r>
            <a:r>
              <a:rPr lang="en-US" sz="3600"/>
              <a:t> = </a:t>
            </a:r>
            <a:r>
              <a:rPr lang="en-US" sz="3600" baseline="30000"/>
              <a:t>1</a:t>
            </a:r>
            <a:r>
              <a:rPr lang="en-US" sz="3600"/>
              <a:t>/</a:t>
            </a:r>
            <a:r>
              <a:rPr lang="en-US" sz="3600" baseline="-25000"/>
              <a:t>2</a:t>
            </a:r>
            <a:r>
              <a:rPr lang="en-US" sz="3600"/>
              <a:t>I</a:t>
            </a:r>
            <a:r>
              <a:rPr lang="en-US" sz="3600">
                <a:sym typeface="Symbol" pitchFamily="18" charset="2"/>
              </a:rPr>
              <a:t></a:t>
            </a:r>
            <a:r>
              <a:rPr lang="en-US" sz="3600" baseline="30000"/>
              <a:t>2</a:t>
            </a:r>
          </a:p>
          <a:p>
            <a:r>
              <a:rPr lang="en-US" sz="3600">
                <a:solidFill>
                  <a:srgbClr val="FF0000"/>
                </a:solidFill>
                <a:sym typeface="Symbol" pitchFamily="18" charset="2"/>
              </a:rPr>
              <a:t>W </a:t>
            </a:r>
            <a:r>
              <a:rPr lang="en-US" sz="3600">
                <a:solidFill>
                  <a:srgbClr val="FF0000"/>
                </a:solidFill>
              </a:rPr>
              <a:t>= </a:t>
            </a:r>
            <a:r>
              <a:rPr lang="en-US" sz="3600">
                <a:solidFill>
                  <a:srgbClr val="FF0000"/>
                </a:solidFill>
                <a:sym typeface="Symbol" pitchFamily="18" charset="2"/>
              </a:rPr>
              <a:t>*</a:t>
            </a:r>
            <a:endParaRPr lang="en-US" sz="3600">
              <a:solidFill>
                <a:srgbClr val="FF0000"/>
              </a:solidFill>
            </a:endParaRPr>
          </a:p>
        </p:txBody>
      </p:sp>
      <p:sp>
        <p:nvSpPr>
          <p:cNvPr id="55301" name="Text Box 5"/>
          <p:cNvSpPr txBox="1">
            <a:spLocks noChangeArrowheads="1"/>
          </p:cNvSpPr>
          <p:nvPr/>
        </p:nvSpPr>
        <p:spPr bwMode="auto">
          <a:xfrm>
            <a:off x="5441950" y="5376333"/>
            <a:ext cx="2582758" cy="461665"/>
          </a:xfrm>
          <a:prstGeom prst="rect">
            <a:avLst/>
          </a:prstGeom>
          <a:noFill/>
          <a:ln w="25400">
            <a:noFill/>
            <a:miter lim="800000"/>
            <a:headEnd/>
            <a:tailEnd/>
          </a:ln>
          <a:effectLst/>
        </p:spPr>
        <p:txBody>
          <a:bodyPr wrap="none">
            <a:spAutoFit/>
          </a:bodyPr>
          <a:lstStyle/>
          <a:p>
            <a:r>
              <a:rPr lang="en-US"/>
              <a:t>*Not in data packet</a:t>
            </a:r>
          </a:p>
        </p:txBody>
      </p:sp>
      <p:sp>
        <p:nvSpPr>
          <p:cNvPr id="55305" name="Text Box 9"/>
          <p:cNvSpPr txBox="1">
            <a:spLocks noChangeArrowheads="1"/>
          </p:cNvSpPr>
          <p:nvPr/>
        </p:nvSpPr>
        <p:spPr bwMode="auto">
          <a:xfrm>
            <a:off x="4530725" y="4761178"/>
            <a:ext cx="1411477" cy="646331"/>
          </a:xfrm>
          <a:prstGeom prst="rect">
            <a:avLst/>
          </a:prstGeom>
          <a:noFill/>
          <a:ln w="38100">
            <a:noFill/>
            <a:miter lim="800000"/>
            <a:headEnd/>
            <a:tailEnd/>
          </a:ln>
          <a:effectLst/>
        </p:spPr>
        <p:txBody>
          <a:bodyPr wrap="none">
            <a:spAutoFit/>
          </a:bodyPr>
          <a:lstStyle/>
          <a:p>
            <a:r>
              <a:rPr lang="en-US" sz="3600"/>
              <a:t>L = I</a:t>
            </a:r>
            <a:r>
              <a:rPr lang="en-US" sz="360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5305"/>
                                        </p:tgtEl>
                                        <p:attrNameLst>
                                          <p:attrName>style.visibility</p:attrName>
                                        </p:attrNameLst>
                                      </p:cBhvr>
                                      <p:to>
                                        <p:strVal val="visible"/>
                                      </p:to>
                                    </p:set>
                                    <p:anim calcmode="lin" valueType="num">
                                      <p:cBhvr additive="base">
                                        <p:cTn id="7" dur="500" fill="hold"/>
                                        <p:tgtEl>
                                          <p:spTgt spid="55305"/>
                                        </p:tgtEl>
                                        <p:attrNameLst>
                                          <p:attrName>ppt_x</p:attrName>
                                        </p:attrNameLst>
                                      </p:cBhvr>
                                      <p:tavLst>
                                        <p:tav tm="0">
                                          <p:val>
                                            <p:strVal val="1+#ppt_w/2"/>
                                          </p:val>
                                        </p:tav>
                                        <p:tav tm="100000">
                                          <p:val>
                                            <p:strVal val="#ppt_x"/>
                                          </p:val>
                                        </p:tav>
                                      </p:tavLst>
                                    </p:anim>
                                    <p:anim calcmode="lin" valueType="num">
                                      <p:cBhvr additive="base">
                                        <p:cTn id="8" dur="500" fill="hold"/>
                                        <p:tgtEl>
                                          <p:spTgt spid="553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71800" y="1638300"/>
            <a:ext cx="1313180" cy="1200329"/>
          </a:xfrm>
          <a:prstGeom prst="rect">
            <a:avLst/>
          </a:prstGeom>
          <a:noFill/>
        </p:spPr>
        <p:txBody>
          <a:bodyPr wrap="none" rtlCol="0">
            <a:spAutoFit/>
          </a:bodyPr>
          <a:lstStyle/>
          <a:p>
            <a:r>
              <a:rPr lang="en-US" sz="7200" dirty="0"/>
              <a:t>8N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212726" y="113771"/>
            <a:ext cx="8702675" cy="1877437"/>
          </a:xfrm>
          <a:prstGeom prst="rect">
            <a:avLst/>
          </a:prstGeom>
          <a:noFill/>
          <a:ln w="9525">
            <a:noFill/>
            <a:miter lim="800000"/>
            <a:headEnd/>
            <a:tailEnd/>
          </a:ln>
          <a:effectLst/>
        </p:spPr>
        <p:txBody>
          <a:bodyPr>
            <a:spAutoFit/>
          </a:bodyPr>
          <a:lstStyle/>
          <a:p>
            <a:r>
              <a:rPr lang="en-US" sz="3600" u="sng" dirty="0">
                <a:sym typeface="Symbol" pitchFamily="18" charset="2"/>
              </a:rPr>
              <a:t>Example:</a:t>
            </a:r>
            <a:r>
              <a:rPr lang="en-US" sz="3200" dirty="0"/>
              <a:t> What is the angular momentum of a 23 cm radius 5.43 kg grinding wheel at 1500 RPMs?</a:t>
            </a:r>
            <a:r>
              <a:rPr lang="en-US" dirty="0"/>
              <a:t> </a:t>
            </a:r>
          </a:p>
          <a:p>
            <a:endParaRPr lang="en-US" dirty="0"/>
          </a:p>
          <a:p>
            <a:r>
              <a:rPr lang="en-US" dirty="0"/>
              <a:t>p = </a:t>
            </a:r>
            <a:r>
              <a:rPr lang="en-US" dirty="0" err="1"/>
              <a:t>mv</a:t>
            </a:r>
            <a:r>
              <a:rPr lang="en-US" dirty="0"/>
              <a:t>, so L = I</a:t>
            </a:r>
            <a:r>
              <a:rPr lang="en-US" dirty="0">
                <a:sym typeface="Symbol"/>
              </a:rPr>
              <a:t></a:t>
            </a:r>
            <a:endParaRPr lang="en-US" dirty="0"/>
          </a:p>
        </p:txBody>
      </p:sp>
      <p:sp>
        <p:nvSpPr>
          <p:cNvPr id="4" name="TextBox 3"/>
          <p:cNvSpPr txBox="1"/>
          <p:nvPr/>
        </p:nvSpPr>
        <p:spPr>
          <a:xfrm>
            <a:off x="7924801" y="5334000"/>
            <a:ext cx="1039067" cy="276999"/>
          </a:xfrm>
          <a:prstGeom prst="rect">
            <a:avLst/>
          </a:prstGeom>
          <a:noFill/>
        </p:spPr>
        <p:txBody>
          <a:bodyPr wrap="none" rtlCol="0">
            <a:spAutoFit/>
          </a:bodyPr>
          <a:lstStyle/>
          <a:p>
            <a:r>
              <a:rPr lang="en-US" sz="1200" dirty="0"/>
              <a:t>22.6 kg m</a:t>
            </a:r>
            <a:r>
              <a:rPr lang="en-US" sz="1200" baseline="30000" dirty="0"/>
              <a:t>2</a:t>
            </a:r>
            <a:r>
              <a:rPr lang="en-US" sz="1200" dirty="0"/>
              <a:t> s</a:t>
            </a:r>
            <a:r>
              <a:rPr lang="en-US" sz="1200" baseline="30000" dirty="0"/>
              <a:t>-1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1026"/>
          <p:cNvSpPr txBox="1">
            <a:spLocks noChangeArrowheads="1"/>
          </p:cNvSpPr>
          <p:nvPr/>
        </p:nvSpPr>
        <p:spPr bwMode="auto">
          <a:xfrm>
            <a:off x="1765167" y="889000"/>
            <a:ext cx="5280292" cy="2308324"/>
          </a:xfrm>
          <a:prstGeom prst="rect">
            <a:avLst/>
          </a:prstGeom>
          <a:noFill/>
          <a:ln w="25400">
            <a:noFill/>
            <a:miter lim="800000"/>
            <a:headEnd/>
            <a:tailEnd/>
          </a:ln>
          <a:effectLst/>
        </p:spPr>
        <p:txBody>
          <a:bodyPr wrap="none">
            <a:spAutoFit/>
          </a:bodyPr>
          <a:lstStyle/>
          <a:p>
            <a:pPr algn="ctr"/>
            <a:r>
              <a:rPr lang="en-US" sz="4800" u="sng"/>
              <a:t>Whiteboards:</a:t>
            </a:r>
          </a:p>
          <a:p>
            <a:pPr algn="ctr"/>
            <a:r>
              <a:rPr lang="en-US" sz="4800"/>
              <a:t> Angular momentum</a:t>
            </a:r>
          </a:p>
          <a:p>
            <a:pPr algn="ctr"/>
            <a:r>
              <a:rPr lang="en-US" sz="4800">
                <a:hlinkClick r:id="rId2" action="ppaction://hlinksldjump"/>
              </a:rPr>
              <a:t>1</a:t>
            </a:r>
            <a:r>
              <a:rPr lang="en-US" sz="4800"/>
              <a:t> | </a:t>
            </a:r>
            <a:r>
              <a:rPr lang="en-US" sz="4800">
                <a:hlinkClick r:id="rId3" action="ppaction://hlinksldjump"/>
              </a:rPr>
              <a:t>2</a:t>
            </a:r>
            <a:r>
              <a:rPr lang="en-US" sz="4800"/>
              <a:t> | </a:t>
            </a:r>
            <a:r>
              <a:rPr lang="en-US" sz="4800">
                <a:hlinkClick r:id="" action="ppaction://noaction"/>
              </a:rPr>
              <a:t>3</a:t>
            </a:r>
            <a:endParaRPr lang="en-US" sz="4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304801" y="127000"/>
            <a:ext cx="8093075" cy="1569660"/>
          </a:xfrm>
          <a:prstGeom prst="rect">
            <a:avLst/>
          </a:prstGeom>
          <a:noFill/>
          <a:ln w="9525">
            <a:noFill/>
            <a:miter lim="800000"/>
            <a:headEnd/>
            <a:tailEnd/>
          </a:ln>
          <a:effectLst/>
        </p:spPr>
        <p:txBody>
          <a:bodyPr>
            <a:spAutoFit/>
          </a:bodyPr>
          <a:lstStyle/>
          <a:p>
            <a:r>
              <a:rPr lang="en-US" sz="3200" dirty="0"/>
              <a:t>What is the Angular Momentum of an object with an angular velocity of 12 rad/s, and a moment of inertia of 56 kgm</a:t>
            </a:r>
            <a:r>
              <a:rPr lang="en-US" sz="3200" baseline="30000" dirty="0"/>
              <a:t>2</a:t>
            </a:r>
            <a:r>
              <a:rPr lang="en-US" sz="3200" dirty="0"/>
              <a:t>?</a:t>
            </a:r>
            <a:endParaRPr lang="en-US" sz="3200" dirty="0">
              <a:sym typeface="Symbol" pitchFamily="18" charset="2"/>
            </a:endParaRPr>
          </a:p>
        </p:txBody>
      </p:sp>
      <p:sp>
        <p:nvSpPr>
          <p:cNvPr id="57348" name="Text Box 4"/>
          <p:cNvSpPr txBox="1">
            <a:spLocks noChangeArrowheads="1"/>
          </p:cNvSpPr>
          <p:nvPr/>
        </p:nvSpPr>
        <p:spPr bwMode="auto">
          <a:xfrm>
            <a:off x="152401" y="5418667"/>
            <a:ext cx="1053494" cy="338554"/>
          </a:xfrm>
          <a:prstGeom prst="rect">
            <a:avLst/>
          </a:prstGeom>
          <a:noFill/>
          <a:ln w="25400">
            <a:noFill/>
            <a:miter lim="800000"/>
            <a:headEnd/>
            <a:tailEnd/>
          </a:ln>
          <a:effectLst/>
        </p:spPr>
        <p:txBody>
          <a:bodyPr wrap="none">
            <a:spAutoFit/>
          </a:bodyPr>
          <a:lstStyle/>
          <a:p>
            <a:r>
              <a:rPr lang="en-US" sz="1400"/>
              <a:t>670 </a:t>
            </a:r>
            <a:r>
              <a:rPr lang="en-US" sz="1600"/>
              <a:t>kgm</a:t>
            </a:r>
            <a:r>
              <a:rPr lang="en-US" sz="1600" baseline="30000"/>
              <a:t>2</a:t>
            </a:r>
            <a:r>
              <a:rPr lang="en-US" sz="1400"/>
              <a: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ext Box 2"/>
          <p:cNvSpPr txBox="1">
            <a:spLocks noChangeArrowheads="1"/>
          </p:cNvSpPr>
          <p:nvPr/>
        </p:nvSpPr>
        <p:spPr bwMode="auto">
          <a:xfrm>
            <a:off x="304801" y="127000"/>
            <a:ext cx="8093075" cy="1569660"/>
          </a:xfrm>
          <a:prstGeom prst="rect">
            <a:avLst/>
          </a:prstGeom>
          <a:noFill/>
          <a:ln w="9525">
            <a:noFill/>
            <a:miter lim="800000"/>
            <a:headEnd/>
            <a:tailEnd/>
          </a:ln>
          <a:effectLst/>
        </p:spPr>
        <p:txBody>
          <a:bodyPr>
            <a:spAutoFit/>
          </a:bodyPr>
          <a:lstStyle/>
          <a:p>
            <a:r>
              <a:rPr lang="en-US" sz="3200" dirty="0"/>
              <a:t>What must be the angular velocity of a flywheel that is a 22.4 kg, 54 cm radius cylinder to have 450 kgm</a:t>
            </a:r>
            <a:r>
              <a:rPr lang="en-US" sz="3200" baseline="30000" dirty="0"/>
              <a:t>2</a:t>
            </a:r>
            <a:r>
              <a:rPr lang="en-US" sz="3200" dirty="0"/>
              <a:t>/s of angular momentum? hint</a:t>
            </a:r>
            <a:endParaRPr lang="en-US" sz="3200" dirty="0">
              <a:sym typeface="Symbol" pitchFamily="18" charset="2"/>
            </a:endParaRPr>
          </a:p>
        </p:txBody>
      </p:sp>
      <p:sp>
        <p:nvSpPr>
          <p:cNvPr id="89092" name="Text Box 4"/>
          <p:cNvSpPr txBox="1">
            <a:spLocks noChangeArrowheads="1"/>
          </p:cNvSpPr>
          <p:nvPr/>
        </p:nvSpPr>
        <p:spPr bwMode="auto">
          <a:xfrm>
            <a:off x="152401" y="5461000"/>
            <a:ext cx="753732" cy="276999"/>
          </a:xfrm>
          <a:prstGeom prst="rect">
            <a:avLst/>
          </a:prstGeom>
          <a:noFill/>
          <a:ln w="25400">
            <a:noFill/>
            <a:miter lim="800000"/>
            <a:headEnd/>
            <a:tailEnd/>
          </a:ln>
          <a:effectLst/>
        </p:spPr>
        <p:txBody>
          <a:bodyPr wrap="none">
            <a:spAutoFit/>
          </a:bodyPr>
          <a:lstStyle/>
          <a:p>
            <a:r>
              <a:rPr lang="en-US" sz="1200"/>
              <a:t>140 rad/s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2"/>
          <p:cNvSpPr txBox="1">
            <a:spLocks noChangeArrowheads="1"/>
          </p:cNvSpPr>
          <p:nvPr/>
        </p:nvSpPr>
        <p:spPr bwMode="auto">
          <a:xfrm>
            <a:off x="304800" y="127000"/>
            <a:ext cx="8534400" cy="1569660"/>
          </a:xfrm>
          <a:prstGeom prst="rect">
            <a:avLst/>
          </a:prstGeom>
          <a:noFill/>
          <a:ln w="9525">
            <a:noFill/>
            <a:miter lim="800000"/>
            <a:headEnd/>
            <a:tailEnd/>
          </a:ln>
          <a:effectLst/>
        </p:spPr>
        <p:txBody>
          <a:bodyPr>
            <a:spAutoFit/>
          </a:bodyPr>
          <a:lstStyle/>
          <a:p>
            <a:r>
              <a:rPr lang="en-US" sz="3200" dirty="0"/>
              <a:t>What is the angular momentum of a 3.45 kg, 33 cm radius bike wheel traveling 12.5 m/s.  Assume it is a thin ring.</a:t>
            </a:r>
            <a:endParaRPr lang="en-US" sz="3200" dirty="0">
              <a:sym typeface="Symbol" pitchFamily="18" charset="2"/>
            </a:endParaRPr>
          </a:p>
        </p:txBody>
      </p:sp>
      <p:sp>
        <p:nvSpPr>
          <p:cNvPr id="90116" name="Text Box 4"/>
          <p:cNvSpPr txBox="1">
            <a:spLocks noChangeArrowheads="1"/>
          </p:cNvSpPr>
          <p:nvPr/>
        </p:nvSpPr>
        <p:spPr bwMode="auto">
          <a:xfrm>
            <a:off x="152401" y="5461000"/>
            <a:ext cx="805029" cy="276999"/>
          </a:xfrm>
          <a:prstGeom prst="rect">
            <a:avLst/>
          </a:prstGeom>
          <a:noFill/>
          <a:ln w="25400">
            <a:noFill/>
            <a:miter lim="800000"/>
            <a:headEnd/>
            <a:tailEnd/>
          </a:ln>
          <a:effectLst/>
        </p:spPr>
        <p:txBody>
          <a:bodyPr wrap="none">
            <a:spAutoFit/>
          </a:bodyPr>
          <a:lstStyle/>
          <a:p>
            <a:r>
              <a:rPr lang="en-US" sz="1200"/>
              <a:t>14 kgm</a:t>
            </a:r>
            <a:r>
              <a:rPr lang="en-US" sz="1200" baseline="30000"/>
              <a:t>2</a:t>
            </a:r>
            <a:r>
              <a:rPr lang="en-US" sz="1200"/>
              <a:t>/s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381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2267</TotalTime>
  <Words>951</Words>
  <Application>Microsoft Macintosh PowerPoint</Application>
  <PresentationFormat>On-screen Show (16:10)</PresentationFormat>
  <Paragraphs>137</Paragraphs>
  <Slides>27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Symbol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Tualatin High School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Microsoft Office User</cp:lastModifiedBy>
  <cp:revision>250</cp:revision>
  <dcterms:created xsi:type="dcterms:W3CDTF">2015-02-23T20:45:27Z</dcterms:created>
  <dcterms:modified xsi:type="dcterms:W3CDTF">2019-02-01T21:57:18Z</dcterms:modified>
</cp:coreProperties>
</file>