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92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66FF"/>
    <a:srgbClr val="00CCFF"/>
    <a:srgbClr val="0000CC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7" autoAdjust="0"/>
    <p:restoredTop sz="90909"/>
  </p:normalViewPr>
  <p:slideViewPr>
    <p:cSldViewPr>
      <p:cViewPr varScale="1">
        <p:scale>
          <a:sx n="114" d="100"/>
          <a:sy n="114" d="100"/>
        </p:scale>
        <p:origin x="176" y="5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42B2C-D3E6-4BD7-8791-C378765C73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EA3F1-0215-4667-B18B-EDF5B1F14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9859-9B0F-41E3-AA3E-5549375708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D347A-6E30-4205-8080-E95AD03428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FA5E5-6597-4B9C-AE6B-DDA0353047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DB366-AC30-4D0C-BD45-19740A5D1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82584-F7E0-495D-9D19-A6B7C73E84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12603-3097-4EF2-AA0B-873DE8924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8AFAF-7E88-479A-ABD7-A7F5A560D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E5F40-7EB3-4970-8B6C-BC93C31F3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07336-463E-4C7A-8183-ADC2E755AE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67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67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67"/>
            </a:lvl1pPr>
          </a:lstStyle>
          <a:p>
            <a:fld id="{C0ACF456-101A-423B-96E6-4B5B63A94B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9pPr>
    </p:titleStyle>
    <p:bodyStyle>
      <a:lvl1pPr marL="285739" indent="-285739" algn="l" rtl="0" fontAlgn="base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fontAlgn="base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2pPr>
      <a:lvl3pPr marL="952462" indent="-190492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447" indent="-190492" algn="l" rtl="0" fontAlgn="base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026"/>
          <p:cNvSpPr txBox="1">
            <a:spLocks noChangeArrowheads="1"/>
          </p:cNvSpPr>
          <p:nvPr/>
        </p:nvSpPr>
        <p:spPr bwMode="auto">
          <a:xfrm>
            <a:off x="1383771" y="195792"/>
            <a:ext cx="3424142" cy="50276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/>
              <a:t>Vector Cross Product:</a:t>
            </a:r>
          </a:p>
        </p:txBody>
      </p:sp>
      <p:grpSp>
        <p:nvGrpSpPr>
          <p:cNvPr id="113668" name="Group 1028"/>
          <p:cNvGrpSpPr>
            <a:grpSpLocks/>
          </p:cNvGrpSpPr>
          <p:nvPr/>
        </p:nvGrpSpPr>
        <p:grpSpPr bwMode="auto">
          <a:xfrm>
            <a:off x="1333500" y="1841500"/>
            <a:ext cx="2794000" cy="1333500"/>
            <a:chOff x="432" y="1392"/>
            <a:chExt cx="2112" cy="1008"/>
          </a:xfrm>
        </p:grpSpPr>
        <p:sp>
          <p:nvSpPr>
            <p:cNvPr id="113669" name="AutoShape 1029"/>
            <p:cNvSpPr>
              <a:spLocks noChangeArrowheads="1"/>
            </p:cNvSpPr>
            <p:nvPr/>
          </p:nvSpPr>
          <p:spPr bwMode="auto">
            <a:xfrm>
              <a:off x="432" y="1584"/>
              <a:ext cx="672" cy="581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96969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13670" name="Line 1030"/>
            <p:cNvSpPr>
              <a:spLocks noChangeShapeType="1"/>
            </p:cNvSpPr>
            <p:nvPr/>
          </p:nvSpPr>
          <p:spPr bwMode="auto">
            <a:xfrm>
              <a:off x="528" y="1536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1" name="Line 1031"/>
            <p:cNvSpPr>
              <a:spLocks noChangeShapeType="1"/>
            </p:cNvSpPr>
            <p:nvPr/>
          </p:nvSpPr>
          <p:spPr bwMode="auto">
            <a:xfrm>
              <a:off x="1056" y="1536"/>
              <a:ext cx="144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2" name="Line 1032"/>
            <p:cNvSpPr>
              <a:spLocks noChangeShapeType="1"/>
            </p:cNvSpPr>
            <p:nvPr/>
          </p:nvSpPr>
          <p:spPr bwMode="auto">
            <a:xfrm flipH="1">
              <a:off x="1008" y="1872"/>
              <a:ext cx="19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3" name="Line 1033"/>
            <p:cNvSpPr>
              <a:spLocks noChangeShapeType="1"/>
            </p:cNvSpPr>
            <p:nvPr/>
          </p:nvSpPr>
          <p:spPr bwMode="auto">
            <a:xfrm flipH="1">
              <a:off x="480" y="2208"/>
              <a:ext cx="52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4" name="Line 1034"/>
            <p:cNvSpPr>
              <a:spLocks noChangeShapeType="1"/>
            </p:cNvSpPr>
            <p:nvPr/>
          </p:nvSpPr>
          <p:spPr bwMode="auto">
            <a:xfrm>
              <a:off x="480" y="2208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5" name="Line 1035"/>
            <p:cNvSpPr>
              <a:spLocks noChangeShapeType="1"/>
            </p:cNvSpPr>
            <p:nvPr/>
          </p:nvSpPr>
          <p:spPr bwMode="auto">
            <a:xfrm>
              <a:off x="480" y="2400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6" name="Line 1036"/>
            <p:cNvSpPr>
              <a:spLocks noChangeShapeType="1"/>
            </p:cNvSpPr>
            <p:nvPr/>
          </p:nvSpPr>
          <p:spPr bwMode="auto">
            <a:xfrm flipV="1">
              <a:off x="1104" y="2016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7" name="Line 1037"/>
            <p:cNvSpPr>
              <a:spLocks noChangeShapeType="1"/>
            </p:cNvSpPr>
            <p:nvPr/>
          </p:nvSpPr>
          <p:spPr bwMode="auto">
            <a:xfrm>
              <a:off x="1344" y="2016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8" name="Line 1038"/>
            <p:cNvSpPr>
              <a:spLocks noChangeShapeType="1"/>
            </p:cNvSpPr>
            <p:nvPr/>
          </p:nvSpPr>
          <p:spPr bwMode="auto">
            <a:xfrm flipV="1">
              <a:off x="528" y="139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79" name="Line 1039"/>
            <p:cNvSpPr>
              <a:spLocks noChangeShapeType="1"/>
            </p:cNvSpPr>
            <p:nvPr/>
          </p:nvSpPr>
          <p:spPr bwMode="auto">
            <a:xfrm>
              <a:off x="528" y="1392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80" name="Line 1040"/>
            <p:cNvSpPr>
              <a:spLocks noChangeShapeType="1"/>
            </p:cNvSpPr>
            <p:nvPr/>
          </p:nvSpPr>
          <p:spPr bwMode="auto">
            <a:xfrm>
              <a:off x="1152" y="1392"/>
              <a:ext cx="24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81" name="Line 1041"/>
            <p:cNvSpPr>
              <a:spLocks noChangeShapeType="1"/>
            </p:cNvSpPr>
            <p:nvPr/>
          </p:nvSpPr>
          <p:spPr bwMode="auto">
            <a:xfrm>
              <a:off x="1392" y="1776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82" name="Line 1042"/>
            <p:cNvSpPr>
              <a:spLocks noChangeShapeType="1"/>
            </p:cNvSpPr>
            <p:nvPr/>
          </p:nvSpPr>
          <p:spPr bwMode="auto">
            <a:xfrm>
              <a:off x="2544" y="1776"/>
              <a:ext cx="0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113683" name="Group 1043"/>
          <p:cNvGrpSpPr>
            <a:grpSpLocks/>
          </p:cNvGrpSpPr>
          <p:nvPr/>
        </p:nvGrpSpPr>
        <p:grpSpPr bwMode="auto">
          <a:xfrm>
            <a:off x="1778000" y="2346857"/>
            <a:ext cx="2032000" cy="604574"/>
            <a:chOff x="768" y="1774"/>
            <a:chExt cx="1536" cy="457"/>
          </a:xfrm>
        </p:grpSpPr>
        <p:sp>
          <p:nvSpPr>
            <p:cNvPr id="113684" name="Line 1044"/>
            <p:cNvSpPr>
              <a:spLocks noChangeShapeType="1"/>
            </p:cNvSpPr>
            <p:nvPr/>
          </p:nvSpPr>
          <p:spPr bwMode="auto">
            <a:xfrm>
              <a:off x="768" y="1872"/>
              <a:ext cx="1536" cy="0"/>
            </a:xfrm>
            <a:prstGeom prst="line">
              <a:avLst/>
            </a:prstGeom>
            <a:noFill/>
            <a:ln w="38100">
              <a:solidFill>
                <a:srgbClr val="00CC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85" name="Text Box 1045"/>
            <p:cNvSpPr txBox="1">
              <a:spLocks noChangeArrowheads="1"/>
            </p:cNvSpPr>
            <p:nvPr/>
          </p:nvSpPr>
          <p:spPr bwMode="auto">
            <a:xfrm>
              <a:off x="1190" y="1774"/>
              <a:ext cx="247" cy="4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333">
                  <a:solidFill>
                    <a:srgbClr val="00CCFF"/>
                  </a:solidFill>
                </a:rPr>
                <a:t>r</a:t>
              </a:r>
            </a:p>
          </p:txBody>
        </p:sp>
      </p:grpSp>
      <p:grpSp>
        <p:nvGrpSpPr>
          <p:cNvPr id="113686" name="Group 1046"/>
          <p:cNvGrpSpPr>
            <a:grpSpLocks/>
          </p:cNvGrpSpPr>
          <p:nvPr/>
        </p:nvGrpSpPr>
        <p:grpSpPr bwMode="auto">
          <a:xfrm>
            <a:off x="3810002" y="1143000"/>
            <a:ext cx="472282" cy="1333500"/>
            <a:chOff x="2304" y="864"/>
            <a:chExt cx="357" cy="1008"/>
          </a:xfrm>
        </p:grpSpPr>
        <p:sp>
          <p:nvSpPr>
            <p:cNvPr id="113687" name="Line 1047"/>
            <p:cNvSpPr>
              <a:spLocks noChangeShapeType="1"/>
            </p:cNvSpPr>
            <p:nvPr/>
          </p:nvSpPr>
          <p:spPr bwMode="auto">
            <a:xfrm flipV="1">
              <a:off x="2304" y="864"/>
              <a:ext cx="0" cy="1008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13688" name="Text Box 1048"/>
            <p:cNvSpPr txBox="1">
              <a:spLocks noChangeArrowheads="1"/>
            </p:cNvSpPr>
            <p:nvPr/>
          </p:nvSpPr>
          <p:spPr bwMode="auto">
            <a:xfrm>
              <a:off x="2342" y="1054"/>
              <a:ext cx="319" cy="45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333">
                  <a:solidFill>
                    <a:srgbClr val="FF66FF"/>
                  </a:solidFill>
                </a:rPr>
                <a:t>F</a:t>
              </a:r>
            </a:p>
          </p:txBody>
        </p:sp>
      </p:grpSp>
      <p:sp>
        <p:nvSpPr>
          <p:cNvPr id="113689" name="Text Box 1049"/>
          <p:cNvSpPr txBox="1">
            <a:spLocks noChangeArrowheads="1"/>
          </p:cNvSpPr>
          <p:nvPr/>
        </p:nvSpPr>
        <p:spPr bwMode="auto">
          <a:xfrm>
            <a:off x="1320271" y="3582459"/>
            <a:ext cx="6617229" cy="204164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0985" indent="-380985"/>
            <a:r>
              <a:rPr lang="en-US" sz="2667"/>
              <a:t>AxB = AB</a:t>
            </a:r>
            <a:r>
              <a:rPr lang="en-US" sz="2667">
                <a:sym typeface="Symbol" pitchFamily="18" charset="2"/>
              </a:rPr>
              <a:t>sin in the Rt hand direction  </a:t>
            </a:r>
          </a:p>
          <a:p>
            <a:pPr marL="380985" indent="-380985">
              <a:buFontTx/>
              <a:buAutoNum type="arabicPeriod"/>
            </a:pPr>
            <a:r>
              <a:rPr lang="en-US" sz="2000">
                <a:sym typeface="Symbol" pitchFamily="18" charset="2"/>
              </a:rPr>
              <a:t>Take your right hand, and put your index finger in the direction of the first vector.</a:t>
            </a:r>
          </a:p>
          <a:p>
            <a:pPr marL="380985" indent="-380985">
              <a:buFontTx/>
              <a:buAutoNum type="arabicPeriod"/>
            </a:pPr>
            <a:r>
              <a:rPr lang="en-US" sz="2000">
                <a:sym typeface="Symbol" pitchFamily="18" charset="2"/>
              </a:rPr>
              <a:t>Put your middle finger in the direction of the second.</a:t>
            </a:r>
          </a:p>
          <a:p>
            <a:pPr marL="380985" indent="-380985">
              <a:buFontTx/>
              <a:buAutoNum type="arabicPeriod"/>
            </a:pPr>
            <a:r>
              <a:rPr lang="en-US" sz="2000">
                <a:sym typeface="Symbol" pitchFamily="18" charset="2"/>
              </a:rPr>
              <a:t>Your thumb is the direction of the cross product</a:t>
            </a:r>
          </a:p>
          <a:p>
            <a:pPr marL="380985" indent="-380985">
              <a:buFontTx/>
              <a:buAutoNum type="arabicPeriod"/>
            </a:pPr>
            <a:r>
              <a:rPr lang="en-US" sz="2000">
                <a:sym typeface="Symbol" pitchFamily="18" charset="2"/>
              </a:rPr>
              <a:t>Note that Vector x product is </a:t>
            </a:r>
            <a:r>
              <a:rPr lang="en-US" sz="2000" u="sng">
                <a:sym typeface="Symbol" pitchFamily="18" charset="2"/>
              </a:rPr>
              <a:t>not</a:t>
            </a:r>
            <a:r>
              <a:rPr lang="en-US" sz="2000">
                <a:sym typeface="Symbol" pitchFamily="18" charset="2"/>
              </a:rPr>
              <a:t> commutative.</a:t>
            </a:r>
            <a:endParaRPr lang="en-US" sz="2667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9" name="Line 13"/>
          <p:cNvSpPr>
            <a:spLocks noChangeShapeType="1"/>
          </p:cNvSpPr>
          <p:nvPr/>
        </p:nvSpPr>
        <p:spPr bwMode="auto">
          <a:xfrm flipH="1">
            <a:off x="4876271" y="3695700"/>
            <a:ext cx="25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5026608" y="2783114"/>
            <a:ext cx="0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4876271" y="3314700"/>
            <a:ext cx="25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V="1">
            <a:off x="5029200" y="2349500"/>
            <a:ext cx="0" cy="25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2000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4876271" y="1025261"/>
            <a:ext cx="3315229" cy="296536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67" u="sng" dirty="0">
                <a:sym typeface="Symbol" pitchFamily="18" charset="2"/>
              </a:rPr>
              <a:t>6 directions</a:t>
            </a:r>
          </a:p>
          <a:p>
            <a:r>
              <a:rPr lang="en-US" sz="2667" dirty="0">
                <a:sym typeface="Symbol" pitchFamily="18" charset="2"/>
              </a:rPr>
              <a:t>. = Out of the page </a:t>
            </a:r>
          </a:p>
          <a:p>
            <a:r>
              <a:rPr lang="en-US" sz="2667" dirty="0">
                <a:sym typeface="Symbol" pitchFamily="18" charset="2"/>
              </a:rPr>
              <a:t>x = Into the page</a:t>
            </a:r>
          </a:p>
          <a:p>
            <a:r>
              <a:rPr lang="en-US" sz="2667" dirty="0">
                <a:sym typeface="Symbol" pitchFamily="18" charset="2"/>
              </a:rPr>
              <a:t>   = Up the page</a:t>
            </a:r>
          </a:p>
          <a:p>
            <a:r>
              <a:rPr lang="en-US" sz="2667" dirty="0">
                <a:sym typeface="Symbol" pitchFamily="18" charset="2"/>
              </a:rPr>
              <a:t>   = Down the page</a:t>
            </a:r>
          </a:p>
          <a:p>
            <a:r>
              <a:rPr lang="en-US" sz="2667" dirty="0">
                <a:sym typeface="Symbol" pitchFamily="18" charset="2"/>
              </a:rPr>
              <a:t>   = Right</a:t>
            </a:r>
          </a:p>
          <a:p>
            <a:r>
              <a:rPr lang="en-US" sz="2667" dirty="0">
                <a:sym typeface="Symbol" pitchFamily="18" charset="2"/>
              </a:rPr>
              <a:t>   = Left</a:t>
            </a:r>
          </a:p>
        </p:txBody>
      </p:sp>
    </p:spTree>
    <p:extLst>
      <p:ext uri="{BB962C8B-B14F-4D97-AF65-F5344CB8AC3E}">
        <p14:creationId xmlns:p14="http://schemas.microsoft.com/office/powerpoint/2010/main" val="11133161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91</Words>
  <Application>Microsoft Macintosh PowerPoint</Application>
  <PresentationFormat>On-screen Show (16:10)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251</cp:revision>
  <dcterms:created xsi:type="dcterms:W3CDTF">2001-03-01T17:38:38Z</dcterms:created>
  <dcterms:modified xsi:type="dcterms:W3CDTF">2023-02-14T21:43:55Z</dcterms:modified>
</cp:coreProperties>
</file>