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66FF"/>
    <a:srgbClr val="00CCFF"/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0929"/>
  </p:normalViewPr>
  <p:slideViewPr>
    <p:cSldViewPr>
      <p:cViewPr varScale="1">
        <p:scale>
          <a:sx n="103" d="100"/>
          <a:sy n="103" d="100"/>
        </p:scale>
        <p:origin x="-2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42B2C-D3E6-4BD7-8791-C378765C7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EA3F1-0215-4667-B18B-EDF5B1F14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D9859-9B0F-41E3-AA3E-554937570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D347A-6E30-4205-8080-E95AD0342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FA5E5-6597-4B9C-AE6B-DDA035304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DB366-AC30-4D0C-BD45-19740A5D1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82584-F7E0-495D-9D19-A6B7C73E8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12603-3097-4EF2-AA0B-873DE8924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8AFAF-7E88-479A-ABD7-A7F5A560D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E5F40-7EB3-4970-8B6C-BC93C31F3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07336-463E-4C7A-8183-ADC2E755A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ACF456-101A-423B-96E6-4B5B63A94B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/>
              <a:t> - </a:t>
            </a:r>
            <a:r>
              <a:rPr lang="en-US" sz="2000"/>
              <a:t>Vector cross product and precession</a:t>
            </a:r>
          </a:p>
          <a:p>
            <a:r>
              <a:rPr lang="en-US" sz="4400"/>
              <a:t>Contents: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Direction of angular velocity vector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Torque and direction of torque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4" action="ppaction://hlinksldjump"/>
              </a:rPr>
              <a:t>Vector cross product</a:t>
            </a:r>
            <a:r>
              <a:rPr lang="en-US" sz="3200"/>
              <a:t> | </a:t>
            </a:r>
            <a:r>
              <a:rPr lang="en-US" sz="3200">
                <a:hlinkClick r:id="rId5" action="ppaction://hlinksldjump"/>
              </a:rPr>
              <a:t>Whiteboard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Now for something really stupid</a:t>
            </a:r>
          </a:p>
          <a:p>
            <a:pPr lvl="1">
              <a:buFontTx/>
              <a:buChar char="•"/>
            </a:pPr>
            <a:r>
              <a:rPr lang="en-US" sz="3200"/>
              <a:t>Now for something really wierd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026"/>
          <p:cNvSpPr txBox="1">
            <a:spLocks noChangeArrowheads="1"/>
          </p:cNvSpPr>
          <p:nvPr/>
        </p:nvSpPr>
        <p:spPr bwMode="auto">
          <a:xfrm>
            <a:off x="746125" y="234950"/>
            <a:ext cx="409098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Vector Cross Product:</a:t>
            </a:r>
          </a:p>
        </p:txBody>
      </p:sp>
      <p:sp>
        <p:nvSpPr>
          <p:cNvPr id="113667" name="Text Box 1027"/>
          <p:cNvSpPr txBox="1">
            <a:spLocks noChangeArrowheads="1"/>
          </p:cNvSpPr>
          <p:nvPr/>
        </p:nvSpPr>
        <p:spPr bwMode="auto">
          <a:xfrm>
            <a:off x="4937125" y="1230313"/>
            <a:ext cx="3978275" cy="3016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Note that this torque is in the . direction (out of the page)  That means it will cause an angular acceleration in the . direction! (Duh)</a:t>
            </a:r>
            <a:endParaRPr lang="en-US">
              <a:sym typeface="Symbol" pitchFamily="18" charset="2"/>
            </a:endParaRPr>
          </a:p>
        </p:txBody>
      </p:sp>
      <p:grpSp>
        <p:nvGrpSpPr>
          <p:cNvPr id="113668" name="Group 1028"/>
          <p:cNvGrpSpPr>
            <a:grpSpLocks/>
          </p:cNvGrpSpPr>
          <p:nvPr/>
        </p:nvGrpSpPr>
        <p:grpSpPr bwMode="auto">
          <a:xfrm>
            <a:off x="685800" y="2209800"/>
            <a:ext cx="3352800" cy="1600200"/>
            <a:chOff x="432" y="1392"/>
            <a:chExt cx="2112" cy="1008"/>
          </a:xfrm>
        </p:grpSpPr>
        <p:sp>
          <p:nvSpPr>
            <p:cNvPr id="113669" name="AutoShape 1029"/>
            <p:cNvSpPr>
              <a:spLocks noChangeArrowheads="1"/>
            </p:cNvSpPr>
            <p:nvPr/>
          </p:nvSpPr>
          <p:spPr bwMode="auto">
            <a:xfrm>
              <a:off x="432" y="1584"/>
              <a:ext cx="672" cy="581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96969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0" name="Line 1030"/>
            <p:cNvSpPr>
              <a:spLocks noChangeShapeType="1"/>
            </p:cNvSpPr>
            <p:nvPr/>
          </p:nvSpPr>
          <p:spPr bwMode="auto">
            <a:xfrm>
              <a:off x="528" y="1536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1" name="Line 1031"/>
            <p:cNvSpPr>
              <a:spLocks noChangeShapeType="1"/>
            </p:cNvSpPr>
            <p:nvPr/>
          </p:nvSpPr>
          <p:spPr bwMode="auto">
            <a:xfrm>
              <a:off x="1056" y="1536"/>
              <a:ext cx="14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2" name="Line 1032"/>
            <p:cNvSpPr>
              <a:spLocks noChangeShapeType="1"/>
            </p:cNvSpPr>
            <p:nvPr/>
          </p:nvSpPr>
          <p:spPr bwMode="auto">
            <a:xfrm flipH="1">
              <a:off x="1008" y="187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3" name="Line 1033"/>
            <p:cNvSpPr>
              <a:spLocks noChangeShapeType="1"/>
            </p:cNvSpPr>
            <p:nvPr/>
          </p:nvSpPr>
          <p:spPr bwMode="auto">
            <a:xfrm flipH="1">
              <a:off x="480" y="220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4" name="Line 1034"/>
            <p:cNvSpPr>
              <a:spLocks noChangeShapeType="1"/>
            </p:cNvSpPr>
            <p:nvPr/>
          </p:nvSpPr>
          <p:spPr bwMode="auto">
            <a:xfrm>
              <a:off x="480" y="220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5" name="Line 1035"/>
            <p:cNvSpPr>
              <a:spLocks noChangeShapeType="1"/>
            </p:cNvSpPr>
            <p:nvPr/>
          </p:nvSpPr>
          <p:spPr bwMode="auto">
            <a:xfrm>
              <a:off x="480" y="240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6" name="Line 1036"/>
            <p:cNvSpPr>
              <a:spLocks noChangeShapeType="1"/>
            </p:cNvSpPr>
            <p:nvPr/>
          </p:nvSpPr>
          <p:spPr bwMode="auto">
            <a:xfrm flipV="1">
              <a:off x="1104" y="2016"/>
              <a:ext cx="24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7" name="Line 1037"/>
            <p:cNvSpPr>
              <a:spLocks noChangeShapeType="1"/>
            </p:cNvSpPr>
            <p:nvPr/>
          </p:nvSpPr>
          <p:spPr bwMode="auto">
            <a:xfrm>
              <a:off x="1344" y="2016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8" name="Line 1038"/>
            <p:cNvSpPr>
              <a:spLocks noChangeShapeType="1"/>
            </p:cNvSpPr>
            <p:nvPr/>
          </p:nvSpPr>
          <p:spPr bwMode="auto">
            <a:xfrm flipV="1">
              <a:off x="528" y="139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9" name="Line 1039"/>
            <p:cNvSpPr>
              <a:spLocks noChangeShapeType="1"/>
            </p:cNvSpPr>
            <p:nvPr/>
          </p:nvSpPr>
          <p:spPr bwMode="auto">
            <a:xfrm>
              <a:off x="528" y="139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0" name="Line 1040"/>
            <p:cNvSpPr>
              <a:spLocks noChangeShapeType="1"/>
            </p:cNvSpPr>
            <p:nvPr/>
          </p:nvSpPr>
          <p:spPr bwMode="auto">
            <a:xfrm>
              <a:off x="1152" y="1392"/>
              <a:ext cx="24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1" name="Line 1041"/>
            <p:cNvSpPr>
              <a:spLocks noChangeShapeType="1"/>
            </p:cNvSpPr>
            <p:nvPr/>
          </p:nvSpPr>
          <p:spPr bwMode="auto">
            <a:xfrm>
              <a:off x="1392" y="177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2" name="Line 1042"/>
            <p:cNvSpPr>
              <a:spLocks noChangeShapeType="1"/>
            </p:cNvSpPr>
            <p:nvPr/>
          </p:nvSpPr>
          <p:spPr bwMode="auto">
            <a:xfrm>
              <a:off x="2544" y="177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683" name="Group 1043"/>
          <p:cNvGrpSpPr>
            <a:grpSpLocks/>
          </p:cNvGrpSpPr>
          <p:nvPr/>
        </p:nvGrpSpPr>
        <p:grpSpPr bwMode="auto">
          <a:xfrm>
            <a:off x="1219200" y="2816225"/>
            <a:ext cx="2438400" cy="701675"/>
            <a:chOff x="768" y="1774"/>
            <a:chExt cx="1536" cy="442"/>
          </a:xfrm>
        </p:grpSpPr>
        <p:sp>
          <p:nvSpPr>
            <p:cNvPr id="113684" name="Line 1044"/>
            <p:cNvSpPr>
              <a:spLocks noChangeShapeType="1"/>
            </p:cNvSpPr>
            <p:nvPr/>
          </p:nvSpPr>
          <p:spPr bwMode="auto">
            <a:xfrm>
              <a:off x="768" y="1872"/>
              <a:ext cx="1536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5" name="Text Box 1045"/>
            <p:cNvSpPr txBox="1">
              <a:spLocks noChangeArrowheads="1"/>
            </p:cNvSpPr>
            <p:nvPr/>
          </p:nvSpPr>
          <p:spPr bwMode="auto">
            <a:xfrm>
              <a:off x="1190" y="1774"/>
              <a:ext cx="22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00CCFF"/>
                  </a:solidFill>
                </a:rPr>
                <a:t>r</a:t>
              </a:r>
            </a:p>
          </p:txBody>
        </p:sp>
      </p:grpSp>
      <p:grpSp>
        <p:nvGrpSpPr>
          <p:cNvPr id="113686" name="Group 1046"/>
          <p:cNvGrpSpPr>
            <a:grpSpLocks/>
          </p:cNvGrpSpPr>
          <p:nvPr/>
        </p:nvGrpSpPr>
        <p:grpSpPr bwMode="auto">
          <a:xfrm>
            <a:off x="3657600" y="1371600"/>
            <a:ext cx="527050" cy="1600200"/>
            <a:chOff x="2304" y="864"/>
            <a:chExt cx="332" cy="1008"/>
          </a:xfrm>
        </p:grpSpPr>
        <p:sp>
          <p:nvSpPr>
            <p:cNvPr id="113687" name="Line 1047"/>
            <p:cNvSpPr>
              <a:spLocks noChangeShapeType="1"/>
            </p:cNvSpPr>
            <p:nvPr/>
          </p:nvSpPr>
          <p:spPr bwMode="auto">
            <a:xfrm flipV="1">
              <a:off x="2304" y="864"/>
              <a:ext cx="0" cy="100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8" name="Text Box 1048"/>
            <p:cNvSpPr txBox="1">
              <a:spLocks noChangeArrowheads="1"/>
            </p:cNvSpPr>
            <p:nvPr/>
          </p:nvSpPr>
          <p:spPr bwMode="auto">
            <a:xfrm>
              <a:off x="2342" y="1054"/>
              <a:ext cx="294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66FF"/>
                  </a:solidFill>
                </a:rPr>
                <a:t>F</a:t>
              </a:r>
            </a:p>
          </p:txBody>
        </p:sp>
      </p:grpSp>
      <p:sp>
        <p:nvSpPr>
          <p:cNvPr id="113689" name="Text Box 1049"/>
          <p:cNvSpPr txBox="1">
            <a:spLocks noChangeArrowheads="1"/>
          </p:cNvSpPr>
          <p:nvPr/>
        </p:nvSpPr>
        <p:spPr bwMode="auto">
          <a:xfrm>
            <a:off x="669925" y="4298950"/>
            <a:ext cx="7940675" cy="24050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3200"/>
              <a:t>AxB = AB</a:t>
            </a:r>
            <a:r>
              <a:rPr lang="en-US" sz="3200">
                <a:sym typeface="Symbol" pitchFamily="18" charset="2"/>
              </a:rPr>
              <a:t>sin in the Rt hand direction  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Take your right hand, and put your index finger in the direction of the first vector.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Put your middle finger in the direction of the second.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Your thumb is the direction of the cross product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Note that Vector x product is </a:t>
            </a:r>
            <a:r>
              <a:rPr lang="en-US" u="sng">
                <a:sym typeface="Symbol" pitchFamily="18" charset="2"/>
              </a:rPr>
              <a:t>not</a:t>
            </a:r>
            <a:r>
              <a:rPr lang="en-US">
                <a:sym typeface="Symbol" pitchFamily="18" charset="2"/>
              </a:rPr>
              <a:t> commutative.</a:t>
            </a:r>
            <a:endParaRPr lang="en-US" sz="32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457200" y="34290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7086600" y="22860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667250" y="29686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 rot="-5400000">
            <a:off x="456407" y="3429794"/>
            <a:ext cx="22860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 rot="-5400000">
            <a:off x="6896100" y="2093913"/>
            <a:ext cx="1587" cy="2211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4667250" y="29686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4038600" y="33369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>
            <a:off x="6172200" y="16002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FF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AutoShape 8"/>
          <p:cNvSpPr>
            <a:spLocks noChangeArrowheads="1"/>
          </p:cNvSpPr>
          <p:nvPr/>
        </p:nvSpPr>
        <p:spPr bwMode="auto">
          <a:xfrm rot="-5400000">
            <a:off x="1638300" y="17526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4038600" y="33369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17764" name="AutoShape 4"/>
          <p:cNvSpPr>
            <a:spLocks noChangeArrowheads="1"/>
          </p:cNvSpPr>
          <p:nvPr/>
        </p:nvSpPr>
        <p:spPr bwMode="auto">
          <a:xfrm rot="5400000">
            <a:off x="6172200" y="16002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FF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5" name="AutoShape 5"/>
          <p:cNvSpPr>
            <a:spLocks noChangeArrowheads="1"/>
          </p:cNvSpPr>
          <p:nvPr/>
        </p:nvSpPr>
        <p:spPr bwMode="auto">
          <a:xfrm rot="-10800000">
            <a:off x="1638300" y="17526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4038600" y="33369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18789" name="AutoShape 5"/>
          <p:cNvSpPr>
            <a:spLocks noChangeArrowheads="1"/>
          </p:cNvSpPr>
          <p:nvPr/>
        </p:nvSpPr>
        <p:spPr bwMode="auto">
          <a:xfrm rot="-10800000">
            <a:off x="1638300" y="17526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AutoShape 7"/>
          <p:cNvSpPr>
            <a:spLocks noChangeArrowheads="1"/>
          </p:cNvSpPr>
          <p:nvPr/>
        </p:nvSpPr>
        <p:spPr bwMode="auto">
          <a:xfrm>
            <a:off x="6019800" y="2971800"/>
            <a:ext cx="1600200" cy="1600200"/>
          </a:xfrm>
          <a:prstGeom prst="flowChartSummingJunction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4038600" y="33369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19812" name="AutoShape 4"/>
          <p:cNvSpPr>
            <a:spLocks noChangeArrowheads="1"/>
          </p:cNvSpPr>
          <p:nvPr/>
        </p:nvSpPr>
        <p:spPr bwMode="auto">
          <a:xfrm rot="-27000000">
            <a:off x="1638300" y="17526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6019800" y="2971800"/>
            <a:ext cx="1600200" cy="1600200"/>
          </a:xfrm>
          <a:prstGeom prst="flowChartSummingJunction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4743450" y="24987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 rot="-27000000">
            <a:off x="1638300" y="11811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6172200" y="2819400"/>
            <a:ext cx="2286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4743450" y="28797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21860" name="AutoShape 4"/>
          <p:cNvSpPr>
            <a:spLocks noChangeArrowheads="1"/>
          </p:cNvSpPr>
          <p:nvPr/>
        </p:nvSpPr>
        <p:spPr bwMode="auto">
          <a:xfrm rot="-21600000">
            <a:off x="1638300" y="17907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6172200" y="3124200"/>
            <a:ext cx="2286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4743450" y="28797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22884" name="AutoShape 4"/>
          <p:cNvSpPr>
            <a:spLocks noChangeArrowheads="1"/>
          </p:cNvSpPr>
          <p:nvPr/>
        </p:nvSpPr>
        <p:spPr bwMode="auto">
          <a:xfrm rot="-21600000">
            <a:off x="1638300" y="17907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6019800" y="2667000"/>
            <a:ext cx="1600200" cy="1600200"/>
          </a:xfrm>
          <a:prstGeom prst="flowChartSummingJunction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85" name="Group 13"/>
          <p:cNvGrpSpPr>
            <a:grpSpLocks/>
          </p:cNvGrpSpPr>
          <p:nvPr/>
        </p:nvGrpSpPr>
        <p:grpSpPr bwMode="auto">
          <a:xfrm>
            <a:off x="914400" y="1600200"/>
            <a:ext cx="3352800" cy="3352800"/>
            <a:chOff x="1536" y="1200"/>
            <a:chExt cx="2112" cy="2112"/>
          </a:xfrm>
        </p:grpSpPr>
        <p:sp>
          <p:nvSpPr>
            <p:cNvPr id="105474" name="Oval 2"/>
            <p:cNvSpPr>
              <a:spLocks noChangeArrowheads="1"/>
            </p:cNvSpPr>
            <p:nvPr/>
          </p:nvSpPr>
          <p:spPr bwMode="auto">
            <a:xfrm>
              <a:off x="1536" y="1200"/>
              <a:ext cx="2112" cy="2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5" name="AutoShape 3"/>
            <p:cNvSpPr>
              <a:spLocks noChangeArrowheads="1"/>
            </p:cNvSpPr>
            <p:nvPr/>
          </p:nvSpPr>
          <p:spPr bwMode="auto">
            <a:xfrm>
              <a:off x="2496" y="2160"/>
              <a:ext cx="192" cy="192"/>
            </a:xfrm>
            <a:prstGeom prst="flowChartSummingJunction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6" name="Line 4"/>
            <p:cNvSpPr>
              <a:spLocks noChangeShapeType="1"/>
            </p:cNvSpPr>
            <p:nvPr/>
          </p:nvSpPr>
          <p:spPr bwMode="auto">
            <a:xfrm>
              <a:off x="2592" y="2256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>
              <a:off x="2592" y="2256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8" name="Line 6"/>
            <p:cNvSpPr>
              <a:spLocks noChangeShapeType="1"/>
            </p:cNvSpPr>
            <p:nvPr/>
          </p:nvSpPr>
          <p:spPr bwMode="auto">
            <a:xfrm flipH="1">
              <a:off x="1536" y="2256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79" name="Line 7"/>
            <p:cNvSpPr>
              <a:spLocks noChangeShapeType="1"/>
            </p:cNvSpPr>
            <p:nvPr/>
          </p:nvSpPr>
          <p:spPr bwMode="auto">
            <a:xfrm flipV="1">
              <a:off x="2592" y="1200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1" name="Line 9"/>
            <p:cNvSpPr>
              <a:spLocks noChangeShapeType="1"/>
            </p:cNvSpPr>
            <p:nvPr/>
          </p:nvSpPr>
          <p:spPr bwMode="auto">
            <a:xfrm flipV="1">
              <a:off x="2592" y="1488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2" name="Line 10"/>
            <p:cNvSpPr>
              <a:spLocks noChangeShapeType="1"/>
            </p:cNvSpPr>
            <p:nvPr/>
          </p:nvSpPr>
          <p:spPr bwMode="auto">
            <a:xfrm>
              <a:off x="2592" y="2256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3" name="Line 11"/>
            <p:cNvSpPr>
              <a:spLocks noChangeShapeType="1"/>
            </p:cNvSpPr>
            <p:nvPr/>
          </p:nvSpPr>
          <p:spPr bwMode="auto">
            <a:xfrm flipH="1">
              <a:off x="1824" y="2256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4" name="Line 12"/>
            <p:cNvSpPr>
              <a:spLocks noChangeShapeType="1"/>
            </p:cNvSpPr>
            <p:nvPr/>
          </p:nvSpPr>
          <p:spPr bwMode="auto">
            <a:xfrm flipH="1" flipV="1">
              <a:off x="1824" y="1488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495" name="Line 23"/>
          <p:cNvSpPr>
            <a:spLocks noChangeShapeType="1"/>
          </p:cNvSpPr>
          <p:nvPr/>
        </p:nvSpPr>
        <p:spPr bwMode="auto">
          <a:xfrm flipH="1">
            <a:off x="2438400" y="1447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>
            <a:off x="7620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>
            <a:off x="2438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8" name="Line 26"/>
          <p:cNvSpPr>
            <a:spLocks noChangeShapeType="1"/>
          </p:cNvSpPr>
          <p:nvPr/>
        </p:nvSpPr>
        <p:spPr bwMode="auto">
          <a:xfrm flipV="1">
            <a:off x="44196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746125" y="136525"/>
            <a:ext cx="655002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u="sng"/>
              <a:t>Direction of angular velocity:</a:t>
            </a:r>
          </a:p>
        </p:txBody>
      </p:sp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4876800" y="1600200"/>
            <a:ext cx="3962400" cy="3997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3600"/>
              <a:t>Wrap right hand around the axis, fingers in direction of spin</a:t>
            </a:r>
          </a:p>
          <a:p>
            <a:pPr marL="457200" indent="-457200">
              <a:buFontTx/>
              <a:buAutoNum type="arabicPeriod"/>
            </a:pPr>
            <a:endParaRPr lang="en-US" sz="3600"/>
          </a:p>
          <a:p>
            <a:pPr marL="457200" indent="-457200">
              <a:buFontTx/>
              <a:buAutoNum type="arabicPeriod"/>
            </a:pPr>
            <a:r>
              <a:rPr lang="en-US" sz="3600"/>
              <a:t>Thumb is the “direction” of </a:t>
            </a:r>
            <a:r>
              <a:rPr lang="en-US" sz="4000">
                <a:sym typeface="Symbol" pitchFamily="18" charset="2"/>
              </a:rPr>
              <a:t>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5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4743450" y="28797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23908" name="AutoShape 4"/>
          <p:cNvSpPr>
            <a:spLocks noChangeArrowheads="1"/>
          </p:cNvSpPr>
          <p:nvPr/>
        </p:nvSpPr>
        <p:spPr bwMode="auto">
          <a:xfrm rot="-16200000">
            <a:off x="1638300" y="17907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6553200" y="3124200"/>
            <a:ext cx="228600" cy="22860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974725" y="377825"/>
            <a:ext cx="49720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Find this cross product: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4038600" y="3336925"/>
            <a:ext cx="438150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x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172200" y="16002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FF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3" name="AutoShape 5"/>
          <p:cNvSpPr>
            <a:spLocks noChangeArrowheads="1"/>
          </p:cNvSpPr>
          <p:nvPr/>
        </p:nvSpPr>
        <p:spPr bwMode="auto">
          <a:xfrm rot="-10800000">
            <a:off x="1638300" y="1752600"/>
            <a:ext cx="609600" cy="3124200"/>
          </a:xfrm>
          <a:prstGeom prst="upArrow">
            <a:avLst>
              <a:gd name="adj1" fmla="val 50000"/>
              <a:gd name="adj2" fmla="val 128125"/>
            </a:avLst>
          </a:prstGeom>
          <a:solidFill>
            <a:srgbClr val="00CC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2"/>
          <p:cNvGrpSpPr>
            <a:grpSpLocks/>
          </p:cNvGrpSpPr>
          <p:nvPr/>
        </p:nvGrpSpPr>
        <p:grpSpPr bwMode="auto">
          <a:xfrm>
            <a:off x="381000" y="1600200"/>
            <a:ext cx="3352800" cy="3352800"/>
            <a:chOff x="1536" y="1200"/>
            <a:chExt cx="2112" cy="2112"/>
          </a:xfrm>
        </p:grpSpPr>
        <p:sp>
          <p:nvSpPr>
            <p:cNvPr id="125955" name="Oval 3"/>
            <p:cNvSpPr>
              <a:spLocks noChangeArrowheads="1"/>
            </p:cNvSpPr>
            <p:nvPr/>
          </p:nvSpPr>
          <p:spPr bwMode="auto">
            <a:xfrm>
              <a:off x="1536" y="1200"/>
              <a:ext cx="2112" cy="2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6" name="AutoShape 4"/>
            <p:cNvSpPr>
              <a:spLocks noChangeArrowheads="1"/>
            </p:cNvSpPr>
            <p:nvPr/>
          </p:nvSpPr>
          <p:spPr bwMode="auto">
            <a:xfrm>
              <a:off x="2496" y="2160"/>
              <a:ext cx="192" cy="192"/>
            </a:xfrm>
            <a:prstGeom prst="flowChartSummingJunction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957" name="Line 5"/>
            <p:cNvSpPr>
              <a:spLocks noChangeShapeType="1"/>
            </p:cNvSpPr>
            <p:nvPr/>
          </p:nvSpPr>
          <p:spPr bwMode="auto">
            <a:xfrm>
              <a:off x="2592" y="2256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58" name="Line 6"/>
            <p:cNvSpPr>
              <a:spLocks noChangeShapeType="1"/>
            </p:cNvSpPr>
            <p:nvPr/>
          </p:nvSpPr>
          <p:spPr bwMode="auto">
            <a:xfrm>
              <a:off x="2592" y="2256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59" name="Line 7"/>
            <p:cNvSpPr>
              <a:spLocks noChangeShapeType="1"/>
            </p:cNvSpPr>
            <p:nvPr/>
          </p:nvSpPr>
          <p:spPr bwMode="auto">
            <a:xfrm flipH="1">
              <a:off x="1536" y="2256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0" name="Line 8"/>
            <p:cNvSpPr>
              <a:spLocks noChangeShapeType="1"/>
            </p:cNvSpPr>
            <p:nvPr/>
          </p:nvSpPr>
          <p:spPr bwMode="auto">
            <a:xfrm flipV="1">
              <a:off x="2592" y="1200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 flipV="1">
              <a:off x="2592" y="1488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>
              <a:off x="2592" y="2256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3" name="Line 11"/>
            <p:cNvSpPr>
              <a:spLocks noChangeShapeType="1"/>
            </p:cNvSpPr>
            <p:nvPr/>
          </p:nvSpPr>
          <p:spPr bwMode="auto">
            <a:xfrm flipH="1">
              <a:off x="1824" y="2256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Line 12"/>
            <p:cNvSpPr>
              <a:spLocks noChangeShapeType="1"/>
            </p:cNvSpPr>
            <p:nvPr/>
          </p:nvSpPr>
          <p:spPr bwMode="auto">
            <a:xfrm flipH="1" flipV="1">
              <a:off x="1824" y="1488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5977" name="Group 25"/>
          <p:cNvGrpSpPr>
            <a:grpSpLocks/>
          </p:cNvGrpSpPr>
          <p:nvPr/>
        </p:nvGrpSpPr>
        <p:grpSpPr bwMode="auto">
          <a:xfrm>
            <a:off x="228600" y="1447800"/>
            <a:ext cx="1981200" cy="3657600"/>
            <a:chOff x="144" y="912"/>
            <a:chExt cx="1248" cy="2304"/>
          </a:xfrm>
        </p:grpSpPr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 flipH="1">
              <a:off x="1200" y="91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Line 14"/>
            <p:cNvSpPr>
              <a:spLocks noChangeShapeType="1"/>
            </p:cNvSpPr>
            <p:nvPr/>
          </p:nvSpPr>
          <p:spPr bwMode="auto">
            <a:xfrm>
              <a:off x="144" y="196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67" name="Line 15"/>
            <p:cNvSpPr>
              <a:spLocks noChangeShapeType="1"/>
            </p:cNvSpPr>
            <p:nvPr/>
          </p:nvSpPr>
          <p:spPr bwMode="auto">
            <a:xfrm>
              <a:off x="1200" y="3216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746125" y="234950"/>
            <a:ext cx="20145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Precession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419600" y="457200"/>
            <a:ext cx="4724400" cy="3508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ym typeface="Symbol" pitchFamily="18" charset="2"/>
              </a:rPr>
              <a:t>Concept 1</a:t>
            </a:r>
          </a:p>
          <a:p>
            <a:pPr lvl="1"/>
            <a:r>
              <a:rPr lang="en-US" sz="2800" dirty="0" err="1">
                <a:sym typeface="Symbol" pitchFamily="18" charset="2"/>
              </a:rPr>
              <a:t>Ft</a:t>
            </a:r>
            <a:r>
              <a:rPr lang="en-US" sz="2800" dirty="0">
                <a:sym typeface="Symbol" pitchFamily="18" charset="2"/>
              </a:rPr>
              <a:t> = p = Impulse</a:t>
            </a:r>
          </a:p>
          <a:p>
            <a:pPr lvl="1"/>
            <a:r>
              <a:rPr lang="en-US" sz="2800" dirty="0" smtClean="0">
                <a:sym typeface="Symbol"/>
              </a:rPr>
              <a:t></a:t>
            </a:r>
            <a:r>
              <a:rPr lang="en-US" sz="2800" dirty="0" smtClean="0">
                <a:sym typeface="Symbol" pitchFamily="18" charset="2"/>
              </a:rPr>
              <a:t></a:t>
            </a:r>
            <a:r>
              <a:rPr lang="en-US" sz="2800" dirty="0">
                <a:sym typeface="Symbol" pitchFamily="18" charset="2"/>
              </a:rPr>
              <a:t>t = L</a:t>
            </a:r>
          </a:p>
          <a:p>
            <a:r>
              <a:rPr lang="en-US" sz="2800" dirty="0">
                <a:sym typeface="Symbol" pitchFamily="18" charset="2"/>
              </a:rPr>
              <a:t>Concept 2</a:t>
            </a:r>
          </a:p>
          <a:p>
            <a:pPr lvl="1"/>
            <a:r>
              <a:rPr lang="en-US" sz="2800" dirty="0">
                <a:sym typeface="Symbol" pitchFamily="18" charset="2"/>
              </a:rPr>
              <a:t>p is in the direction of F</a:t>
            </a:r>
          </a:p>
          <a:p>
            <a:pPr lvl="1"/>
            <a:r>
              <a:rPr lang="en-US" sz="2800" dirty="0">
                <a:sym typeface="Symbol" pitchFamily="18" charset="2"/>
              </a:rPr>
              <a:t>L is in the direction of </a:t>
            </a:r>
            <a:r>
              <a:rPr lang="en-US" sz="2800" dirty="0" smtClean="0">
                <a:sym typeface="Symbol"/>
              </a:rPr>
              <a:t></a:t>
            </a:r>
            <a:endParaRPr lang="en-US" sz="2800" dirty="0">
              <a:sym typeface="Symbol" pitchFamily="18" charset="2"/>
            </a:endParaRPr>
          </a:p>
          <a:p>
            <a:r>
              <a:rPr lang="en-US" sz="2800" dirty="0">
                <a:sym typeface="Symbol" pitchFamily="18" charset="2"/>
              </a:rPr>
              <a:t>Concept 3</a:t>
            </a:r>
          </a:p>
          <a:p>
            <a:pPr lvl="1"/>
            <a:r>
              <a:rPr lang="en-US" sz="2800" dirty="0">
                <a:sym typeface="Symbol" pitchFamily="18" charset="2"/>
              </a:rPr>
              <a:t>The direction of </a:t>
            </a:r>
            <a:r>
              <a:rPr lang="en-US" sz="2800" dirty="0" smtClean="0">
                <a:sym typeface="Symbol"/>
              </a:rPr>
              <a:t>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is funky!</a:t>
            </a:r>
          </a:p>
        </p:txBody>
      </p:sp>
      <p:grpSp>
        <p:nvGrpSpPr>
          <p:cNvPr id="125971" name="Group 19"/>
          <p:cNvGrpSpPr>
            <a:grpSpLocks/>
          </p:cNvGrpSpPr>
          <p:nvPr/>
        </p:nvGrpSpPr>
        <p:grpSpPr bwMode="auto">
          <a:xfrm>
            <a:off x="2057400" y="3124200"/>
            <a:ext cx="1676400" cy="701675"/>
            <a:chOff x="768" y="1774"/>
            <a:chExt cx="1536" cy="442"/>
          </a:xfrm>
        </p:grpSpPr>
        <p:sp>
          <p:nvSpPr>
            <p:cNvPr id="125972" name="Line 20"/>
            <p:cNvSpPr>
              <a:spLocks noChangeShapeType="1"/>
            </p:cNvSpPr>
            <p:nvPr/>
          </p:nvSpPr>
          <p:spPr bwMode="auto">
            <a:xfrm>
              <a:off x="768" y="1872"/>
              <a:ext cx="1536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3" name="Text Box 21"/>
            <p:cNvSpPr txBox="1">
              <a:spLocks noChangeArrowheads="1"/>
            </p:cNvSpPr>
            <p:nvPr/>
          </p:nvSpPr>
          <p:spPr bwMode="auto">
            <a:xfrm>
              <a:off x="1191" y="1774"/>
              <a:ext cx="325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00CCFF"/>
                  </a:solidFill>
                </a:rPr>
                <a:t>r</a:t>
              </a:r>
            </a:p>
          </p:txBody>
        </p:sp>
      </p:grpSp>
      <p:grpSp>
        <p:nvGrpSpPr>
          <p:cNvPr id="125974" name="Group 22"/>
          <p:cNvGrpSpPr>
            <a:grpSpLocks/>
          </p:cNvGrpSpPr>
          <p:nvPr/>
        </p:nvGrpSpPr>
        <p:grpSpPr bwMode="auto">
          <a:xfrm>
            <a:off x="3733800" y="1676400"/>
            <a:ext cx="527050" cy="1600200"/>
            <a:chOff x="2304" y="864"/>
            <a:chExt cx="332" cy="1008"/>
          </a:xfrm>
        </p:grpSpPr>
        <p:sp>
          <p:nvSpPr>
            <p:cNvPr id="125975" name="Line 23"/>
            <p:cNvSpPr>
              <a:spLocks noChangeShapeType="1"/>
            </p:cNvSpPr>
            <p:nvPr/>
          </p:nvSpPr>
          <p:spPr bwMode="auto">
            <a:xfrm flipV="1">
              <a:off x="2304" y="864"/>
              <a:ext cx="0" cy="100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5976" name="Text Box 24"/>
            <p:cNvSpPr txBox="1">
              <a:spLocks noChangeArrowheads="1"/>
            </p:cNvSpPr>
            <p:nvPr/>
          </p:nvSpPr>
          <p:spPr bwMode="auto">
            <a:xfrm>
              <a:off x="2342" y="1054"/>
              <a:ext cx="294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66FF"/>
                  </a:solidFill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5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5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5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5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5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5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5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5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7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746125" y="234950"/>
            <a:ext cx="201453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Precession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4419600" y="457200"/>
            <a:ext cx="457200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Concept 4</a:t>
            </a:r>
          </a:p>
          <a:p>
            <a:pPr lvl="1"/>
            <a:r>
              <a:rPr lang="en-US" sz="2800">
                <a:sym typeface="Symbol" pitchFamily="18" charset="2"/>
              </a:rPr>
              <a:t>Direction of L</a:t>
            </a:r>
          </a:p>
        </p:txBody>
      </p:sp>
      <p:grpSp>
        <p:nvGrpSpPr>
          <p:cNvPr id="126998" name="Group 22"/>
          <p:cNvGrpSpPr>
            <a:grpSpLocks/>
          </p:cNvGrpSpPr>
          <p:nvPr/>
        </p:nvGrpSpPr>
        <p:grpSpPr bwMode="auto">
          <a:xfrm>
            <a:off x="2057400" y="3886200"/>
            <a:ext cx="1327150" cy="1600200"/>
            <a:chOff x="2304" y="864"/>
            <a:chExt cx="836" cy="1008"/>
          </a:xfrm>
        </p:grpSpPr>
        <p:sp>
          <p:nvSpPr>
            <p:cNvPr id="126999" name="Line 23"/>
            <p:cNvSpPr>
              <a:spLocks noChangeShapeType="1"/>
            </p:cNvSpPr>
            <p:nvPr/>
          </p:nvSpPr>
          <p:spPr bwMode="auto">
            <a:xfrm flipV="1">
              <a:off x="2304" y="864"/>
              <a:ext cx="0" cy="100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00" name="Text Box 24"/>
            <p:cNvSpPr txBox="1">
              <a:spLocks noChangeArrowheads="1"/>
            </p:cNvSpPr>
            <p:nvPr/>
          </p:nvSpPr>
          <p:spPr bwMode="auto">
            <a:xfrm>
              <a:off x="2342" y="1054"/>
              <a:ext cx="798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66FF"/>
                  </a:solidFill>
                </a:rPr>
                <a:t>F</a:t>
              </a:r>
              <a:r>
                <a:rPr lang="en-US" sz="1800">
                  <a:solidFill>
                    <a:srgbClr val="FF66FF"/>
                  </a:solidFill>
                </a:rPr>
                <a:t>(gravity)</a:t>
              </a:r>
            </a:p>
          </p:txBody>
        </p:sp>
      </p:grpSp>
      <p:sp>
        <p:nvSpPr>
          <p:cNvPr id="127001" name="Rectangle 25"/>
          <p:cNvSpPr>
            <a:spLocks noChangeArrowheads="1"/>
          </p:cNvSpPr>
          <p:nvPr/>
        </p:nvSpPr>
        <p:spPr bwMode="auto">
          <a:xfrm>
            <a:off x="457200" y="3581400"/>
            <a:ext cx="2133600" cy="22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02" name="Rectangle 26"/>
          <p:cNvSpPr>
            <a:spLocks noChangeArrowheads="1"/>
          </p:cNvSpPr>
          <p:nvPr/>
        </p:nvSpPr>
        <p:spPr bwMode="auto">
          <a:xfrm>
            <a:off x="1447800" y="1371600"/>
            <a:ext cx="304800" cy="4648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1600200" y="3200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004" name="Oval 28"/>
          <p:cNvSpPr>
            <a:spLocks noChangeArrowheads="1"/>
          </p:cNvSpPr>
          <p:nvPr/>
        </p:nvSpPr>
        <p:spPr bwMode="auto">
          <a:xfrm>
            <a:off x="393700" y="3759200"/>
            <a:ext cx="76200" cy="76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005" name="Rectangle 29"/>
          <p:cNvSpPr>
            <a:spLocks noChangeArrowheads="1"/>
          </p:cNvSpPr>
          <p:nvPr/>
        </p:nvSpPr>
        <p:spPr bwMode="auto">
          <a:xfrm>
            <a:off x="0" y="3581400"/>
            <a:ext cx="381000" cy="22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012" name="Group 36"/>
          <p:cNvGrpSpPr>
            <a:grpSpLocks/>
          </p:cNvGrpSpPr>
          <p:nvPr/>
        </p:nvGrpSpPr>
        <p:grpSpPr bwMode="auto">
          <a:xfrm>
            <a:off x="1600200" y="3695700"/>
            <a:ext cx="2819400" cy="571500"/>
            <a:chOff x="1008" y="2328"/>
            <a:chExt cx="1776" cy="360"/>
          </a:xfrm>
        </p:grpSpPr>
        <p:sp>
          <p:nvSpPr>
            <p:cNvPr id="127009" name="Line 33"/>
            <p:cNvSpPr>
              <a:spLocks noChangeShapeType="1"/>
            </p:cNvSpPr>
            <p:nvPr/>
          </p:nvSpPr>
          <p:spPr bwMode="auto">
            <a:xfrm>
              <a:off x="1008" y="2328"/>
              <a:ext cx="177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10" name="Text Box 34"/>
            <p:cNvSpPr txBox="1">
              <a:spLocks noChangeArrowheads="1"/>
            </p:cNvSpPr>
            <p:nvPr/>
          </p:nvSpPr>
          <p:spPr bwMode="auto">
            <a:xfrm>
              <a:off x="2400" y="2400"/>
              <a:ext cx="23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CC"/>
                  </a:solidFill>
                </a:rPr>
                <a:t>L</a:t>
              </a:r>
            </a:p>
          </p:txBody>
        </p:sp>
      </p:grpSp>
      <p:grpSp>
        <p:nvGrpSpPr>
          <p:cNvPr id="126995" name="Group 19"/>
          <p:cNvGrpSpPr>
            <a:grpSpLocks/>
          </p:cNvGrpSpPr>
          <p:nvPr/>
        </p:nvGrpSpPr>
        <p:grpSpPr bwMode="auto">
          <a:xfrm>
            <a:off x="457200" y="3657600"/>
            <a:ext cx="1676400" cy="701675"/>
            <a:chOff x="768" y="1774"/>
            <a:chExt cx="1536" cy="442"/>
          </a:xfrm>
        </p:grpSpPr>
        <p:sp>
          <p:nvSpPr>
            <p:cNvPr id="126996" name="Line 20"/>
            <p:cNvSpPr>
              <a:spLocks noChangeShapeType="1"/>
            </p:cNvSpPr>
            <p:nvPr/>
          </p:nvSpPr>
          <p:spPr bwMode="auto">
            <a:xfrm>
              <a:off x="768" y="1872"/>
              <a:ext cx="1536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6997" name="Text Box 21"/>
            <p:cNvSpPr txBox="1">
              <a:spLocks noChangeArrowheads="1"/>
            </p:cNvSpPr>
            <p:nvPr/>
          </p:nvSpPr>
          <p:spPr bwMode="auto">
            <a:xfrm>
              <a:off x="1191" y="1774"/>
              <a:ext cx="325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00CCFF"/>
                  </a:solidFill>
                </a:rPr>
                <a:t>r</a:t>
              </a:r>
            </a:p>
          </p:txBody>
        </p:sp>
      </p:grpSp>
      <p:sp>
        <p:nvSpPr>
          <p:cNvPr id="127011" name="Text Box 35"/>
          <p:cNvSpPr txBox="1">
            <a:spLocks noChangeArrowheads="1"/>
          </p:cNvSpPr>
          <p:nvPr/>
        </p:nvSpPr>
        <p:spPr bwMode="auto">
          <a:xfrm>
            <a:off x="4419600" y="1320800"/>
            <a:ext cx="4572000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Concept 5</a:t>
            </a:r>
          </a:p>
          <a:p>
            <a:pPr lvl="1"/>
            <a:r>
              <a:rPr lang="en-US" sz="2800">
                <a:sym typeface="Symbol" pitchFamily="18" charset="2"/>
              </a:rPr>
              <a:t>Direction of rxF is x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4419600" y="2184400"/>
            <a:ext cx="4572000" cy="3081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Concept 6</a:t>
            </a:r>
          </a:p>
          <a:p>
            <a:pPr lvl="1"/>
            <a:r>
              <a:rPr lang="en-US" sz="2800">
                <a:sym typeface="Symbol" pitchFamily="18" charset="2"/>
              </a:rPr>
              <a:t>The tip of the L vector should change in direction of torque!!!</a:t>
            </a:r>
          </a:p>
          <a:p>
            <a:r>
              <a:rPr lang="en-US" sz="2800">
                <a:sym typeface="Symbol" pitchFamily="18" charset="2"/>
              </a:rPr>
              <a:t>Concept 7</a:t>
            </a:r>
          </a:p>
          <a:p>
            <a:pPr lvl="1"/>
            <a:r>
              <a:rPr lang="en-US" sz="2800">
                <a:sym typeface="Symbol" pitchFamily="18" charset="2"/>
              </a:rPr>
              <a:t>This is precession!</a:t>
            </a:r>
          </a:p>
          <a:p>
            <a:r>
              <a:rPr lang="en-US" sz="2800">
                <a:sym typeface="Symbol" pitchFamily="18" charset="2"/>
              </a:rPr>
              <a:t>Demo</a:t>
            </a:r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76200" y="4648200"/>
            <a:ext cx="13176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Pivot Point</a:t>
            </a:r>
          </a:p>
        </p:txBody>
      </p:sp>
      <p:sp>
        <p:nvSpPr>
          <p:cNvPr id="127015" name="Line 39"/>
          <p:cNvSpPr>
            <a:spLocks noChangeShapeType="1"/>
          </p:cNvSpPr>
          <p:nvPr/>
        </p:nvSpPr>
        <p:spPr bwMode="auto">
          <a:xfrm flipV="1">
            <a:off x="228600" y="3886200"/>
            <a:ext cx="152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4" grpId="0" autoUpdateAnimBg="0"/>
      <p:bldP spid="127011" grpId="0" autoUpdateAnimBg="0"/>
      <p:bldP spid="12701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7" name="Group 7"/>
          <p:cNvGrpSpPr>
            <a:grpSpLocks/>
          </p:cNvGrpSpPr>
          <p:nvPr/>
        </p:nvGrpSpPr>
        <p:grpSpPr bwMode="auto">
          <a:xfrm>
            <a:off x="457200" y="1981200"/>
            <a:ext cx="4648200" cy="1143000"/>
            <a:chOff x="1055" y="1728"/>
            <a:chExt cx="2928" cy="720"/>
          </a:xfrm>
        </p:grpSpPr>
        <p:sp>
          <p:nvSpPr>
            <p:cNvPr id="128003" name="Rectangle 3"/>
            <p:cNvSpPr>
              <a:spLocks noChangeArrowheads="1"/>
            </p:cNvSpPr>
            <p:nvPr/>
          </p:nvSpPr>
          <p:spPr bwMode="auto">
            <a:xfrm rot="-27000000">
              <a:off x="2160" y="2016"/>
              <a:ext cx="720" cy="1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04" name="Rectangle 4"/>
            <p:cNvSpPr>
              <a:spLocks noChangeArrowheads="1"/>
            </p:cNvSpPr>
            <p:nvPr/>
          </p:nvSpPr>
          <p:spPr bwMode="auto">
            <a:xfrm rot="-27000000">
              <a:off x="2423" y="599"/>
              <a:ext cx="192" cy="29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05" name="Line 5"/>
            <p:cNvSpPr>
              <a:spLocks noChangeShapeType="1"/>
            </p:cNvSpPr>
            <p:nvPr/>
          </p:nvSpPr>
          <p:spPr bwMode="auto">
            <a:xfrm rot="-27000000">
              <a:off x="2518" y="1752"/>
              <a:ext cx="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228600" y="287338"/>
            <a:ext cx="4384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Direction of Precession?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5334000" y="838200"/>
            <a:ext cx="3810000" cy="3935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1. Find direction of L</a:t>
            </a:r>
          </a:p>
          <a:p>
            <a:r>
              <a:rPr lang="en-US" sz="2800">
                <a:sym typeface="Symbol" pitchFamily="18" charset="2"/>
              </a:rPr>
              <a:t>2. Find torque direction</a:t>
            </a:r>
          </a:p>
          <a:p>
            <a:pPr lvl="1"/>
            <a:r>
              <a:rPr lang="en-US" sz="2800">
                <a:sym typeface="Symbol" pitchFamily="18" charset="2"/>
              </a:rPr>
              <a:t>(rxF)</a:t>
            </a:r>
          </a:p>
          <a:p>
            <a:r>
              <a:rPr lang="en-US" sz="2800">
                <a:sym typeface="Symbol" pitchFamily="18" charset="2"/>
              </a:rPr>
              <a:t>3. Tip of L vector will go in the direction of torque</a:t>
            </a:r>
          </a:p>
          <a:p>
            <a:r>
              <a:rPr lang="en-US" sz="2800">
                <a:sym typeface="Symbol" pitchFamily="18" charset="2"/>
              </a:rPr>
              <a:t>4. Simpler to apply force to tip of L vector.  Tail moves in the opposite direction of torque.</a:t>
            </a:r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2971800" y="19812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3413125" y="1412875"/>
            <a:ext cx="3540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28011" name="Oval 11"/>
          <p:cNvSpPr>
            <a:spLocks noChangeArrowheads="1"/>
          </p:cNvSpPr>
          <p:nvPr/>
        </p:nvSpPr>
        <p:spPr bwMode="auto">
          <a:xfrm>
            <a:off x="2705100" y="31242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 flipH="1" flipV="1">
            <a:off x="2895600" y="33528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3717925" y="3927475"/>
            <a:ext cx="1546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Pivot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8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457200" y="1981200"/>
            <a:ext cx="4648200" cy="1143000"/>
            <a:chOff x="1055" y="1728"/>
            <a:chExt cx="2928" cy="720"/>
          </a:xfrm>
        </p:grpSpPr>
        <p:sp>
          <p:nvSpPr>
            <p:cNvPr id="129027" name="Rectangle 3"/>
            <p:cNvSpPr>
              <a:spLocks noChangeArrowheads="1"/>
            </p:cNvSpPr>
            <p:nvPr/>
          </p:nvSpPr>
          <p:spPr bwMode="auto">
            <a:xfrm rot="-27000000">
              <a:off x="2160" y="2016"/>
              <a:ext cx="720" cy="1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28" name="Rectangle 4"/>
            <p:cNvSpPr>
              <a:spLocks noChangeArrowheads="1"/>
            </p:cNvSpPr>
            <p:nvPr/>
          </p:nvSpPr>
          <p:spPr bwMode="auto">
            <a:xfrm rot="-27000000">
              <a:off x="2423" y="599"/>
              <a:ext cx="192" cy="29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29" name="Line 5"/>
            <p:cNvSpPr>
              <a:spLocks noChangeShapeType="1"/>
            </p:cNvSpPr>
            <p:nvPr/>
          </p:nvSpPr>
          <p:spPr bwMode="auto">
            <a:xfrm rot="-27000000">
              <a:off x="2518" y="1752"/>
              <a:ext cx="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228600" y="287338"/>
            <a:ext cx="4384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Direction of Precession?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5334000" y="838200"/>
            <a:ext cx="3810000" cy="3508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1. Find direction of L</a:t>
            </a:r>
          </a:p>
          <a:p>
            <a:r>
              <a:rPr lang="en-US" sz="2800">
                <a:sym typeface="Symbol" pitchFamily="18" charset="2"/>
              </a:rPr>
              <a:t>2. Find torque direction</a:t>
            </a:r>
          </a:p>
          <a:p>
            <a:r>
              <a:rPr lang="en-US" sz="2800">
                <a:sym typeface="Symbol" pitchFamily="18" charset="2"/>
              </a:rPr>
              <a:t>3. Tip of L vector will go in the direction of torque</a:t>
            </a:r>
          </a:p>
          <a:p>
            <a:r>
              <a:rPr lang="en-US" sz="2800">
                <a:sym typeface="Symbol" pitchFamily="18" charset="2"/>
              </a:rPr>
              <a:t>4. Simpler to apply force to tip of L vector.  Tail moves in the opposite direction of torque.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3413125" y="1412875"/>
            <a:ext cx="8620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 is x</a:t>
            </a:r>
          </a:p>
        </p:txBody>
      </p:sp>
      <p:sp>
        <p:nvSpPr>
          <p:cNvPr id="129034" name="Oval 10"/>
          <p:cNvSpPr>
            <a:spLocks noChangeArrowheads="1"/>
          </p:cNvSpPr>
          <p:nvPr/>
        </p:nvSpPr>
        <p:spPr bwMode="auto">
          <a:xfrm>
            <a:off x="2705100" y="31242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 flipH="1" flipV="1">
            <a:off x="2895600" y="33528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3717925" y="3927475"/>
            <a:ext cx="1546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Pivot Point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0" name="Group 2"/>
          <p:cNvGrpSpPr>
            <a:grpSpLocks/>
          </p:cNvGrpSpPr>
          <p:nvPr/>
        </p:nvGrpSpPr>
        <p:grpSpPr bwMode="auto">
          <a:xfrm>
            <a:off x="457200" y="1981200"/>
            <a:ext cx="4648200" cy="1143000"/>
            <a:chOff x="1055" y="1728"/>
            <a:chExt cx="2928" cy="720"/>
          </a:xfrm>
        </p:grpSpPr>
        <p:sp>
          <p:nvSpPr>
            <p:cNvPr id="130051" name="Rectangle 3"/>
            <p:cNvSpPr>
              <a:spLocks noChangeArrowheads="1"/>
            </p:cNvSpPr>
            <p:nvPr/>
          </p:nvSpPr>
          <p:spPr bwMode="auto">
            <a:xfrm rot="-27000000">
              <a:off x="2160" y="2016"/>
              <a:ext cx="720" cy="1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2" name="Rectangle 4"/>
            <p:cNvSpPr>
              <a:spLocks noChangeArrowheads="1"/>
            </p:cNvSpPr>
            <p:nvPr/>
          </p:nvSpPr>
          <p:spPr bwMode="auto">
            <a:xfrm rot="-27000000">
              <a:off x="2423" y="599"/>
              <a:ext cx="192" cy="29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3" name="Line 5"/>
            <p:cNvSpPr>
              <a:spLocks noChangeShapeType="1"/>
            </p:cNvSpPr>
            <p:nvPr/>
          </p:nvSpPr>
          <p:spPr bwMode="auto">
            <a:xfrm rot="-27000000">
              <a:off x="2518" y="1752"/>
              <a:ext cx="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228600" y="287338"/>
            <a:ext cx="4384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Direction of Precession?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334000" y="838200"/>
            <a:ext cx="3810000" cy="3508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1. Find direction of L</a:t>
            </a:r>
          </a:p>
          <a:p>
            <a:r>
              <a:rPr lang="en-US" sz="2800">
                <a:sym typeface="Symbol" pitchFamily="18" charset="2"/>
              </a:rPr>
              <a:t>2. Find torque direction</a:t>
            </a:r>
          </a:p>
          <a:p>
            <a:r>
              <a:rPr lang="en-US" sz="2800">
                <a:sym typeface="Symbol" pitchFamily="18" charset="2"/>
              </a:rPr>
              <a:t>3. Tip of L vector will go in the direction of torque</a:t>
            </a:r>
          </a:p>
          <a:p>
            <a:r>
              <a:rPr lang="en-US" sz="2800">
                <a:sym typeface="Symbol" pitchFamily="18" charset="2"/>
              </a:rPr>
              <a:t>4. Simpler to apply force to tip of L vector.  Tail moves in the opposite direction of torque.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3413125" y="1044575"/>
            <a:ext cx="881063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 is </a:t>
            </a:r>
            <a:r>
              <a:rPr lang="en-US" sz="5400"/>
              <a:t>.</a:t>
            </a:r>
          </a:p>
        </p:txBody>
      </p:sp>
      <p:sp>
        <p:nvSpPr>
          <p:cNvPr id="130057" name="Oval 9"/>
          <p:cNvSpPr>
            <a:spLocks noChangeArrowheads="1"/>
          </p:cNvSpPr>
          <p:nvPr/>
        </p:nvSpPr>
        <p:spPr bwMode="auto">
          <a:xfrm>
            <a:off x="2705100" y="31242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8" name="Line 10"/>
          <p:cNvSpPr>
            <a:spLocks noChangeShapeType="1"/>
          </p:cNvSpPr>
          <p:nvPr/>
        </p:nvSpPr>
        <p:spPr bwMode="auto">
          <a:xfrm flipH="1" flipV="1">
            <a:off x="2895600" y="33528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3717925" y="3927475"/>
            <a:ext cx="1546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Pivot Point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457200" y="1981200"/>
            <a:ext cx="4648200" cy="1143000"/>
            <a:chOff x="1055" y="1728"/>
            <a:chExt cx="2928" cy="720"/>
          </a:xfrm>
        </p:grpSpPr>
        <p:sp>
          <p:nvSpPr>
            <p:cNvPr id="131075" name="Rectangle 3"/>
            <p:cNvSpPr>
              <a:spLocks noChangeArrowheads="1"/>
            </p:cNvSpPr>
            <p:nvPr/>
          </p:nvSpPr>
          <p:spPr bwMode="auto">
            <a:xfrm rot="-27000000">
              <a:off x="2160" y="2016"/>
              <a:ext cx="720" cy="1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76" name="Rectangle 4"/>
            <p:cNvSpPr>
              <a:spLocks noChangeArrowheads="1"/>
            </p:cNvSpPr>
            <p:nvPr/>
          </p:nvSpPr>
          <p:spPr bwMode="auto">
            <a:xfrm rot="-27000000">
              <a:off x="2423" y="599"/>
              <a:ext cx="192" cy="29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77" name="Line 5"/>
            <p:cNvSpPr>
              <a:spLocks noChangeShapeType="1"/>
            </p:cNvSpPr>
            <p:nvPr/>
          </p:nvSpPr>
          <p:spPr bwMode="auto">
            <a:xfrm rot="-27000000">
              <a:off x="2518" y="1752"/>
              <a:ext cx="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228600" y="287338"/>
            <a:ext cx="4384675" cy="5794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Direction of Precession?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5334000" y="838200"/>
            <a:ext cx="3810000" cy="3508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ym typeface="Symbol" pitchFamily="18" charset="2"/>
              </a:rPr>
              <a:t>1. Find direction of L</a:t>
            </a:r>
          </a:p>
          <a:p>
            <a:r>
              <a:rPr lang="en-US" sz="2800">
                <a:sym typeface="Symbol" pitchFamily="18" charset="2"/>
              </a:rPr>
              <a:t>2. Find torque direction</a:t>
            </a:r>
          </a:p>
          <a:p>
            <a:r>
              <a:rPr lang="en-US" sz="2800">
                <a:sym typeface="Symbol" pitchFamily="18" charset="2"/>
              </a:rPr>
              <a:t>3. Tip of L vector will go in the direction of torque</a:t>
            </a:r>
          </a:p>
          <a:p>
            <a:r>
              <a:rPr lang="en-US" sz="2800">
                <a:sym typeface="Symbol" pitchFamily="18" charset="2"/>
              </a:rPr>
              <a:t>4. Simpler to apply force to tip of L vector.  Tail moves in the opposite direction of torque.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3413125" y="1412875"/>
            <a:ext cx="8620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 is x</a:t>
            </a:r>
            <a:endParaRPr lang="en-US" sz="5400"/>
          </a:p>
        </p:txBody>
      </p:sp>
      <p:sp>
        <p:nvSpPr>
          <p:cNvPr id="131081" name="Oval 9"/>
          <p:cNvSpPr>
            <a:spLocks noChangeArrowheads="1"/>
          </p:cNvSpPr>
          <p:nvPr/>
        </p:nvSpPr>
        <p:spPr bwMode="auto">
          <a:xfrm>
            <a:off x="2705100" y="3124200"/>
            <a:ext cx="152400" cy="152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 flipH="1" flipV="1">
            <a:off x="2895600" y="3352800"/>
            <a:ext cx="762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3717925" y="3927475"/>
            <a:ext cx="1546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Pivot Point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914400" y="1600200"/>
            <a:ext cx="3352800" cy="3352800"/>
            <a:chOff x="1536" y="1200"/>
            <a:chExt cx="2112" cy="2112"/>
          </a:xfrm>
        </p:grpSpPr>
        <p:sp>
          <p:nvSpPr>
            <p:cNvPr id="106499" name="Oval 3"/>
            <p:cNvSpPr>
              <a:spLocks noChangeArrowheads="1"/>
            </p:cNvSpPr>
            <p:nvPr/>
          </p:nvSpPr>
          <p:spPr bwMode="auto">
            <a:xfrm>
              <a:off x="1536" y="1200"/>
              <a:ext cx="2112" cy="2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0" name="AutoShape 4"/>
            <p:cNvSpPr>
              <a:spLocks noChangeArrowheads="1"/>
            </p:cNvSpPr>
            <p:nvPr/>
          </p:nvSpPr>
          <p:spPr bwMode="auto">
            <a:xfrm>
              <a:off x="2496" y="2160"/>
              <a:ext cx="192" cy="192"/>
            </a:xfrm>
            <a:prstGeom prst="flowChartSummingJunction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1" name="Line 5"/>
            <p:cNvSpPr>
              <a:spLocks noChangeShapeType="1"/>
            </p:cNvSpPr>
            <p:nvPr/>
          </p:nvSpPr>
          <p:spPr bwMode="auto">
            <a:xfrm>
              <a:off x="2592" y="2256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2592" y="2256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 flipH="1">
              <a:off x="1536" y="2256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4" name="Line 8"/>
            <p:cNvSpPr>
              <a:spLocks noChangeShapeType="1"/>
            </p:cNvSpPr>
            <p:nvPr/>
          </p:nvSpPr>
          <p:spPr bwMode="auto">
            <a:xfrm flipV="1">
              <a:off x="2592" y="1200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5" name="Line 9"/>
            <p:cNvSpPr>
              <a:spLocks noChangeShapeType="1"/>
            </p:cNvSpPr>
            <p:nvPr/>
          </p:nvSpPr>
          <p:spPr bwMode="auto">
            <a:xfrm flipV="1">
              <a:off x="2592" y="1488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6" name="Line 10"/>
            <p:cNvSpPr>
              <a:spLocks noChangeShapeType="1"/>
            </p:cNvSpPr>
            <p:nvPr/>
          </p:nvSpPr>
          <p:spPr bwMode="auto">
            <a:xfrm>
              <a:off x="2592" y="2256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7" name="Line 11"/>
            <p:cNvSpPr>
              <a:spLocks noChangeShapeType="1"/>
            </p:cNvSpPr>
            <p:nvPr/>
          </p:nvSpPr>
          <p:spPr bwMode="auto">
            <a:xfrm flipH="1">
              <a:off x="1824" y="2256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8" name="Line 12"/>
            <p:cNvSpPr>
              <a:spLocks noChangeShapeType="1"/>
            </p:cNvSpPr>
            <p:nvPr/>
          </p:nvSpPr>
          <p:spPr bwMode="auto">
            <a:xfrm flipH="1" flipV="1">
              <a:off x="1824" y="1488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09" name="Line 13"/>
          <p:cNvSpPr>
            <a:spLocks noChangeShapeType="1"/>
          </p:cNvSpPr>
          <p:nvPr/>
        </p:nvSpPr>
        <p:spPr bwMode="auto">
          <a:xfrm flipH="1">
            <a:off x="2438400" y="1447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7620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2438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V="1">
            <a:off x="44196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746125" y="234950"/>
            <a:ext cx="5273675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Direction of angular velocity: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4937125" y="1230313"/>
            <a:ext cx="3978275" cy="37163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This </a:t>
            </a:r>
            <a:r>
              <a:rPr lang="en-US" sz="3200">
                <a:sym typeface="Symbol" pitchFamily="18" charset="2"/>
              </a:rPr>
              <a:t> is in the </a:t>
            </a:r>
            <a:r>
              <a:rPr lang="en-US" sz="5400">
                <a:sym typeface="Symbol" pitchFamily="18" charset="2"/>
              </a:rPr>
              <a:t>.</a:t>
            </a:r>
            <a:r>
              <a:rPr lang="en-US" sz="5400" baseline="30000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direction</a:t>
            </a:r>
          </a:p>
          <a:p>
            <a:endParaRPr lang="en-US" sz="3200">
              <a:sym typeface="Symbol" pitchFamily="18" charset="2"/>
            </a:endParaRPr>
          </a:p>
          <a:p>
            <a:r>
              <a:rPr lang="en-US" sz="3200" u="sng">
                <a:sym typeface="Symbol" pitchFamily="18" charset="2"/>
              </a:rPr>
              <a:t>Conventions:</a:t>
            </a:r>
          </a:p>
          <a:p>
            <a:r>
              <a:rPr lang="en-US" sz="3200">
                <a:sym typeface="Symbol" pitchFamily="18" charset="2"/>
              </a:rPr>
              <a:t>. = Out of the page </a:t>
            </a:r>
          </a:p>
          <a:p>
            <a:r>
              <a:rPr lang="en-US" sz="3200">
                <a:sym typeface="Symbol" pitchFamily="18" charset="2"/>
              </a:rPr>
              <a:t>x = Into the page</a:t>
            </a:r>
          </a:p>
          <a:p>
            <a:r>
              <a:rPr lang="en-US">
                <a:sym typeface="Symbol" pitchFamily="18" charset="2"/>
              </a:rPr>
              <a:t>(Right hand threads)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6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1026"/>
          <p:cNvGrpSpPr>
            <a:grpSpLocks/>
          </p:cNvGrpSpPr>
          <p:nvPr/>
        </p:nvGrpSpPr>
        <p:grpSpPr bwMode="auto">
          <a:xfrm>
            <a:off x="2819400" y="1600200"/>
            <a:ext cx="3352800" cy="3352800"/>
            <a:chOff x="1536" y="1200"/>
            <a:chExt cx="2112" cy="2112"/>
          </a:xfrm>
        </p:grpSpPr>
        <p:sp>
          <p:nvSpPr>
            <p:cNvPr id="108547" name="Oval 1027"/>
            <p:cNvSpPr>
              <a:spLocks noChangeArrowheads="1"/>
            </p:cNvSpPr>
            <p:nvPr/>
          </p:nvSpPr>
          <p:spPr bwMode="auto">
            <a:xfrm>
              <a:off x="1536" y="1200"/>
              <a:ext cx="2112" cy="21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8" name="AutoShape 1028"/>
            <p:cNvSpPr>
              <a:spLocks noChangeArrowheads="1"/>
            </p:cNvSpPr>
            <p:nvPr/>
          </p:nvSpPr>
          <p:spPr bwMode="auto">
            <a:xfrm>
              <a:off x="2496" y="2160"/>
              <a:ext cx="192" cy="192"/>
            </a:xfrm>
            <a:prstGeom prst="flowChartSummingJunction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49" name="Line 1029"/>
            <p:cNvSpPr>
              <a:spLocks noChangeShapeType="1"/>
            </p:cNvSpPr>
            <p:nvPr/>
          </p:nvSpPr>
          <p:spPr bwMode="auto">
            <a:xfrm>
              <a:off x="2592" y="2256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0" name="Line 1030"/>
            <p:cNvSpPr>
              <a:spLocks noChangeShapeType="1"/>
            </p:cNvSpPr>
            <p:nvPr/>
          </p:nvSpPr>
          <p:spPr bwMode="auto">
            <a:xfrm>
              <a:off x="2592" y="2256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1" name="Line 1031"/>
            <p:cNvSpPr>
              <a:spLocks noChangeShapeType="1"/>
            </p:cNvSpPr>
            <p:nvPr/>
          </p:nvSpPr>
          <p:spPr bwMode="auto">
            <a:xfrm flipH="1">
              <a:off x="1536" y="2256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2" name="Line 1032"/>
            <p:cNvSpPr>
              <a:spLocks noChangeShapeType="1"/>
            </p:cNvSpPr>
            <p:nvPr/>
          </p:nvSpPr>
          <p:spPr bwMode="auto">
            <a:xfrm flipV="1">
              <a:off x="2592" y="1200"/>
              <a:ext cx="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3" name="Line 1033"/>
            <p:cNvSpPr>
              <a:spLocks noChangeShapeType="1"/>
            </p:cNvSpPr>
            <p:nvPr/>
          </p:nvSpPr>
          <p:spPr bwMode="auto">
            <a:xfrm flipV="1">
              <a:off x="2592" y="1488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4" name="Line 1034"/>
            <p:cNvSpPr>
              <a:spLocks noChangeShapeType="1"/>
            </p:cNvSpPr>
            <p:nvPr/>
          </p:nvSpPr>
          <p:spPr bwMode="auto">
            <a:xfrm>
              <a:off x="2592" y="2256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5" name="Line 1035"/>
            <p:cNvSpPr>
              <a:spLocks noChangeShapeType="1"/>
            </p:cNvSpPr>
            <p:nvPr/>
          </p:nvSpPr>
          <p:spPr bwMode="auto">
            <a:xfrm flipH="1">
              <a:off x="1824" y="2256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556" name="Line 1036"/>
            <p:cNvSpPr>
              <a:spLocks noChangeShapeType="1"/>
            </p:cNvSpPr>
            <p:nvPr/>
          </p:nvSpPr>
          <p:spPr bwMode="auto">
            <a:xfrm flipH="1" flipV="1">
              <a:off x="1824" y="1488"/>
              <a:ext cx="768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57" name="Line 1037"/>
          <p:cNvSpPr>
            <a:spLocks noChangeShapeType="1"/>
          </p:cNvSpPr>
          <p:nvPr/>
        </p:nvSpPr>
        <p:spPr bwMode="auto">
          <a:xfrm flipH="1">
            <a:off x="43434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58" name="Line 1038"/>
          <p:cNvSpPr>
            <a:spLocks noChangeShapeType="1"/>
          </p:cNvSpPr>
          <p:nvPr/>
        </p:nvSpPr>
        <p:spPr bwMode="auto">
          <a:xfrm>
            <a:off x="63246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59" name="Line 1039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60" name="Line 1040"/>
          <p:cNvSpPr>
            <a:spLocks noChangeShapeType="1"/>
          </p:cNvSpPr>
          <p:nvPr/>
        </p:nvSpPr>
        <p:spPr bwMode="auto">
          <a:xfrm flipV="1">
            <a:off x="26670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561" name="Text Box 1041"/>
          <p:cNvSpPr txBox="1">
            <a:spLocks noChangeArrowheads="1"/>
          </p:cNvSpPr>
          <p:nvPr/>
        </p:nvSpPr>
        <p:spPr bwMode="auto">
          <a:xfrm>
            <a:off x="746125" y="176213"/>
            <a:ext cx="4719638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What direction is this </a:t>
            </a:r>
            <a:r>
              <a:rPr lang="en-US" sz="3600" b="1">
                <a:sym typeface="Symbol" pitchFamily="18" charset="2"/>
              </a:rPr>
              <a:t></a:t>
            </a:r>
            <a:r>
              <a:rPr lang="en-US" sz="3200">
                <a:sym typeface="Symbol" pitchFamily="18" charset="2"/>
              </a:rPr>
              <a:t> ?</a:t>
            </a:r>
            <a:r>
              <a:rPr lang="en-US" sz="3200" b="1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581400" y="3200400"/>
            <a:ext cx="838200" cy="228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3886200" y="990600"/>
            <a:ext cx="304800" cy="4648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4038600" y="2819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838200" y="152400"/>
            <a:ext cx="4719638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What direction is this </a:t>
            </a:r>
            <a:r>
              <a:rPr lang="en-US" sz="3600" b="1">
                <a:sym typeface="Symbol" pitchFamily="18" charset="2"/>
              </a:rPr>
              <a:t></a:t>
            </a:r>
            <a:r>
              <a:rPr lang="en-US" sz="3200">
                <a:sym typeface="Symbol" pitchFamily="18" charset="2"/>
              </a:rPr>
              <a:t> ?</a:t>
            </a:r>
            <a:r>
              <a:rPr lang="en-US" sz="3200" b="1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4" name="Group 6"/>
          <p:cNvGrpSpPr>
            <a:grpSpLocks/>
          </p:cNvGrpSpPr>
          <p:nvPr/>
        </p:nvGrpSpPr>
        <p:grpSpPr bwMode="auto">
          <a:xfrm rot="-10800000">
            <a:off x="3581400" y="990600"/>
            <a:ext cx="838200" cy="4648200"/>
            <a:chOff x="2256" y="624"/>
            <a:chExt cx="528" cy="2928"/>
          </a:xfrm>
        </p:grpSpPr>
        <p:sp>
          <p:nvSpPr>
            <p:cNvPr id="109570" name="Rectangle 2"/>
            <p:cNvSpPr>
              <a:spLocks noChangeArrowheads="1"/>
            </p:cNvSpPr>
            <p:nvPr/>
          </p:nvSpPr>
          <p:spPr bwMode="auto">
            <a:xfrm>
              <a:off x="2256" y="2016"/>
              <a:ext cx="528" cy="1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1" name="Rectangle 3"/>
            <p:cNvSpPr>
              <a:spLocks noChangeArrowheads="1"/>
            </p:cNvSpPr>
            <p:nvPr/>
          </p:nvSpPr>
          <p:spPr bwMode="auto">
            <a:xfrm>
              <a:off x="2448" y="624"/>
              <a:ext cx="192" cy="29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2" name="Line 4"/>
            <p:cNvSpPr>
              <a:spLocks noChangeShapeType="1"/>
            </p:cNvSpPr>
            <p:nvPr/>
          </p:nvSpPr>
          <p:spPr bwMode="auto">
            <a:xfrm>
              <a:off x="2544" y="1776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838200" y="152400"/>
            <a:ext cx="4719638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What direction is this </a:t>
            </a:r>
            <a:r>
              <a:rPr lang="en-US" sz="3600" b="1">
                <a:sym typeface="Symbol" pitchFamily="18" charset="2"/>
              </a:rPr>
              <a:t></a:t>
            </a:r>
            <a:r>
              <a:rPr lang="en-US" sz="3200">
                <a:sym typeface="Symbol" pitchFamily="18" charset="2"/>
              </a:rPr>
              <a:t> ?</a:t>
            </a:r>
            <a:r>
              <a:rPr lang="en-US" sz="3200" b="1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 rot="-27000000">
            <a:off x="3581400" y="990600"/>
            <a:ext cx="838200" cy="4648200"/>
            <a:chOff x="2256" y="624"/>
            <a:chExt cx="528" cy="2928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2256" y="2016"/>
              <a:ext cx="528" cy="1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2448" y="624"/>
              <a:ext cx="192" cy="29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7" name="Line 5"/>
            <p:cNvSpPr>
              <a:spLocks noChangeShapeType="1"/>
            </p:cNvSpPr>
            <p:nvPr/>
          </p:nvSpPr>
          <p:spPr bwMode="auto">
            <a:xfrm>
              <a:off x="2544" y="1776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838200" y="152400"/>
            <a:ext cx="4719638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What direction is this </a:t>
            </a:r>
            <a:r>
              <a:rPr lang="en-US" sz="3600" b="1">
                <a:sym typeface="Symbol" pitchFamily="18" charset="2"/>
              </a:rPr>
              <a:t></a:t>
            </a:r>
            <a:r>
              <a:rPr lang="en-US" sz="3200">
                <a:sym typeface="Symbol" pitchFamily="18" charset="2"/>
              </a:rPr>
              <a:t> ?</a:t>
            </a:r>
            <a:r>
              <a:rPr lang="en-US" sz="3200" b="1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 rot="-37800000">
            <a:off x="3581400" y="990600"/>
            <a:ext cx="838200" cy="4648200"/>
            <a:chOff x="2256" y="624"/>
            <a:chExt cx="528" cy="2928"/>
          </a:xfrm>
        </p:grpSpPr>
        <p:sp>
          <p:nvSpPr>
            <p:cNvPr id="111619" name="Rectangle 3"/>
            <p:cNvSpPr>
              <a:spLocks noChangeArrowheads="1"/>
            </p:cNvSpPr>
            <p:nvPr/>
          </p:nvSpPr>
          <p:spPr bwMode="auto">
            <a:xfrm>
              <a:off x="2256" y="2016"/>
              <a:ext cx="528" cy="1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0" name="Rectangle 4"/>
            <p:cNvSpPr>
              <a:spLocks noChangeArrowheads="1"/>
            </p:cNvSpPr>
            <p:nvPr/>
          </p:nvSpPr>
          <p:spPr bwMode="auto">
            <a:xfrm>
              <a:off x="2448" y="624"/>
              <a:ext cx="192" cy="292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1" name="Line 5"/>
            <p:cNvSpPr>
              <a:spLocks noChangeShapeType="1"/>
            </p:cNvSpPr>
            <p:nvPr/>
          </p:nvSpPr>
          <p:spPr bwMode="auto">
            <a:xfrm>
              <a:off x="2544" y="1776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838200" y="152400"/>
            <a:ext cx="4719638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What direction is this </a:t>
            </a:r>
            <a:r>
              <a:rPr lang="en-US" sz="3600" b="1">
                <a:sym typeface="Symbol" pitchFamily="18" charset="2"/>
              </a:rPr>
              <a:t></a:t>
            </a:r>
            <a:r>
              <a:rPr lang="en-US" sz="3200">
                <a:sym typeface="Symbol" pitchFamily="18" charset="2"/>
              </a:rPr>
              <a:t> ?</a:t>
            </a:r>
            <a:r>
              <a:rPr lang="en-US" sz="3200" b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746125" y="234950"/>
            <a:ext cx="4090988" cy="579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Vector Cross Product:</a:t>
            </a: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4937125" y="1230313"/>
            <a:ext cx="3978275" cy="28931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Torque is defined as</a:t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5400" dirty="0" smtClean="0">
                <a:sym typeface="Symbol"/>
              </a:rPr>
              <a:t></a:t>
            </a:r>
            <a:r>
              <a:rPr lang="en-US" sz="5400" dirty="0" smtClean="0">
                <a:sym typeface="Symbol" pitchFamily="18" charset="2"/>
              </a:rPr>
              <a:t> </a:t>
            </a:r>
            <a:r>
              <a:rPr lang="en-US" sz="5400" dirty="0">
                <a:sym typeface="Symbol" pitchFamily="18" charset="2"/>
              </a:rPr>
              <a:t>= </a:t>
            </a:r>
            <a:r>
              <a:rPr lang="en-US" sz="5400" dirty="0" err="1">
                <a:sym typeface="Symbol" pitchFamily="18" charset="2"/>
              </a:rPr>
              <a:t>r</a:t>
            </a:r>
            <a:r>
              <a:rPr lang="en-US" sz="3600" dirty="0" err="1">
                <a:sym typeface="Symbol" pitchFamily="18" charset="2"/>
              </a:rPr>
              <a:t>x</a:t>
            </a:r>
            <a:r>
              <a:rPr lang="en-US" sz="5400" dirty="0" err="1">
                <a:sym typeface="Symbol" pitchFamily="18" charset="2"/>
              </a:rPr>
              <a:t>F</a:t>
            </a:r>
            <a:r>
              <a:rPr lang="en-US" sz="5400" dirty="0">
                <a:sym typeface="Symbol" pitchFamily="18" charset="2"/>
              </a:rPr>
              <a:t> </a:t>
            </a:r>
            <a:endParaRPr lang="en-US" sz="3200" dirty="0">
              <a:sym typeface="Symbol" pitchFamily="18" charset="2"/>
            </a:endParaRPr>
          </a:p>
          <a:p>
            <a:endParaRPr lang="en-US" sz="3200" dirty="0">
              <a:sym typeface="Symbol" pitchFamily="18" charset="2"/>
            </a:endParaRPr>
          </a:p>
          <a:p>
            <a:r>
              <a:rPr lang="en-US" sz="3200" dirty="0">
                <a:sym typeface="Symbol" pitchFamily="18" charset="2"/>
              </a:rPr>
              <a:t> “x” in this case is the vector cross product: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112673" name="Group 33"/>
          <p:cNvGrpSpPr>
            <a:grpSpLocks/>
          </p:cNvGrpSpPr>
          <p:nvPr/>
        </p:nvGrpSpPr>
        <p:grpSpPr bwMode="auto">
          <a:xfrm>
            <a:off x="685800" y="2209800"/>
            <a:ext cx="3352800" cy="1600200"/>
            <a:chOff x="432" y="1392"/>
            <a:chExt cx="2112" cy="1008"/>
          </a:xfrm>
        </p:grpSpPr>
        <p:sp>
          <p:nvSpPr>
            <p:cNvPr id="112659" name="AutoShape 19"/>
            <p:cNvSpPr>
              <a:spLocks noChangeArrowheads="1"/>
            </p:cNvSpPr>
            <p:nvPr/>
          </p:nvSpPr>
          <p:spPr bwMode="auto">
            <a:xfrm>
              <a:off x="432" y="1584"/>
              <a:ext cx="672" cy="581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96969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>
              <a:off x="528" y="1536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1" name="Line 21"/>
            <p:cNvSpPr>
              <a:spLocks noChangeShapeType="1"/>
            </p:cNvSpPr>
            <p:nvPr/>
          </p:nvSpPr>
          <p:spPr bwMode="auto">
            <a:xfrm>
              <a:off x="1056" y="1536"/>
              <a:ext cx="14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 flipH="1">
              <a:off x="1008" y="187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3" name="Line 23"/>
            <p:cNvSpPr>
              <a:spLocks noChangeShapeType="1"/>
            </p:cNvSpPr>
            <p:nvPr/>
          </p:nvSpPr>
          <p:spPr bwMode="auto">
            <a:xfrm flipH="1">
              <a:off x="480" y="220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4" name="Line 24"/>
            <p:cNvSpPr>
              <a:spLocks noChangeShapeType="1"/>
            </p:cNvSpPr>
            <p:nvPr/>
          </p:nvSpPr>
          <p:spPr bwMode="auto">
            <a:xfrm>
              <a:off x="480" y="220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5" name="Line 25"/>
            <p:cNvSpPr>
              <a:spLocks noChangeShapeType="1"/>
            </p:cNvSpPr>
            <p:nvPr/>
          </p:nvSpPr>
          <p:spPr bwMode="auto">
            <a:xfrm>
              <a:off x="480" y="240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6" name="Line 26"/>
            <p:cNvSpPr>
              <a:spLocks noChangeShapeType="1"/>
            </p:cNvSpPr>
            <p:nvPr/>
          </p:nvSpPr>
          <p:spPr bwMode="auto">
            <a:xfrm flipV="1">
              <a:off x="1104" y="2016"/>
              <a:ext cx="24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7" name="Line 27"/>
            <p:cNvSpPr>
              <a:spLocks noChangeShapeType="1"/>
            </p:cNvSpPr>
            <p:nvPr/>
          </p:nvSpPr>
          <p:spPr bwMode="auto">
            <a:xfrm>
              <a:off x="1344" y="2016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8" name="Line 28"/>
            <p:cNvSpPr>
              <a:spLocks noChangeShapeType="1"/>
            </p:cNvSpPr>
            <p:nvPr/>
          </p:nvSpPr>
          <p:spPr bwMode="auto">
            <a:xfrm flipV="1">
              <a:off x="528" y="139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69" name="Line 29"/>
            <p:cNvSpPr>
              <a:spLocks noChangeShapeType="1"/>
            </p:cNvSpPr>
            <p:nvPr/>
          </p:nvSpPr>
          <p:spPr bwMode="auto">
            <a:xfrm>
              <a:off x="528" y="139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0" name="Line 30"/>
            <p:cNvSpPr>
              <a:spLocks noChangeShapeType="1"/>
            </p:cNvSpPr>
            <p:nvPr/>
          </p:nvSpPr>
          <p:spPr bwMode="auto">
            <a:xfrm>
              <a:off x="1152" y="1392"/>
              <a:ext cx="24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1" name="Line 31"/>
            <p:cNvSpPr>
              <a:spLocks noChangeShapeType="1"/>
            </p:cNvSpPr>
            <p:nvPr/>
          </p:nvSpPr>
          <p:spPr bwMode="auto">
            <a:xfrm>
              <a:off x="1392" y="177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2" name="Line 32"/>
            <p:cNvSpPr>
              <a:spLocks noChangeShapeType="1"/>
            </p:cNvSpPr>
            <p:nvPr/>
          </p:nvSpPr>
          <p:spPr bwMode="auto">
            <a:xfrm>
              <a:off x="2544" y="177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677" name="Group 37"/>
          <p:cNvGrpSpPr>
            <a:grpSpLocks/>
          </p:cNvGrpSpPr>
          <p:nvPr/>
        </p:nvGrpSpPr>
        <p:grpSpPr bwMode="auto">
          <a:xfrm>
            <a:off x="1219200" y="2816225"/>
            <a:ext cx="2438400" cy="701675"/>
            <a:chOff x="768" y="1774"/>
            <a:chExt cx="1536" cy="442"/>
          </a:xfrm>
        </p:grpSpPr>
        <p:sp>
          <p:nvSpPr>
            <p:cNvPr id="112674" name="Line 34"/>
            <p:cNvSpPr>
              <a:spLocks noChangeShapeType="1"/>
            </p:cNvSpPr>
            <p:nvPr/>
          </p:nvSpPr>
          <p:spPr bwMode="auto">
            <a:xfrm>
              <a:off x="768" y="1872"/>
              <a:ext cx="1536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6" name="Text Box 36"/>
            <p:cNvSpPr txBox="1">
              <a:spLocks noChangeArrowheads="1"/>
            </p:cNvSpPr>
            <p:nvPr/>
          </p:nvSpPr>
          <p:spPr bwMode="auto">
            <a:xfrm>
              <a:off x="1190" y="1774"/>
              <a:ext cx="22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00CCFF"/>
                  </a:solidFill>
                </a:rPr>
                <a:t>r</a:t>
              </a:r>
            </a:p>
          </p:txBody>
        </p:sp>
      </p:grpSp>
      <p:grpSp>
        <p:nvGrpSpPr>
          <p:cNvPr id="112679" name="Group 39"/>
          <p:cNvGrpSpPr>
            <a:grpSpLocks/>
          </p:cNvGrpSpPr>
          <p:nvPr/>
        </p:nvGrpSpPr>
        <p:grpSpPr bwMode="auto">
          <a:xfrm>
            <a:off x="3657600" y="1371600"/>
            <a:ext cx="527050" cy="1600200"/>
            <a:chOff x="2304" y="864"/>
            <a:chExt cx="332" cy="1008"/>
          </a:xfrm>
        </p:grpSpPr>
        <p:sp>
          <p:nvSpPr>
            <p:cNvPr id="112675" name="Line 35"/>
            <p:cNvSpPr>
              <a:spLocks noChangeShapeType="1"/>
            </p:cNvSpPr>
            <p:nvPr/>
          </p:nvSpPr>
          <p:spPr bwMode="auto">
            <a:xfrm flipV="1">
              <a:off x="2304" y="864"/>
              <a:ext cx="0" cy="100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8" name="Text Box 38"/>
            <p:cNvSpPr txBox="1">
              <a:spLocks noChangeArrowheads="1"/>
            </p:cNvSpPr>
            <p:nvPr/>
          </p:nvSpPr>
          <p:spPr bwMode="auto">
            <a:xfrm>
              <a:off x="2342" y="1054"/>
              <a:ext cx="294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FF66FF"/>
                  </a:solidFill>
                </a:rPr>
                <a:t>F</a:t>
              </a:r>
            </a:p>
          </p:txBody>
        </p:sp>
      </p:grp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669925" y="4298950"/>
            <a:ext cx="7940675" cy="24050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3200"/>
              <a:t>AxB = AB</a:t>
            </a:r>
            <a:r>
              <a:rPr lang="en-US" sz="3200">
                <a:sym typeface="Symbol" pitchFamily="18" charset="2"/>
              </a:rPr>
              <a:t>sin in the Rt hand direction  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Take your right hand, and put your index finger in the direction of the first vector. (r in this case)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Put your middle finger in the direction of the second. (F)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Your thumb is the direction of the cross product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Note that Vector x product is </a:t>
            </a:r>
            <a:r>
              <a:rPr lang="en-US" u="sng">
                <a:sym typeface="Symbol" pitchFamily="18" charset="2"/>
              </a:rPr>
              <a:t>not</a:t>
            </a:r>
            <a:r>
              <a:rPr lang="en-US">
                <a:sym typeface="Symbol" pitchFamily="18" charset="2"/>
              </a:rPr>
              <a:t> commutative.</a:t>
            </a:r>
            <a:endParaRPr lang="en-US" sz="32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2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2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2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2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2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12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8" grpId="0" build="p" autoUpdateAnimBg="0"/>
      <p:bldP spid="112680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657</Words>
  <Application>Microsoft Office PowerPoint</Application>
  <PresentationFormat>On-screen Show (4:3)</PresentationFormat>
  <Paragraphs>119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250</cp:revision>
  <dcterms:created xsi:type="dcterms:W3CDTF">2001-03-01T17:38:38Z</dcterms:created>
  <dcterms:modified xsi:type="dcterms:W3CDTF">2015-02-22T19:53:02Z</dcterms:modified>
</cp:coreProperties>
</file>