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8" r:id="rId3"/>
    <p:sldId id="307" r:id="rId4"/>
    <p:sldId id="338" r:id="rId5"/>
    <p:sldId id="318" r:id="rId6"/>
    <p:sldId id="308" r:id="rId7"/>
    <p:sldId id="361" r:id="rId8"/>
    <p:sldId id="362" r:id="rId9"/>
    <p:sldId id="363" r:id="rId10"/>
    <p:sldId id="310" r:id="rId11"/>
    <p:sldId id="309" r:id="rId12"/>
    <p:sldId id="339" r:id="rId13"/>
    <p:sldId id="340" r:id="rId14"/>
    <p:sldId id="358" r:id="rId15"/>
    <p:sldId id="360" r:id="rId16"/>
    <p:sldId id="359" r:id="rId17"/>
    <p:sldId id="344" r:id="rId18"/>
    <p:sldId id="347" r:id="rId19"/>
    <p:sldId id="357" r:id="rId20"/>
    <p:sldId id="355" r:id="rId21"/>
    <p:sldId id="356" r:id="rId22"/>
    <p:sldId id="321" r:id="rId23"/>
    <p:sldId id="322" r:id="rId24"/>
    <p:sldId id="341" r:id="rId25"/>
    <p:sldId id="342" r:id="rId26"/>
    <p:sldId id="343" r:id="rId27"/>
    <p:sldId id="349" r:id="rId28"/>
    <p:sldId id="348" r:id="rId29"/>
    <p:sldId id="35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6017-58E7-4D31-A9BD-B327ADC67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CE5C-05C6-43AE-A1B1-2DDBAA89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560D-D8B3-4073-873D-3B95C7E5C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D94-AF4C-43BD-9133-8E57FEBB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37EF-AF2D-4E4F-A4A8-D1A6E96FC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06AD-9546-40FF-BFD0-8F0256F02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ABD9-4945-481E-8E10-9A81B965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4F7D-CD05-4242-8F88-6EDCC4AF0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95222-C4C3-4B9A-AAB5-55A396567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3568-B960-42E6-913E-15722E6C8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0246-6FBC-4B09-AE65-20356EC3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7700CF-C8C7-4D1C-88C4-6506C7A20F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 dirty="0"/>
              <a:t>Angular Mechanics</a:t>
            </a:r>
            <a:r>
              <a:rPr lang="en-US" dirty="0"/>
              <a:t> </a:t>
            </a:r>
            <a:r>
              <a:rPr lang="en-US" dirty="0" smtClean="0"/>
              <a:t>-</a:t>
            </a:r>
            <a:endParaRPr lang="en-US" sz="2000" dirty="0"/>
          </a:p>
          <a:p>
            <a:r>
              <a:rPr lang="en-US" sz="4400" dirty="0"/>
              <a:t>Contents: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Review</a:t>
            </a:r>
          </a:p>
          <a:p>
            <a:pPr lvl="2">
              <a:buFontTx/>
              <a:buChar char="•"/>
            </a:pPr>
            <a:r>
              <a:rPr lang="en-US" sz="3200" dirty="0">
                <a:hlinkClick r:id="rId2" action="ppaction://hlinksldjump"/>
              </a:rPr>
              <a:t>Linear and angular </a:t>
            </a:r>
            <a:r>
              <a:rPr lang="en-US" sz="3200" dirty="0" err="1">
                <a:hlinkClick r:id="rId2" action="ppaction://hlinksldjump"/>
              </a:rPr>
              <a:t>Qtys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>
                <a:hlinkClick r:id="rId3" action="ppaction://hlinksldjump"/>
              </a:rPr>
              <a:t>Tangential Relationships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>
                <a:hlinkClick r:id="rId4" action="ppaction://hlinksldjump"/>
              </a:rPr>
              <a:t>Angular Kinematics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Rotational KE</a:t>
            </a:r>
          </a:p>
          <a:p>
            <a:pPr lvl="2">
              <a:buFontTx/>
              <a:buChar char="•"/>
            </a:pPr>
            <a:r>
              <a:rPr lang="en-US" sz="3200" dirty="0">
                <a:hlinkClick r:id="rId5" action="ppaction://hlinksldjump"/>
              </a:rPr>
              <a:t>Example</a:t>
            </a:r>
            <a:r>
              <a:rPr lang="en-US" sz="3200" dirty="0"/>
              <a:t> | </a:t>
            </a:r>
            <a:r>
              <a:rPr lang="en-US" sz="3200" dirty="0">
                <a:hlinkClick r:id="rId6" action="ppaction://hlinksldjump"/>
              </a:rPr>
              <a:t>Whiteboard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Rolling Problems</a:t>
            </a:r>
            <a:endParaRPr lang="en-US" sz="3200" dirty="0">
              <a:solidFill>
                <a:srgbClr val="FF0000"/>
              </a:solidFill>
            </a:endParaRPr>
          </a:p>
          <a:p>
            <a:pPr lvl="2">
              <a:buFontTx/>
              <a:buChar char="•"/>
            </a:pPr>
            <a:r>
              <a:rPr lang="en-US" sz="3200" dirty="0">
                <a:hlinkClick r:id="rId7" action="ppaction://hlinksldjump"/>
              </a:rPr>
              <a:t>Example</a:t>
            </a:r>
            <a:r>
              <a:rPr lang="en-US" sz="3200" dirty="0"/>
              <a:t> | </a:t>
            </a:r>
            <a:r>
              <a:rPr lang="en-US" sz="3200" dirty="0">
                <a:hlinkClick r:id="rId8" action="ppaction://hlinksldjump"/>
              </a:rPr>
              <a:t>Whiteboard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482850" y="1066800"/>
            <a:ext cx="384175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Rotational KE</a:t>
            </a:r>
          </a:p>
          <a:p>
            <a:pPr algn="ctr"/>
            <a:r>
              <a:rPr lang="en-US" sz="4800" dirty="0" smtClean="0"/>
              <a:t>1-6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rotational kinetic energy of an object with an angular velocity of </a:t>
            </a:r>
            <a:r>
              <a:rPr lang="en-US" sz="3200" dirty="0" smtClean="0"/>
              <a:t>12.0 </a:t>
            </a:r>
            <a:r>
              <a:rPr lang="en-US" sz="3200" dirty="0"/>
              <a:t>rad/s, and a moment of inertia of </a:t>
            </a:r>
            <a:r>
              <a:rPr lang="en-US" sz="3200" dirty="0" smtClean="0"/>
              <a:t>56.0 kg</a:t>
            </a:r>
            <a:r>
              <a:rPr lang="en-US" sz="1800" dirty="0" smtClean="0"/>
              <a:t> </a:t>
            </a:r>
            <a:r>
              <a:rPr lang="en-US" sz="3200" dirty="0" smtClean="0"/>
              <a:t>m</a:t>
            </a:r>
            <a:r>
              <a:rPr lang="en-US" sz="3200" baseline="30000" dirty="0" smtClean="0"/>
              <a:t>2</a:t>
            </a:r>
            <a:r>
              <a:rPr lang="en-US" sz="3200" dirty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k rot</a:t>
            </a:r>
            <a:r>
              <a:rPr lang="en-US" sz="2000" dirty="0"/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I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E</a:t>
            </a:r>
            <a:r>
              <a:rPr lang="en-US" sz="2000" baseline="-25000" dirty="0"/>
              <a:t>k rot</a:t>
            </a:r>
            <a:r>
              <a:rPr lang="en-US" sz="2000" dirty="0"/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dirty="0"/>
              <a:t>56 kgm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dirty="0"/>
              <a:t>12 </a:t>
            </a:r>
            <a:r>
              <a:rPr lang="en-US" dirty="0" err="1"/>
              <a:t>rad</a:t>
            </a:r>
            <a:r>
              <a:rPr lang="en-US" dirty="0"/>
              <a:t>/s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E</a:t>
            </a:r>
            <a:r>
              <a:rPr lang="en-US" sz="2000" baseline="-25000" dirty="0"/>
              <a:t>k rot</a:t>
            </a:r>
            <a:r>
              <a:rPr lang="en-US" sz="2000" dirty="0"/>
              <a:t> = 4032 J = </a:t>
            </a:r>
            <a:r>
              <a:rPr lang="en-US" sz="2000" u="sng" dirty="0"/>
              <a:t>4.0 x 10</a:t>
            </a:r>
            <a:r>
              <a:rPr lang="en-US" sz="2000" u="sng" baseline="30000" dirty="0"/>
              <a:t>3</a:t>
            </a:r>
            <a:r>
              <a:rPr lang="en-US" sz="2000" u="sng" dirty="0"/>
              <a:t> J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270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4.0 x 10</a:t>
            </a:r>
            <a:r>
              <a:rPr lang="en-US" sz="1200" baseline="30000"/>
              <a:t>3</a:t>
            </a:r>
            <a:r>
              <a:rPr lang="en-US" sz="1200"/>
              <a:t>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must be the angular velocity of a flywheel that is a 22.4 kg, 54 cm radius cylinder to store 10,000. J of energy</a:t>
            </a:r>
            <a:r>
              <a:rPr lang="en-US" sz="3200" dirty="0" smtClean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E</a:t>
            </a:r>
            <a:r>
              <a:rPr lang="en-US" sz="2000" baseline="-25000" dirty="0"/>
              <a:t>k rot</a:t>
            </a:r>
            <a:r>
              <a:rPr lang="en-US" sz="2000" dirty="0"/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I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, I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  <a:endParaRPr lang="en-US" sz="2000" baseline="30000" dirty="0"/>
          </a:p>
          <a:p>
            <a:pPr eaLnBrk="0" hangingPunct="0"/>
            <a:r>
              <a:rPr lang="en-US" sz="2000" dirty="0"/>
              <a:t>E</a:t>
            </a:r>
            <a:r>
              <a:rPr lang="en-US" sz="2000" baseline="-25000" dirty="0"/>
              <a:t>k rot</a:t>
            </a:r>
            <a:r>
              <a:rPr lang="en-US" sz="2000" dirty="0"/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  <a:r>
              <a:rPr lang="en-US" sz="2000" dirty="0"/>
              <a:t> 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4</a:t>
            </a:r>
            <a:r>
              <a:rPr lang="en-US" dirty="0"/>
              <a:t>mr</a:t>
            </a:r>
            <a:r>
              <a:rPr lang="en-US" baseline="30000" dirty="0"/>
              <a:t>2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  <a:r>
              <a:rPr lang="en-US" sz="2000" dirty="0"/>
              <a:t> = 4(</a:t>
            </a:r>
            <a:r>
              <a:rPr lang="en-US" sz="2000" dirty="0" err="1"/>
              <a:t>E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rot</a:t>
            </a:r>
            <a:r>
              <a:rPr lang="en-US" sz="2000" dirty="0"/>
              <a:t>)/</a:t>
            </a:r>
            <a:r>
              <a:rPr lang="en-US" dirty="0"/>
              <a:t>mr</a:t>
            </a:r>
            <a:r>
              <a:rPr lang="en-US" baseline="30000" dirty="0"/>
              <a:t>2</a:t>
            </a:r>
            <a:endParaRPr lang="en-US" sz="2000" baseline="30000" dirty="0"/>
          </a:p>
          <a:p>
            <a:pPr eaLnBrk="0" hangingPunct="0"/>
            <a:r>
              <a:rPr lang="en-US" sz="1800" dirty="0">
                <a:sym typeface="Symbol" pitchFamily="18" charset="2"/>
              </a:rPr>
              <a:t></a:t>
            </a:r>
            <a:r>
              <a:rPr lang="en-US" sz="1800" dirty="0"/>
              <a:t>=(4(</a:t>
            </a:r>
            <a:r>
              <a:rPr lang="en-US" sz="1800" dirty="0" err="1"/>
              <a:t>E</a:t>
            </a:r>
            <a:r>
              <a:rPr lang="en-US" sz="1800" baseline="-25000" dirty="0" err="1"/>
              <a:t>k</a:t>
            </a:r>
            <a:r>
              <a:rPr lang="en-US" sz="1800" baseline="-25000" dirty="0"/>
              <a:t> rot</a:t>
            </a:r>
            <a:r>
              <a:rPr lang="en-US" sz="1800" dirty="0"/>
              <a:t>)/mr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baseline="30000" dirty="0"/>
              <a:t>1/2</a:t>
            </a:r>
            <a:r>
              <a:rPr lang="en-US" sz="1800" dirty="0"/>
              <a:t>=(4(10000J)/(22.4kg)(.54m)</a:t>
            </a:r>
            <a:r>
              <a:rPr lang="en-US" sz="1800" baseline="30000" dirty="0"/>
              <a:t>2</a:t>
            </a:r>
            <a:r>
              <a:rPr lang="en-US" sz="1800" dirty="0"/>
              <a:t>)</a:t>
            </a:r>
            <a:r>
              <a:rPr lang="en-US" sz="1800" baseline="30000" dirty="0"/>
              <a:t>1/2</a:t>
            </a:r>
          </a:p>
          <a:p>
            <a:pPr eaLnBrk="0" hangingPunct="0"/>
            <a:r>
              <a:rPr lang="en-US" sz="1800" dirty="0">
                <a:sym typeface="Symbol" pitchFamily="18" charset="2"/>
              </a:rPr>
              <a:t> </a:t>
            </a:r>
            <a:r>
              <a:rPr lang="en-US" sz="1800" dirty="0"/>
              <a:t>= 78.25 </a:t>
            </a:r>
            <a:r>
              <a:rPr lang="en-US" sz="1800" dirty="0" err="1"/>
              <a:t>rad</a:t>
            </a:r>
            <a:r>
              <a:rPr lang="en-US" sz="1800" dirty="0"/>
              <a:t>/s = </a:t>
            </a:r>
            <a:r>
              <a:rPr lang="en-US" sz="1800" u="sng" dirty="0"/>
              <a:t>78 </a:t>
            </a:r>
            <a:r>
              <a:rPr lang="en-US" sz="1800" u="sng" dirty="0" err="1"/>
              <a:t>rad</a:t>
            </a:r>
            <a:r>
              <a:rPr lang="en-US" sz="1800" u="sng" dirty="0"/>
              <a:t>/s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78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0" y="152400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total kinetic energy of a 2.5 cm diameter 405 g sphere rolling at 3.5 m/s</a:t>
            </a:r>
            <a:r>
              <a:rPr lang="en-US" sz="3200" dirty="0" smtClean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2209800"/>
            <a:ext cx="8686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ym typeface="Symbol" pitchFamily="18" charset="2"/>
              </a:rPr>
              <a:t>I=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/>
              <a:t>, </a:t>
            </a:r>
            <a:r>
              <a:rPr lang="en-US" sz="2800" dirty="0">
                <a:sym typeface="Symbol" pitchFamily="18" charset="2"/>
              </a:rPr>
              <a:t>= v/r, </a:t>
            </a:r>
            <a:r>
              <a:rPr lang="en-US" sz="2800" dirty="0"/>
              <a:t>E</a:t>
            </a:r>
            <a:r>
              <a:rPr lang="en-US" sz="2800" baseline="-25000" dirty="0"/>
              <a:t>k rot</a:t>
            </a:r>
            <a:r>
              <a:rPr lang="en-US" sz="2800" dirty="0"/>
              <a:t>=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I</a:t>
            </a:r>
            <a:r>
              <a:rPr lang="en-US" sz="2800" dirty="0">
                <a:sym typeface="Symbol" pitchFamily="18" charset="2"/>
              </a:rPr>
              <a:t></a:t>
            </a:r>
            <a:r>
              <a:rPr lang="en-US" sz="2800" baseline="30000" dirty="0"/>
              <a:t>2 </a:t>
            </a:r>
            <a:r>
              <a:rPr lang="en-US" sz="2800" dirty="0"/>
              <a:t>, E</a:t>
            </a:r>
            <a:r>
              <a:rPr lang="en-US" sz="2800" baseline="-25000" dirty="0"/>
              <a:t>kin</a:t>
            </a:r>
            <a:r>
              <a:rPr lang="en-US" sz="2800" dirty="0"/>
              <a:t>=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mv</a:t>
            </a:r>
            <a:r>
              <a:rPr lang="en-US" sz="2800" baseline="30000" dirty="0"/>
              <a:t>2</a:t>
            </a:r>
          </a:p>
          <a:p>
            <a:r>
              <a:rPr lang="en-US" sz="2800" dirty="0"/>
              <a:t>E</a:t>
            </a:r>
            <a:r>
              <a:rPr lang="en-US" sz="2800" baseline="-25000" dirty="0"/>
              <a:t>k total</a:t>
            </a:r>
            <a:r>
              <a:rPr lang="en-US" sz="2800" dirty="0"/>
              <a:t>= 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mv</a:t>
            </a:r>
            <a:r>
              <a:rPr lang="en-US" sz="2800" baseline="30000" dirty="0"/>
              <a:t>2 </a:t>
            </a:r>
            <a:r>
              <a:rPr lang="en-US" sz="2800" dirty="0"/>
              <a:t>+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I</a:t>
            </a:r>
            <a:r>
              <a:rPr lang="en-US" sz="2800" dirty="0">
                <a:sym typeface="Symbol" pitchFamily="18" charset="2"/>
              </a:rPr>
              <a:t></a:t>
            </a:r>
            <a:r>
              <a:rPr lang="en-US" sz="2800" baseline="30000" dirty="0"/>
              <a:t>2</a:t>
            </a:r>
          </a:p>
          <a:p>
            <a:r>
              <a:rPr lang="en-US" sz="2800" dirty="0"/>
              <a:t>E</a:t>
            </a:r>
            <a:r>
              <a:rPr lang="en-US" sz="2800" baseline="-25000" dirty="0"/>
              <a:t>k total</a:t>
            </a:r>
            <a:r>
              <a:rPr lang="en-US" sz="2800" dirty="0"/>
              <a:t>= 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mv</a:t>
            </a:r>
            <a:r>
              <a:rPr lang="en-US" sz="2800" baseline="30000" dirty="0"/>
              <a:t>2 </a:t>
            </a:r>
            <a:r>
              <a:rPr lang="en-US" sz="2800" dirty="0"/>
              <a:t>+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(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  <a:r>
              <a:rPr lang="en-US" sz="2800" dirty="0">
                <a:sym typeface="Symbol" pitchFamily="18" charset="2"/>
              </a:rPr>
              <a:t>(v/r)</a:t>
            </a:r>
            <a:r>
              <a:rPr lang="en-US" sz="2800" baseline="30000" dirty="0"/>
              <a:t>2</a:t>
            </a:r>
          </a:p>
          <a:p>
            <a:r>
              <a:rPr lang="en-US" sz="2800" dirty="0"/>
              <a:t>E</a:t>
            </a:r>
            <a:r>
              <a:rPr lang="en-US" sz="2800" baseline="-25000" dirty="0"/>
              <a:t>k total</a:t>
            </a:r>
            <a:r>
              <a:rPr lang="en-US" sz="2800" dirty="0"/>
              <a:t>= 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2</a:t>
            </a:r>
            <a:r>
              <a:rPr lang="en-US" sz="2800" dirty="0"/>
              <a:t>mv</a:t>
            </a:r>
            <a:r>
              <a:rPr lang="en-US" sz="2800" baseline="30000" dirty="0"/>
              <a:t>2 </a:t>
            </a:r>
            <a:r>
              <a:rPr lang="en-US" sz="2800" dirty="0"/>
              <a:t>+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10</a:t>
            </a:r>
            <a:r>
              <a:rPr lang="en-US" sz="2800" dirty="0"/>
              <a:t>m</a:t>
            </a:r>
            <a:r>
              <a:rPr lang="en-US" sz="2800" dirty="0">
                <a:sym typeface="Symbol" pitchFamily="18" charset="2"/>
              </a:rPr>
              <a:t>v</a:t>
            </a:r>
            <a:r>
              <a:rPr lang="en-US" sz="2800" baseline="30000" dirty="0"/>
              <a:t>2 </a:t>
            </a:r>
            <a:r>
              <a:rPr lang="en-US" sz="2800" dirty="0"/>
              <a:t>= </a:t>
            </a:r>
            <a:r>
              <a:rPr lang="en-US" sz="2800" baseline="30000" dirty="0"/>
              <a:t>7</a:t>
            </a:r>
            <a:r>
              <a:rPr lang="en-US" sz="2800" dirty="0"/>
              <a:t>/</a:t>
            </a:r>
            <a:r>
              <a:rPr lang="en-US" sz="2800" baseline="-25000" dirty="0"/>
              <a:t>10</a:t>
            </a:r>
            <a:r>
              <a:rPr lang="en-US" sz="2800" dirty="0"/>
              <a:t>mv</a:t>
            </a:r>
            <a:r>
              <a:rPr lang="en-US" sz="2800" baseline="30000" dirty="0"/>
              <a:t>2</a:t>
            </a:r>
          </a:p>
          <a:p>
            <a:r>
              <a:rPr lang="en-US" sz="2800" dirty="0"/>
              <a:t>E</a:t>
            </a:r>
            <a:r>
              <a:rPr lang="en-US" sz="2800" baseline="-25000" dirty="0"/>
              <a:t>k total</a:t>
            </a:r>
            <a:r>
              <a:rPr lang="en-US" sz="2800" dirty="0"/>
              <a:t>= </a:t>
            </a:r>
            <a:r>
              <a:rPr lang="en-US" sz="2800" baseline="30000" dirty="0"/>
              <a:t>7</a:t>
            </a:r>
            <a:r>
              <a:rPr lang="en-US" sz="2800" dirty="0"/>
              <a:t>/</a:t>
            </a:r>
            <a:r>
              <a:rPr lang="en-US" sz="2800" baseline="-25000" dirty="0"/>
              <a:t>10</a:t>
            </a:r>
            <a:r>
              <a:rPr lang="en-US" sz="2800" dirty="0"/>
              <a:t>mv</a:t>
            </a:r>
            <a:r>
              <a:rPr lang="en-US" sz="2800" baseline="30000" dirty="0"/>
              <a:t>2 </a:t>
            </a:r>
            <a:r>
              <a:rPr lang="en-US" sz="2800" dirty="0"/>
              <a:t>= </a:t>
            </a:r>
            <a:r>
              <a:rPr lang="en-US" sz="2800" baseline="30000" dirty="0"/>
              <a:t>7</a:t>
            </a:r>
            <a:r>
              <a:rPr lang="en-US" sz="2800" dirty="0"/>
              <a:t>/</a:t>
            </a:r>
            <a:r>
              <a:rPr lang="en-US" sz="2800" baseline="-25000" dirty="0"/>
              <a:t>10</a:t>
            </a:r>
            <a:r>
              <a:rPr lang="en-US" sz="2800" dirty="0"/>
              <a:t>(.405 kg)(3.5m/s)</a:t>
            </a:r>
            <a:r>
              <a:rPr lang="en-US" sz="2800" baseline="30000" dirty="0"/>
              <a:t>2</a:t>
            </a:r>
          </a:p>
          <a:p>
            <a:r>
              <a:rPr lang="en-US" sz="2800" dirty="0"/>
              <a:t>E</a:t>
            </a:r>
            <a:r>
              <a:rPr lang="en-US" sz="2800" baseline="-25000" dirty="0"/>
              <a:t>k total</a:t>
            </a:r>
            <a:r>
              <a:rPr lang="en-US" sz="2800" dirty="0"/>
              <a:t>= 3.473 J = </a:t>
            </a:r>
            <a:r>
              <a:rPr lang="en-US" sz="2800" u="sng" dirty="0"/>
              <a:t>3.5 J</a:t>
            </a:r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3.5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0" y="152400"/>
            <a:ext cx="809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What work do you do if you exert            14.0 mN of torque through 3.10 rotations?</a:t>
            </a:r>
            <a:endParaRPr lang="en-US" sz="36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22098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6553200"/>
            <a:ext cx="5132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273 J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0" y="152400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If you exert 14.0 mN of torque through 3.10 rotations on a potter’s wheel that is a 26.0 kg, 68.0cm diameter uniform cylinder, what will be the final angular velocity?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33528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6553200"/>
            <a:ext cx="7922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19.1 rad/s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0" y="1524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A tangential friction force of 2.30 N slows down a    26.0 kg 68.0 cm diameter potter’s wheel.  (That is a uniform cylinder)  If it was originally going at 71.0 RPM, in how many rotations will it stop?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32004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6553200"/>
            <a:ext cx="6639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8.45 rot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12725" y="136525"/>
            <a:ext cx="87026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3600" u="sng" dirty="0">
                <a:solidFill>
                  <a:srgbClr val="CC3300"/>
                </a:solidFill>
                <a:sym typeface="Symbol" pitchFamily="18" charset="2"/>
              </a:rPr>
              <a:t>In General:</a:t>
            </a:r>
            <a:r>
              <a:rPr lang="en-US" sz="3600" dirty="0">
                <a:solidFill>
                  <a:srgbClr val="CC3300"/>
                </a:solidFill>
                <a:sym typeface="Symbol" pitchFamily="18" charset="2"/>
              </a:rPr>
              <a:t> I tend to solve all rotational dynamics problems using energy.  </a:t>
            </a:r>
          </a:p>
          <a:p>
            <a:pPr marL="457200" indent="-457200">
              <a:buFontTx/>
              <a:buAutoNum type="arabicPeriod"/>
            </a:pPr>
            <a:r>
              <a:rPr lang="en-US" sz="3600" dirty="0">
                <a:sym typeface="Symbol" pitchFamily="18" charset="2"/>
              </a:rPr>
              <a:t>Set up the energy equation</a:t>
            </a:r>
          </a:p>
          <a:p>
            <a:pPr marL="457200" indent="-457200">
              <a:buFontTx/>
              <a:buAutoNum type="arabicPeriod"/>
            </a:pPr>
            <a:r>
              <a:rPr lang="en-US" sz="3600" dirty="0">
                <a:sym typeface="Symbol" pitchFamily="18" charset="2"/>
              </a:rPr>
              <a:t>(Make up a height)</a:t>
            </a:r>
          </a:p>
          <a:p>
            <a:pPr marL="457200" indent="-457200">
              <a:buFontTx/>
              <a:buAutoNum type="arabicPeriod"/>
            </a:pPr>
            <a:r>
              <a:rPr lang="en-US" sz="3600" dirty="0">
                <a:sym typeface="Symbol" pitchFamily="18" charset="2"/>
              </a:rPr>
              <a:t>Substitute linear for angular:</a:t>
            </a:r>
          </a:p>
          <a:p>
            <a:pPr marL="914400" lvl="1" indent="-457200">
              <a:buFontTx/>
              <a:buChar char="•"/>
            </a:pPr>
            <a:r>
              <a:rPr lang="en-US" sz="3600" dirty="0">
                <a:sym typeface="Symbol" pitchFamily="18" charset="2"/>
              </a:rPr>
              <a:t> = v/r</a:t>
            </a:r>
          </a:p>
          <a:p>
            <a:pPr marL="914400" lvl="1" indent="-457200">
              <a:buFontTx/>
              <a:buChar char="•"/>
            </a:pPr>
            <a:r>
              <a:rPr lang="en-US" sz="3600" dirty="0">
                <a:sym typeface="Symbol" pitchFamily="18" charset="2"/>
              </a:rPr>
              <a:t>I = ?mr</a:t>
            </a:r>
            <a:r>
              <a:rPr lang="en-US" sz="3600" baseline="30000" dirty="0">
                <a:sym typeface="Symbol" pitchFamily="18" charset="2"/>
              </a:rPr>
              <a:t>2</a:t>
            </a:r>
          </a:p>
          <a:p>
            <a:pPr marL="457200" indent="-457200">
              <a:buFontTx/>
              <a:buAutoNum type="arabicPeriod"/>
            </a:pPr>
            <a:r>
              <a:rPr lang="en-US" sz="3600" dirty="0">
                <a:sym typeface="Symbol" pitchFamily="18" charset="2"/>
              </a:rPr>
              <a:t>Solve for v</a:t>
            </a:r>
          </a:p>
          <a:p>
            <a:pPr marL="457200" indent="-457200">
              <a:buFontTx/>
              <a:buAutoNum type="arabicPeriod"/>
            </a:pPr>
            <a:r>
              <a:rPr lang="en-US" sz="3600" dirty="0">
                <a:sym typeface="Symbol" pitchFamily="18" charset="2"/>
              </a:rPr>
              <a:t>Go back and solve for accelerations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780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– </a:t>
            </a:r>
            <a:r>
              <a:rPr lang="en-US" sz="2800"/>
              <a:t>Pulleys and such</a:t>
            </a:r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381000" y="914400"/>
            <a:ext cx="2933700" cy="4114800"/>
            <a:chOff x="240" y="576"/>
            <a:chExt cx="1848" cy="2592"/>
          </a:xfrm>
        </p:grpSpPr>
        <p:grpSp>
          <p:nvGrpSpPr>
            <p:cNvPr id="97285" name="Group 5"/>
            <p:cNvGrpSpPr>
              <a:grpSpLocks/>
            </p:cNvGrpSpPr>
            <p:nvPr/>
          </p:nvGrpSpPr>
          <p:grpSpPr bwMode="auto">
            <a:xfrm>
              <a:off x="240" y="576"/>
              <a:ext cx="1584" cy="1584"/>
              <a:chOff x="1776" y="1776"/>
              <a:chExt cx="1584" cy="1584"/>
            </a:xfrm>
          </p:grpSpPr>
          <p:sp>
            <p:nvSpPr>
              <p:cNvPr id="97286" name="Oval 6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584" cy="1584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287" name="AutoShape 7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192" cy="192"/>
              </a:xfrm>
              <a:prstGeom prst="flowChartSummingJunction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288" name="Group 8"/>
            <p:cNvGrpSpPr>
              <a:grpSpLocks/>
            </p:cNvGrpSpPr>
            <p:nvPr/>
          </p:nvGrpSpPr>
          <p:grpSpPr bwMode="auto">
            <a:xfrm>
              <a:off x="1024" y="576"/>
              <a:ext cx="255" cy="768"/>
              <a:chOff x="1552" y="960"/>
              <a:chExt cx="255" cy="768"/>
            </a:xfrm>
          </p:grpSpPr>
          <p:sp>
            <p:nvSpPr>
              <p:cNvPr id="97289" name="Line 9"/>
              <p:cNvSpPr>
                <a:spLocks noChangeShapeType="1"/>
              </p:cNvSpPr>
              <p:nvPr/>
            </p:nvSpPr>
            <p:spPr bwMode="auto">
              <a:xfrm flipV="1">
                <a:off x="1552" y="96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0" name="Text Box 10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223" cy="44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r</a:t>
                </a:r>
              </a:p>
            </p:txBody>
          </p:sp>
        </p:grpSp>
        <p:sp>
          <p:nvSpPr>
            <p:cNvPr id="97291" name="Line 11"/>
            <p:cNvSpPr>
              <a:spLocks noChangeShapeType="1"/>
            </p:cNvSpPr>
            <p:nvPr/>
          </p:nvSpPr>
          <p:spPr bwMode="auto">
            <a:xfrm>
              <a:off x="1824" y="1392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>
              <a:off x="1560" y="2736"/>
              <a:ext cx="528" cy="38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3" name="Text Box 13"/>
            <p:cNvSpPr txBox="1">
              <a:spLocks noChangeArrowheads="1"/>
            </p:cNvSpPr>
            <p:nvPr/>
          </p:nvSpPr>
          <p:spPr bwMode="auto">
            <a:xfrm>
              <a:off x="864" y="15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1</a:t>
              </a:r>
            </a:p>
          </p:txBody>
        </p:sp>
        <p:sp>
          <p:nvSpPr>
            <p:cNvPr id="97294" name="Text Box 14"/>
            <p:cNvSpPr txBox="1">
              <a:spLocks noChangeArrowheads="1"/>
            </p:cNvSpPr>
            <p:nvPr/>
          </p:nvSpPr>
          <p:spPr bwMode="auto">
            <a:xfrm>
              <a:off x="1015" y="27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2</a:t>
              </a:r>
            </a:p>
          </p:txBody>
        </p:sp>
      </p:grpSp>
      <p:grpSp>
        <p:nvGrpSpPr>
          <p:cNvPr id="97297" name="Group 17"/>
          <p:cNvGrpSpPr>
            <a:grpSpLocks/>
          </p:cNvGrpSpPr>
          <p:nvPr/>
        </p:nvGrpSpPr>
        <p:grpSpPr bwMode="auto">
          <a:xfrm>
            <a:off x="2662238" y="4953000"/>
            <a:ext cx="438150" cy="1524000"/>
            <a:chOff x="300" y="960"/>
            <a:chExt cx="276" cy="960"/>
          </a:xfrm>
        </p:grpSpPr>
        <p:sp>
          <p:nvSpPr>
            <p:cNvPr id="97298" name="Text Box 18"/>
            <p:cNvSpPr txBox="1">
              <a:spLocks noChangeArrowheads="1"/>
            </p:cNvSpPr>
            <p:nvPr/>
          </p:nvSpPr>
          <p:spPr bwMode="auto">
            <a:xfrm>
              <a:off x="300" y="1190"/>
              <a:ext cx="276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h</a:t>
              </a:r>
              <a:endParaRPr lang="en-US" sz="4000">
                <a:sym typeface="Symbol" pitchFamily="18" charset="2"/>
              </a:endParaRPr>
            </a:p>
          </p:txBody>
        </p: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432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228600" y="6477000"/>
            <a:ext cx="7772400" cy="3810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4556125" y="1565275"/>
            <a:ext cx="3978275" cy="35394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Find velocity of impact, and acceleration of system</a:t>
            </a:r>
          </a:p>
          <a:p>
            <a:r>
              <a:rPr lang="en-US" sz="3200" dirty="0"/>
              <a:t>r = 12.5 cm</a:t>
            </a:r>
          </a:p>
          <a:p>
            <a:r>
              <a:rPr lang="en-US" sz="3200" dirty="0"/>
              <a:t>m</a:t>
            </a:r>
            <a:r>
              <a:rPr lang="en-US" sz="3200" baseline="-25000" dirty="0"/>
              <a:t>1 </a:t>
            </a:r>
            <a:r>
              <a:rPr lang="en-US" sz="3200" dirty="0"/>
              <a:t>= 15.7 kg</a:t>
            </a:r>
          </a:p>
          <a:p>
            <a:r>
              <a:rPr lang="en-US" sz="3200" dirty="0"/>
              <a:t>m</a:t>
            </a:r>
            <a:r>
              <a:rPr lang="en-US" sz="3200" baseline="-25000" dirty="0"/>
              <a:t>2 </a:t>
            </a:r>
            <a:r>
              <a:rPr lang="en-US" sz="3200" dirty="0"/>
              <a:t>= </a:t>
            </a:r>
            <a:r>
              <a:rPr lang="en-US" sz="3200" dirty="0" smtClean="0"/>
              <a:t>0.543 </a:t>
            </a:r>
            <a:r>
              <a:rPr lang="en-US" sz="3200" dirty="0"/>
              <a:t>kg</a:t>
            </a:r>
          </a:p>
          <a:p>
            <a:r>
              <a:rPr lang="en-US" sz="3200" dirty="0"/>
              <a:t>h  = </a:t>
            </a:r>
            <a:r>
              <a:rPr lang="en-US" sz="3200" dirty="0" smtClean="0"/>
              <a:t>0.195 </a:t>
            </a:r>
            <a:r>
              <a:rPr lang="en-US" sz="3200" dirty="0"/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3000" y="5943600"/>
            <a:ext cx="3371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up dynamics, do RKE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77200" y="6396335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0.498 m/s</a:t>
            </a:r>
          </a:p>
          <a:p>
            <a:r>
              <a:rPr lang="en-US" sz="1200" dirty="0" smtClean="0"/>
              <a:t>0.635 m/s/s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780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– </a:t>
            </a:r>
            <a:r>
              <a:rPr lang="en-US" sz="2800"/>
              <a:t>Pulleys and such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914400"/>
            <a:ext cx="2933700" cy="4114800"/>
            <a:chOff x="240" y="576"/>
            <a:chExt cx="1848" cy="259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0" y="576"/>
              <a:ext cx="1584" cy="1584"/>
              <a:chOff x="1776" y="1776"/>
              <a:chExt cx="1584" cy="1584"/>
            </a:xfrm>
          </p:grpSpPr>
          <p:sp>
            <p:nvSpPr>
              <p:cNvPr id="98310" name="Oval 6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584" cy="1584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1" name="AutoShape 7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192" cy="192"/>
              </a:xfrm>
              <a:prstGeom prst="flowChartSummingJunction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024" y="576"/>
              <a:ext cx="255" cy="768"/>
              <a:chOff x="1552" y="960"/>
              <a:chExt cx="255" cy="768"/>
            </a:xfrm>
          </p:grpSpPr>
          <p:sp>
            <p:nvSpPr>
              <p:cNvPr id="98313" name="Line 9"/>
              <p:cNvSpPr>
                <a:spLocks noChangeShapeType="1"/>
              </p:cNvSpPr>
              <p:nvPr/>
            </p:nvSpPr>
            <p:spPr bwMode="auto">
              <a:xfrm flipV="1">
                <a:off x="1552" y="96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14" name="Text Box 10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223" cy="44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r</a:t>
                </a:r>
              </a:p>
            </p:txBody>
          </p:sp>
        </p:grp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1824" y="1392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1560" y="2736"/>
              <a:ext cx="528" cy="38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864" y="15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1</a:t>
              </a:r>
            </a:p>
          </p:txBody>
        </p:sp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1015" y="27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2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719638" y="4953000"/>
            <a:ext cx="3052762" cy="1524000"/>
            <a:chOff x="300" y="960"/>
            <a:chExt cx="1923" cy="960"/>
          </a:xfrm>
        </p:grpSpPr>
        <p:sp>
          <p:nvSpPr>
            <p:cNvPr id="98320" name="Text Box 16"/>
            <p:cNvSpPr txBox="1">
              <a:spLocks noChangeArrowheads="1"/>
            </p:cNvSpPr>
            <p:nvPr/>
          </p:nvSpPr>
          <p:spPr bwMode="auto">
            <a:xfrm>
              <a:off x="300" y="1190"/>
              <a:ext cx="192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h = (made up)</a:t>
              </a:r>
              <a:endParaRPr lang="en-US" sz="4000">
                <a:sym typeface="Symbol" pitchFamily="18" charset="2"/>
              </a:endParaRPr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432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2438400" y="21336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228600" y="6477000"/>
            <a:ext cx="7772400" cy="3810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1981200" y="6134100"/>
            <a:ext cx="914400" cy="304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898525" y="5559425"/>
            <a:ext cx="75088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m</a:t>
            </a:r>
            <a:r>
              <a:rPr lang="en-US" sz="4000" baseline="-25000"/>
              <a:t>3</a:t>
            </a:r>
            <a:endParaRPr lang="en-US"/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5622925" y="838200"/>
            <a:ext cx="3749675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Find acceleration of system</a:t>
            </a:r>
          </a:p>
          <a:p>
            <a:r>
              <a:rPr lang="en-US" sz="3200"/>
              <a:t>r = 46 cm</a:t>
            </a:r>
          </a:p>
          <a:p>
            <a:r>
              <a:rPr lang="en-US" sz="3200"/>
              <a:t>m</a:t>
            </a:r>
            <a:r>
              <a:rPr lang="en-US" sz="3200" baseline="-25000"/>
              <a:t>1 </a:t>
            </a:r>
            <a:r>
              <a:rPr lang="en-US" sz="3200"/>
              <a:t>= 55 kg</a:t>
            </a:r>
          </a:p>
          <a:p>
            <a:r>
              <a:rPr lang="en-US" sz="3200"/>
              <a:t>m</a:t>
            </a:r>
            <a:r>
              <a:rPr lang="en-US" sz="3200" baseline="-25000"/>
              <a:t>2 </a:t>
            </a:r>
            <a:r>
              <a:rPr lang="en-US" sz="3200"/>
              <a:t>= 15 kg</a:t>
            </a:r>
          </a:p>
          <a:p>
            <a:r>
              <a:rPr lang="en-US" sz="3200"/>
              <a:t>m</a:t>
            </a:r>
            <a:r>
              <a:rPr lang="en-US" sz="3200" baseline="-25000"/>
              <a:t>3 </a:t>
            </a:r>
            <a:r>
              <a:rPr lang="en-US" sz="3200"/>
              <a:t>= 12 kg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681663" y="3657600"/>
            <a:ext cx="1709737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 </a:t>
            </a:r>
            <a:r>
              <a:rPr lang="en-US" sz="3200"/>
              <a:t>= 1.0 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426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 sz="3200"/>
              <a:t>Angular Quantities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2225" y="938213"/>
            <a:ext cx="1841500" cy="545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/>
              <a:t>Linear:</a:t>
            </a:r>
          </a:p>
          <a:p>
            <a:pPr algn="r"/>
            <a:r>
              <a:rPr lang="en-US" sz="3600"/>
              <a:t>(m)</a:t>
            </a:r>
            <a:r>
              <a:rPr lang="en-US" sz="4400"/>
              <a:t> s</a:t>
            </a:r>
          </a:p>
          <a:p>
            <a:pPr algn="r"/>
            <a:r>
              <a:rPr lang="en-US" sz="3600"/>
              <a:t>(m/s)</a:t>
            </a:r>
            <a:r>
              <a:rPr lang="en-US" sz="4400"/>
              <a:t> u</a:t>
            </a:r>
          </a:p>
          <a:p>
            <a:pPr algn="r"/>
            <a:r>
              <a:rPr lang="en-US" sz="3600"/>
              <a:t>(m/s)</a:t>
            </a:r>
            <a:r>
              <a:rPr lang="en-US" sz="4400"/>
              <a:t> v</a:t>
            </a:r>
          </a:p>
          <a:p>
            <a:pPr algn="r"/>
            <a:r>
              <a:rPr lang="en-US" sz="3600"/>
              <a:t>(m/s/s)</a:t>
            </a:r>
            <a:r>
              <a:rPr lang="en-US" sz="4400"/>
              <a:t> a</a:t>
            </a:r>
          </a:p>
          <a:p>
            <a:pPr algn="r"/>
            <a:r>
              <a:rPr lang="en-US" sz="3600"/>
              <a:t>(s)</a:t>
            </a:r>
            <a:r>
              <a:rPr lang="en-US" sz="4400"/>
              <a:t> t</a:t>
            </a:r>
          </a:p>
          <a:p>
            <a:pPr algn="r"/>
            <a:r>
              <a:rPr lang="en-US" sz="3600"/>
              <a:t>(N)</a:t>
            </a:r>
            <a:r>
              <a:rPr lang="en-US" sz="4400"/>
              <a:t> F</a:t>
            </a:r>
          </a:p>
          <a:p>
            <a:pPr algn="r"/>
            <a:r>
              <a:rPr lang="en-US" sz="4400"/>
              <a:t> (</a:t>
            </a:r>
            <a:r>
              <a:rPr lang="en-US" sz="3600"/>
              <a:t>kg)</a:t>
            </a:r>
            <a:r>
              <a:rPr lang="en-US" sz="4400"/>
              <a:t> m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12963" y="941388"/>
            <a:ext cx="7058343" cy="5509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Angular:</a:t>
            </a:r>
          </a:p>
          <a:p>
            <a:r>
              <a:rPr lang="en-US" sz="4400" dirty="0">
                <a:sym typeface="Symbol" pitchFamily="18" charset="2"/>
              </a:rPr>
              <a:t> 	</a:t>
            </a:r>
            <a:r>
              <a:rPr lang="en-US" sz="3600" dirty="0">
                <a:sym typeface="Symbol" pitchFamily="18" charset="2"/>
              </a:rPr>
              <a:t>- Angle (Radians)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</a:t>
            </a:r>
            <a:r>
              <a:rPr lang="en-US" sz="4400" baseline="-25000" dirty="0">
                <a:sym typeface="Symbol" pitchFamily="18" charset="2"/>
              </a:rPr>
              <a:t>o	</a:t>
            </a:r>
            <a:r>
              <a:rPr lang="en-US" sz="3600" dirty="0">
                <a:sym typeface="Symbol" pitchFamily="18" charset="2"/>
              </a:rPr>
              <a:t>- Initial angular velocity (</a:t>
            </a:r>
            <a:r>
              <a:rPr lang="en-US" sz="3600" dirty="0" err="1">
                <a:sym typeface="Symbol" pitchFamily="18" charset="2"/>
              </a:rPr>
              <a:t>Rad</a:t>
            </a:r>
            <a:r>
              <a:rPr lang="en-US" sz="3600" dirty="0">
                <a:sym typeface="Symbol" pitchFamily="18" charset="2"/>
              </a:rPr>
              <a:t>/s)</a:t>
            </a:r>
            <a:endParaRPr lang="en-US" sz="3600" baseline="-25000" dirty="0"/>
          </a:p>
          <a:p>
            <a:r>
              <a:rPr lang="en-US" sz="4400" dirty="0">
                <a:sym typeface="Symbol" pitchFamily="18" charset="2"/>
              </a:rPr>
              <a:t>	</a:t>
            </a:r>
            <a:r>
              <a:rPr lang="en-US" sz="3600" dirty="0">
                <a:sym typeface="Symbol" pitchFamily="18" charset="2"/>
              </a:rPr>
              <a:t>- Final angular velocity (</a:t>
            </a:r>
            <a:r>
              <a:rPr lang="en-US" sz="3600" dirty="0" err="1">
                <a:sym typeface="Symbol" pitchFamily="18" charset="2"/>
              </a:rPr>
              <a:t>Rad</a:t>
            </a:r>
            <a:r>
              <a:rPr lang="en-US" sz="3600" dirty="0">
                <a:sym typeface="Symbol" pitchFamily="18" charset="2"/>
              </a:rPr>
              <a:t>/s)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	</a:t>
            </a:r>
            <a:r>
              <a:rPr lang="en-US" sz="3600" dirty="0">
                <a:sym typeface="Symbol" pitchFamily="18" charset="2"/>
              </a:rPr>
              <a:t>- Angular acceleration (</a:t>
            </a:r>
            <a:r>
              <a:rPr lang="en-US" sz="3600" dirty="0" err="1">
                <a:sym typeface="Symbol" pitchFamily="18" charset="2"/>
              </a:rPr>
              <a:t>Rad</a:t>
            </a:r>
            <a:r>
              <a:rPr lang="en-US" sz="3600" dirty="0">
                <a:sym typeface="Symbol" pitchFamily="18" charset="2"/>
              </a:rPr>
              <a:t>/s/s)</a:t>
            </a:r>
            <a:endParaRPr lang="en-US" sz="3600" dirty="0"/>
          </a:p>
          <a:p>
            <a:r>
              <a:rPr lang="en-US" sz="4400" dirty="0"/>
              <a:t>t	</a:t>
            </a:r>
            <a:r>
              <a:rPr lang="en-US" sz="3600" dirty="0"/>
              <a:t>- Uh, time (s)</a:t>
            </a:r>
          </a:p>
          <a:p>
            <a:r>
              <a:rPr lang="en-US" sz="4400" dirty="0" smtClean="0">
                <a:sym typeface="Symbol"/>
              </a:rPr>
              <a:t></a:t>
            </a:r>
            <a:r>
              <a:rPr lang="en-US" sz="4400" dirty="0">
                <a:sym typeface="Symbol" pitchFamily="18" charset="2"/>
              </a:rPr>
              <a:t>	</a:t>
            </a:r>
            <a:r>
              <a:rPr lang="en-US" sz="3600" dirty="0">
                <a:sym typeface="Symbol" pitchFamily="18" charset="2"/>
              </a:rPr>
              <a:t>- Torque</a:t>
            </a:r>
          </a:p>
          <a:p>
            <a:r>
              <a:rPr lang="en-US" sz="4400" dirty="0">
                <a:sym typeface="Symbol" pitchFamily="18" charset="2"/>
              </a:rPr>
              <a:t>I</a:t>
            </a:r>
            <a:r>
              <a:rPr lang="en-US" sz="3600" dirty="0">
                <a:sym typeface="Symbol" pitchFamily="18" charset="2"/>
              </a:rPr>
              <a:t>	- Moment of inertia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746250" y="1066800"/>
            <a:ext cx="5316538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Rolling with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4.5 kg ball with a radius of </a:t>
            </a:r>
            <a:r>
              <a:rPr lang="en-US" sz="3600" dirty="0" smtClean="0"/>
              <a:t>0.12 </a:t>
            </a:r>
            <a:r>
              <a:rPr lang="en-US" sz="3600" dirty="0"/>
              <a:t>m rolls down a 2.78 m long ramp that loses </a:t>
            </a:r>
            <a:r>
              <a:rPr lang="en-US" sz="3600" dirty="0" smtClean="0"/>
              <a:t>0.345 </a:t>
            </a:r>
            <a:r>
              <a:rPr lang="en-US" sz="3600" dirty="0"/>
              <a:t>m of elevation.  Set up the energy equation without plugging any of the knowns into it.  Make substitutions for I and </a:t>
            </a:r>
            <a:r>
              <a:rPr lang="en-US" sz="3600" dirty="0">
                <a:sym typeface="Symbol" pitchFamily="18" charset="2"/>
              </a:rPr>
              <a:t>, but don’t simplify.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446405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ym typeface="Symbol" pitchFamily="18" charset="2"/>
              </a:rPr>
              <a:t>I = 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baseline="-25000" dirty="0"/>
              <a:t>5</a:t>
            </a:r>
            <a:r>
              <a:rPr lang="en-US" dirty="0"/>
              <a:t>mr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sz="2800" dirty="0">
                <a:sym typeface="Symbol" pitchFamily="18" charset="2"/>
              </a:rPr>
              <a:t> = v/r</a:t>
            </a:r>
          </a:p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I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</a:p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baseline="30000" dirty="0"/>
              <a:t>2</a:t>
            </a:r>
            <a:r>
              <a:rPr lang="en-US" sz="2000" dirty="0"/>
              <a:t>/</a:t>
            </a:r>
            <a:r>
              <a:rPr lang="en-US" sz="2000" baseline="-25000" dirty="0"/>
              <a:t>5</a:t>
            </a:r>
            <a:r>
              <a:rPr lang="en-US" sz="2000" dirty="0"/>
              <a:t>mr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(v/r)</a:t>
            </a:r>
            <a:r>
              <a:rPr lang="en-US" sz="2000" baseline="30000" dirty="0"/>
              <a:t>2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24399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mgh = </a:t>
            </a:r>
            <a:r>
              <a:rPr lang="en-US" sz="1400" baseline="30000"/>
              <a:t>1</a:t>
            </a:r>
            <a:r>
              <a:rPr lang="en-US" sz="1400"/>
              <a:t>/</a:t>
            </a:r>
            <a:r>
              <a:rPr lang="en-US" sz="1400" baseline="-25000"/>
              <a:t>2</a:t>
            </a:r>
            <a:r>
              <a:rPr lang="en-US" sz="1400"/>
              <a:t>mv</a:t>
            </a:r>
            <a:r>
              <a:rPr lang="en-US" sz="1400" baseline="30000"/>
              <a:t>2</a:t>
            </a:r>
            <a:r>
              <a:rPr lang="en-US" sz="1400">
                <a:sym typeface="Symbol" pitchFamily="18" charset="2"/>
              </a:rPr>
              <a:t> + </a:t>
            </a:r>
            <a:r>
              <a:rPr lang="en-US" sz="1400"/>
              <a:t> </a:t>
            </a:r>
            <a:r>
              <a:rPr lang="en-US" sz="1400" baseline="30000"/>
              <a:t>1</a:t>
            </a:r>
            <a:r>
              <a:rPr lang="en-US" sz="1400"/>
              <a:t>/</a:t>
            </a:r>
            <a:r>
              <a:rPr lang="en-US" sz="1400" baseline="-25000"/>
              <a:t>2</a:t>
            </a:r>
            <a:r>
              <a:rPr lang="en-US" sz="1400"/>
              <a:t>(</a:t>
            </a:r>
            <a:r>
              <a:rPr lang="en-US" sz="1400" baseline="30000"/>
              <a:t>2</a:t>
            </a:r>
            <a:r>
              <a:rPr lang="en-US" sz="1400"/>
              <a:t>/</a:t>
            </a:r>
            <a:r>
              <a:rPr lang="en-US" sz="1400" baseline="-25000"/>
              <a:t>5</a:t>
            </a:r>
            <a:r>
              <a:rPr lang="en-US" sz="1400"/>
              <a:t>mr</a:t>
            </a:r>
            <a:r>
              <a:rPr lang="en-US" sz="1400" baseline="30000"/>
              <a:t>2</a:t>
            </a:r>
            <a:r>
              <a:rPr lang="en-US" sz="1400"/>
              <a:t>)</a:t>
            </a:r>
            <a:r>
              <a:rPr lang="en-US" sz="1400">
                <a:sym typeface="Symbol" pitchFamily="18" charset="2"/>
              </a:rPr>
              <a:t>(v/r)</a:t>
            </a:r>
            <a:r>
              <a:rPr lang="en-US" sz="14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Solve this equation for v:</a:t>
            </a:r>
          </a:p>
          <a:p>
            <a:r>
              <a:rPr lang="en-US" sz="3600">
                <a:sym typeface="Symbol" pitchFamily="18" charset="2"/>
              </a:rPr>
              <a:t>mgh =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mv</a:t>
            </a:r>
            <a:r>
              <a:rPr lang="en-US" sz="3600" baseline="30000"/>
              <a:t>2</a:t>
            </a:r>
            <a:r>
              <a:rPr lang="en-US" sz="3600">
                <a:sym typeface="Symbol" pitchFamily="18" charset="2"/>
              </a:rPr>
              <a:t> + </a:t>
            </a:r>
            <a:r>
              <a:rPr lang="en-US" sz="3600"/>
              <a:t>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(</a:t>
            </a:r>
            <a:r>
              <a:rPr lang="en-US" sz="3600" baseline="30000"/>
              <a:t>2</a:t>
            </a:r>
            <a:r>
              <a:rPr lang="en-US" sz="3600"/>
              <a:t>/</a:t>
            </a:r>
            <a:r>
              <a:rPr lang="en-US" sz="3600" baseline="-25000"/>
              <a:t>5</a:t>
            </a:r>
            <a:r>
              <a:rPr lang="en-US" sz="3600"/>
              <a:t>mr</a:t>
            </a:r>
            <a:r>
              <a:rPr lang="en-US" sz="3600" baseline="30000"/>
              <a:t>2</a:t>
            </a:r>
            <a:r>
              <a:rPr lang="en-US" sz="3600"/>
              <a:t>)</a:t>
            </a:r>
            <a:r>
              <a:rPr lang="en-US" sz="3600">
                <a:sym typeface="Symbol" pitchFamily="18" charset="2"/>
              </a:rPr>
              <a:t>(v/r)</a:t>
            </a:r>
            <a:r>
              <a:rPr lang="en-US" sz="3600" baseline="30000"/>
              <a:t>2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2</a:t>
            </a:r>
            <a:r>
              <a:rPr lang="en-US" sz="2000" dirty="0"/>
              <a:t>/</a:t>
            </a:r>
            <a:r>
              <a:rPr lang="en-US" sz="2000" baseline="-25000" dirty="0"/>
              <a:t>10</a:t>
            </a:r>
            <a:r>
              <a:rPr lang="en-US" sz="2000" dirty="0"/>
              <a:t>mr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/r</a:t>
            </a:r>
            <a:r>
              <a:rPr lang="en-US" sz="2000" baseline="30000" dirty="0"/>
              <a:t>2</a:t>
            </a:r>
          </a:p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2</a:t>
            </a:r>
            <a:r>
              <a:rPr lang="en-US" sz="2000" dirty="0"/>
              <a:t>/</a:t>
            </a:r>
            <a:r>
              <a:rPr lang="en-US" sz="2000" baseline="-25000" dirty="0"/>
              <a:t>10</a:t>
            </a:r>
            <a:r>
              <a:rPr lang="en-US" sz="2000" dirty="0"/>
              <a:t>m</a:t>
            </a:r>
            <a:r>
              <a:rPr lang="en-US" sz="2000" dirty="0">
                <a:sym typeface="Symbol" pitchFamily="18" charset="2"/>
              </a:rPr>
              <a:t>v</a:t>
            </a:r>
            <a:r>
              <a:rPr lang="en-US" sz="2000" baseline="30000" dirty="0"/>
              <a:t>2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sz="2000" baseline="30000" dirty="0"/>
              <a:t>7</a:t>
            </a:r>
            <a:r>
              <a:rPr lang="en-US" sz="2000" dirty="0"/>
              <a:t>/</a:t>
            </a:r>
            <a:r>
              <a:rPr lang="en-US" sz="2000" baseline="-25000" dirty="0"/>
              <a:t>10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</a:p>
          <a:p>
            <a:r>
              <a:rPr lang="en-US" sz="2000" baseline="30000" dirty="0"/>
              <a:t>10</a:t>
            </a:r>
            <a:r>
              <a:rPr lang="en-US" sz="2000" dirty="0"/>
              <a:t>/</a:t>
            </a:r>
            <a:r>
              <a:rPr lang="en-US" sz="2000" baseline="-25000" dirty="0"/>
              <a:t>7</a:t>
            </a:r>
            <a:r>
              <a:rPr lang="en-US" sz="2000" dirty="0">
                <a:sym typeface="Symbol" pitchFamily="18" charset="2"/>
              </a:rPr>
              <a:t>gh = </a:t>
            </a:r>
            <a:r>
              <a:rPr lang="en-US" sz="2000" dirty="0"/>
              <a:t>v</a:t>
            </a:r>
            <a:r>
              <a:rPr lang="en-US" sz="2000" baseline="30000" dirty="0"/>
              <a:t>2</a:t>
            </a:r>
          </a:p>
          <a:p>
            <a:r>
              <a:rPr lang="en-US" sz="2000" dirty="0">
                <a:sym typeface="Symbol" pitchFamily="18" charset="2"/>
              </a:rPr>
              <a:t>v = (</a:t>
            </a:r>
            <a:r>
              <a:rPr lang="en-US" sz="2000" baseline="30000" dirty="0"/>
              <a:t>10</a:t>
            </a:r>
            <a:r>
              <a:rPr lang="en-US" sz="2000" dirty="0"/>
              <a:t>/</a:t>
            </a:r>
            <a:r>
              <a:rPr lang="en-US" sz="2000" baseline="-25000" dirty="0"/>
              <a:t>7</a:t>
            </a:r>
            <a:r>
              <a:rPr lang="en-US" sz="2000" dirty="0">
                <a:sym typeface="Symbol" pitchFamily="18" charset="2"/>
              </a:rPr>
              <a:t>gh)</a:t>
            </a:r>
            <a:r>
              <a:rPr lang="en-US" sz="2000" baseline="30000" dirty="0">
                <a:sym typeface="Symbol" pitchFamily="18" charset="2"/>
              </a:rPr>
              <a:t>1/2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112395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v = (</a:t>
            </a:r>
            <a:r>
              <a:rPr lang="en-US" sz="1400" baseline="30000"/>
              <a:t>10</a:t>
            </a:r>
            <a:r>
              <a:rPr lang="en-US" sz="1400"/>
              <a:t>/</a:t>
            </a:r>
            <a:r>
              <a:rPr lang="en-US" sz="1400" baseline="-25000"/>
              <a:t>7</a:t>
            </a:r>
            <a:r>
              <a:rPr lang="en-US" sz="1400">
                <a:sym typeface="Symbol" pitchFamily="18" charset="2"/>
              </a:rPr>
              <a:t>gh)</a:t>
            </a:r>
            <a:r>
              <a:rPr lang="en-US" sz="1400" baseline="30000">
                <a:sym typeface="Symbol" pitchFamily="18" charset="2"/>
              </a:rPr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4.5 kg ball with a radius of </a:t>
            </a:r>
            <a:r>
              <a:rPr lang="en-US" sz="3600" dirty="0" smtClean="0"/>
              <a:t>0.12 </a:t>
            </a:r>
            <a:r>
              <a:rPr lang="en-US" sz="3600" dirty="0"/>
              <a:t>m rolls down a 2.78 m long ramp that loses </a:t>
            </a:r>
            <a:r>
              <a:rPr lang="en-US" sz="3600" dirty="0" smtClean="0"/>
              <a:t>0.345 </a:t>
            </a:r>
            <a:r>
              <a:rPr lang="en-US" sz="3600" dirty="0"/>
              <a:t>m of elevation.</a:t>
            </a:r>
          </a:p>
          <a:p>
            <a:r>
              <a:rPr lang="en-US" sz="3600" dirty="0"/>
              <a:t>What is the ball’s velocity at the bottom? (</a:t>
            </a:r>
            <a:r>
              <a:rPr lang="en-US" sz="3200" dirty="0">
                <a:sym typeface="Symbol" pitchFamily="18" charset="2"/>
              </a:rPr>
              <a:t>v = (</a:t>
            </a:r>
            <a:r>
              <a:rPr lang="en-US" sz="3200" baseline="30000" dirty="0"/>
              <a:t>10</a:t>
            </a:r>
            <a:r>
              <a:rPr lang="en-US" sz="3200" dirty="0"/>
              <a:t>/</a:t>
            </a:r>
            <a:r>
              <a:rPr lang="en-US" sz="3200" baseline="-25000" dirty="0"/>
              <a:t>7</a:t>
            </a:r>
            <a:r>
              <a:rPr lang="en-US" sz="3200" dirty="0">
                <a:sym typeface="Symbol" pitchFamily="18" charset="2"/>
              </a:rPr>
              <a:t>gh)</a:t>
            </a:r>
            <a:r>
              <a:rPr lang="en-US" sz="3200" baseline="30000" dirty="0">
                <a:sym typeface="Symbol" pitchFamily="18" charset="2"/>
              </a:rPr>
              <a:t>1/2</a:t>
            </a:r>
            <a:r>
              <a:rPr lang="en-US" sz="3600" dirty="0"/>
              <a:t>)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28600" y="3336925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ym typeface="Symbol" pitchFamily="18" charset="2"/>
              </a:rPr>
              <a:t>v = (</a:t>
            </a:r>
            <a:r>
              <a:rPr lang="en-US" sz="2000" baseline="30000" dirty="0"/>
              <a:t>10</a:t>
            </a:r>
            <a:r>
              <a:rPr lang="en-US" sz="2000" dirty="0"/>
              <a:t>/</a:t>
            </a:r>
            <a:r>
              <a:rPr lang="en-US" sz="2000" baseline="-25000" dirty="0"/>
              <a:t>7</a:t>
            </a:r>
            <a:r>
              <a:rPr lang="en-US" sz="2000" dirty="0">
                <a:sym typeface="Symbol" pitchFamily="18" charset="2"/>
              </a:rPr>
              <a:t>(9.8m/s/s)(.345 m))</a:t>
            </a:r>
            <a:r>
              <a:rPr lang="en-US" sz="2000" baseline="30000" dirty="0">
                <a:sym typeface="Symbol" pitchFamily="18" charset="2"/>
              </a:rPr>
              <a:t>1/2 </a:t>
            </a:r>
            <a:r>
              <a:rPr lang="en-US" sz="2000" dirty="0">
                <a:sym typeface="Symbol" pitchFamily="18" charset="2"/>
              </a:rPr>
              <a:t>= 2.1977 m/s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v = </a:t>
            </a:r>
            <a:r>
              <a:rPr lang="en-US" sz="2000" u="sng" dirty="0">
                <a:sym typeface="Symbol" pitchFamily="18" charset="2"/>
              </a:rPr>
              <a:t>2.20 m/s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2.20 m/s</a:t>
            </a:r>
            <a:endParaRPr lang="en-US" sz="12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4.5 kg ball with a radius of </a:t>
            </a:r>
            <a:r>
              <a:rPr lang="en-US" sz="3600" dirty="0" smtClean="0"/>
              <a:t>0.12 </a:t>
            </a:r>
            <a:r>
              <a:rPr lang="en-US" sz="3600" dirty="0"/>
              <a:t>m rolls down a 2.78 m long ramp that loses </a:t>
            </a:r>
            <a:r>
              <a:rPr lang="en-US" sz="3600" dirty="0" smtClean="0"/>
              <a:t>0.345 </a:t>
            </a:r>
            <a:r>
              <a:rPr lang="en-US" sz="3600" dirty="0"/>
              <a:t>m of elevation.</a:t>
            </a:r>
          </a:p>
          <a:p>
            <a:r>
              <a:rPr lang="en-US" sz="3600" dirty="0"/>
              <a:t>What was the rotational velocity of the ball at the bottom? (</a:t>
            </a:r>
            <a:r>
              <a:rPr lang="en-US" sz="3200" dirty="0">
                <a:sym typeface="Symbol" pitchFamily="18" charset="2"/>
              </a:rPr>
              <a:t>v = 2.1977 m/s</a:t>
            </a:r>
            <a:r>
              <a:rPr lang="en-US" sz="3600" dirty="0"/>
              <a:t>)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 rad/s</a:t>
            </a:r>
            <a:endParaRPr lang="en-US" sz="1200" baseline="30000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28600" y="3336925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 </a:t>
            </a:r>
            <a:r>
              <a:rPr lang="en-US" sz="2000" dirty="0" smtClean="0">
                <a:sym typeface="Symbol"/>
              </a:rPr>
              <a:t> </a:t>
            </a:r>
            <a:r>
              <a:rPr lang="en-US" sz="2000" dirty="0" smtClean="0"/>
              <a:t>= </a:t>
            </a:r>
            <a:r>
              <a:rPr lang="en-US" sz="2000" dirty="0"/>
              <a:t>v/r = (2.1977 m/s)/(.12 m) = 18.3 s</a:t>
            </a:r>
            <a:r>
              <a:rPr lang="en-US" sz="2000" baseline="30000" dirty="0"/>
              <a:t>-1</a:t>
            </a:r>
          </a:p>
          <a:p>
            <a:pPr eaLnBrk="0" hangingPunct="0"/>
            <a:r>
              <a:rPr lang="en-US" sz="2000" dirty="0"/>
              <a:t> </a:t>
            </a:r>
            <a:r>
              <a:rPr lang="en-US" sz="2000" dirty="0" smtClean="0">
                <a:sym typeface="Symbol"/>
              </a:rPr>
              <a:t> </a:t>
            </a:r>
            <a:r>
              <a:rPr lang="en-US" sz="2000" dirty="0" smtClean="0"/>
              <a:t>= </a:t>
            </a:r>
            <a:r>
              <a:rPr lang="en-US" sz="2000" u="sng" dirty="0"/>
              <a:t>18 s</a:t>
            </a:r>
            <a:r>
              <a:rPr lang="en-US" sz="2000" u="sng" baseline="30000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458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4.5 kg ball with a radius of </a:t>
            </a:r>
            <a:r>
              <a:rPr lang="en-US" sz="3600" dirty="0" smtClean="0"/>
              <a:t>0.12 </a:t>
            </a:r>
            <a:r>
              <a:rPr lang="en-US" sz="3600" dirty="0"/>
              <a:t>m rolls down a 2.78 m long ramp that loses </a:t>
            </a:r>
            <a:r>
              <a:rPr lang="en-US" sz="3600" dirty="0" smtClean="0"/>
              <a:t>0.345 </a:t>
            </a:r>
            <a:r>
              <a:rPr lang="en-US" sz="3600" dirty="0"/>
              <a:t>m of elevation.</a:t>
            </a:r>
          </a:p>
          <a:p>
            <a:r>
              <a:rPr lang="en-US" sz="3600" dirty="0"/>
              <a:t>What was the linear acceleration of the ball down the ramp? </a:t>
            </a:r>
            <a:r>
              <a:rPr lang="en-US" sz="3200" dirty="0"/>
              <a:t>(</a:t>
            </a:r>
            <a:r>
              <a:rPr lang="en-US" sz="2800" dirty="0">
                <a:sym typeface="Symbol" pitchFamily="18" charset="2"/>
              </a:rPr>
              <a:t>v = 2.1977 m/s</a:t>
            </a:r>
            <a:r>
              <a:rPr lang="en-US" sz="3200" dirty="0"/>
              <a:t>)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8947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0.869 </a:t>
            </a:r>
            <a:r>
              <a:rPr lang="en-US" sz="1200" dirty="0"/>
              <a:t>m/s/s</a:t>
            </a:r>
            <a:endParaRPr lang="en-US" sz="1200" baseline="30000" dirty="0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8600" y="3336925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Symbol" pitchFamily="18" charset="2"/>
              <a:buNone/>
            </a:pPr>
            <a:r>
              <a:rPr lang="en-US" sz="2000" dirty="0"/>
              <a:t> v</a:t>
            </a:r>
            <a:r>
              <a:rPr lang="en-US" sz="2000" baseline="30000" dirty="0"/>
              <a:t>2</a:t>
            </a:r>
            <a:r>
              <a:rPr lang="en-US" sz="2000" dirty="0"/>
              <a:t> = u</a:t>
            </a:r>
            <a:r>
              <a:rPr lang="en-US" sz="2000" baseline="30000" dirty="0"/>
              <a:t>2</a:t>
            </a:r>
            <a:r>
              <a:rPr lang="en-US" sz="2000" dirty="0"/>
              <a:t> + 2as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/>
              <a:t>v</a:t>
            </a:r>
            <a:r>
              <a:rPr lang="en-US" sz="2000" baseline="30000" dirty="0"/>
              <a:t>2</a:t>
            </a:r>
            <a:r>
              <a:rPr lang="en-US" sz="2000" dirty="0"/>
              <a:t>/(2s) = a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/>
              <a:t>(2.1977 m/s)</a:t>
            </a:r>
            <a:r>
              <a:rPr lang="en-US" sz="2000" baseline="30000" dirty="0"/>
              <a:t>2</a:t>
            </a:r>
            <a:r>
              <a:rPr lang="en-US" sz="2000" dirty="0"/>
              <a:t>/(2(2.78 m)) = </a:t>
            </a:r>
            <a:r>
              <a:rPr lang="en-US" sz="2000" dirty="0" smtClean="0"/>
              <a:t>0.869 </a:t>
            </a:r>
            <a:r>
              <a:rPr lang="en-US" sz="2000" dirty="0"/>
              <a:t>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780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– </a:t>
            </a:r>
            <a:r>
              <a:rPr lang="en-US" sz="2800"/>
              <a:t>Pulleys and such</a:t>
            </a:r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2438400" y="914400"/>
            <a:ext cx="2933700" cy="4114800"/>
            <a:chOff x="240" y="576"/>
            <a:chExt cx="1848" cy="2592"/>
          </a:xfrm>
        </p:grpSpPr>
        <p:grpSp>
          <p:nvGrpSpPr>
            <p:cNvPr id="98309" name="Group 5"/>
            <p:cNvGrpSpPr>
              <a:grpSpLocks/>
            </p:cNvGrpSpPr>
            <p:nvPr/>
          </p:nvGrpSpPr>
          <p:grpSpPr bwMode="auto">
            <a:xfrm>
              <a:off x="240" y="576"/>
              <a:ext cx="1584" cy="1584"/>
              <a:chOff x="1776" y="1776"/>
              <a:chExt cx="1584" cy="1584"/>
            </a:xfrm>
          </p:grpSpPr>
          <p:sp>
            <p:nvSpPr>
              <p:cNvPr id="98310" name="Oval 6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1584" cy="1584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1" name="AutoShape 7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192" cy="192"/>
              </a:xfrm>
              <a:prstGeom prst="flowChartSummingJunction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8312" name="Group 8"/>
            <p:cNvGrpSpPr>
              <a:grpSpLocks/>
            </p:cNvGrpSpPr>
            <p:nvPr/>
          </p:nvGrpSpPr>
          <p:grpSpPr bwMode="auto">
            <a:xfrm>
              <a:off x="1024" y="576"/>
              <a:ext cx="255" cy="768"/>
              <a:chOff x="1552" y="960"/>
              <a:chExt cx="255" cy="768"/>
            </a:xfrm>
          </p:grpSpPr>
          <p:sp>
            <p:nvSpPr>
              <p:cNvPr id="98313" name="Line 9"/>
              <p:cNvSpPr>
                <a:spLocks noChangeShapeType="1"/>
              </p:cNvSpPr>
              <p:nvPr/>
            </p:nvSpPr>
            <p:spPr bwMode="auto">
              <a:xfrm flipV="1">
                <a:off x="1552" y="96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14" name="Text Box 10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223" cy="44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000"/>
                  <a:t>r</a:t>
                </a:r>
              </a:p>
            </p:txBody>
          </p:sp>
        </p:grp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1824" y="1392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1560" y="2736"/>
              <a:ext cx="528" cy="38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864" y="15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1</a:t>
              </a:r>
            </a:p>
          </p:txBody>
        </p:sp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1015" y="2726"/>
              <a:ext cx="47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</a:t>
              </a:r>
              <a:r>
                <a:rPr lang="en-US" sz="4000" baseline="-25000"/>
                <a:t>2</a:t>
              </a:r>
            </a:p>
          </p:txBody>
        </p:sp>
      </p:grpSp>
      <p:grpSp>
        <p:nvGrpSpPr>
          <p:cNvPr id="98319" name="Group 15"/>
          <p:cNvGrpSpPr>
            <a:grpSpLocks/>
          </p:cNvGrpSpPr>
          <p:nvPr/>
        </p:nvGrpSpPr>
        <p:grpSpPr bwMode="auto">
          <a:xfrm>
            <a:off x="4719638" y="4953000"/>
            <a:ext cx="3052762" cy="1524000"/>
            <a:chOff x="300" y="960"/>
            <a:chExt cx="1923" cy="960"/>
          </a:xfrm>
        </p:grpSpPr>
        <p:sp>
          <p:nvSpPr>
            <p:cNvPr id="98320" name="Text Box 16"/>
            <p:cNvSpPr txBox="1">
              <a:spLocks noChangeArrowheads="1"/>
            </p:cNvSpPr>
            <p:nvPr/>
          </p:nvSpPr>
          <p:spPr bwMode="auto">
            <a:xfrm>
              <a:off x="300" y="1190"/>
              <a:ext cx="192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h = (made up)</a:t>
              </a:r>
              <a:endParaRPr lang="en-US" sz="4000">
                <a:sym typeface="Symbol" pitchFamily="18" charset="2"/>
              </a:endParaRPr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432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2438400" y="21336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228600" y="6477000"/>
            <a:ext cx="7772400" cy="3810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1981200" y="6134100"/>
            <a:ext cx="914400" cy="304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898525" y="5559425"/>
            <a:ext cx="75088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m</a:t>
            </a:r>
            <a:r>
              <a:rPr lang="en-US" sz="4000" baseline="-25000"/>
              <a:t>3</a:t>
            </a:r>
            <a:endParaRPr lang="en-US"/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5622925" y="838200"/>
            <a:ext cx="3749675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Find acceleration of system</a:t>
            </a:r>
          </a:p>
          <a:p>
            <a:r>
              <a:rPr lang="en-US" sz="3200"/>
              <a:t>r = 46 cm</a:t>
            </a:r>
          </a:p>
          <a:p>
            <a:r>
              <a:rPr lang="en-US" sz="3200"/>
              <a:t>m</a:t>
            </a:r>
            <a:r>
              <a:rPr lang="en-US" sz="3200" baseline="-25000"/>
              <a:t>1 </a:t>
            </a:r>
            <a:r>
              <a:rPr lang="en-US" sz="3200"/>
              <a:t>= 55 kg</a:t>
            </a:r>
          </a:p>
          <a:p>
            <a:r>
              <a:rPr lang="en-US" sz="3200"/>
              <a:t>m</a:t>
            </a:r>
            <a:r>
              <a:rPr lang="en-US" sz="3200" baseline="-25000"/>
              <a:t>2 </a:t>
            </a:r>
            <a:r>
              <a:rPr lang="en-US" sz="3200"/>
              <a:t>= 15 kg</a:t>
            </a:r>
          </a:p>
          <a:p>
            <a:r>
              <a:rPr lang="en-US" sz="3200"/>
              <a:t>m</a:t>
            </a:r>
            <a:r>
              <a:rPr lang="en-US" sz="3200" baseline="-25000"/>
              <a:t>3 </a:t>
            </a:r>
            <a:r>
              <a:rPr lang="en-US" sz="3200"/>
              <a:t>= 12 kg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681663" y="3657600"/>
            <a:ext cx="1709737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 </a:t>
            </a:r>
            <a:r>
              <a:rPr lang="en-US" sz="3200"/>
              <a:t>= 1.0 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6737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– </a:t>
            </a:r>
            <a:r>
              <a:rPr lang="en-US" sz="2800"/>
              <a:t>yo yo ma</a:t>
            </a:r>
          </a:p>
        </p:txBody>
      </p:sp>
      <p:grpSp>
        <p:nvGrpSpPr>
          <p:cNvPr id="100377" name="Group 25"/>
          <p:cNvGrpSpPr>
            <a:grpSpLocks/>
          </p:cNvGrpSpPr>
          <p:nvPr/>
        </p:nvGrpSpPr>
        <p:grpSpPr bwMode="auto">
          <a:xfrm>
            <a:off x="1447800" y="2286000"/>
            <a:ext cx="2514600" cy="2514600"/>
            <a:chOff x="1536" y="576"/>
            <a:chExt cx="1584" cy="1584"/>
          </a:xfrm>
        </p:grpSpPr>
        <p:sp>
          <p:nvSpPr>
            <p:cNvPr id="100358" name="Oval 6"/>
            <p:cNvSpPr>
              <a:spLocks noChangeArrowheads="1"/>
            </p:cNvSpPr>
            <p:nvPr/>
          </p:nvSpPr>
          <p:spPr bwMode="auto">
            <a:xfrm>
              <a:off x="1536" y="576"/>
              <a:ext cx="1584" cy="158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AutoShape 7"/>
            <p:cNvSpPr>
              <a:spLocks noChangeArrowheads="1"/>
            </p:cNvSpPr>
            <p:nvPr/>
          </p:nvSpPr>
          <p:spPr bwMode="auto">
            <a:xfrm>
              <a:off x="2136" y="1128"/>
              <a:ext cx="408" cy="408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228600" y="6477000"/>
            <a:ext cx="7772400" cy="3810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5622925" y="838200"/>
            <a:ext cx="3292475" cy="2835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Find acceleration of system (assume it is a cylinder)</a:t>
            </a:r>
          </a:p>
          <a:p>
            <a:r>
              <a:rPr lang="en-US" sz="3200" dirty="0"/>
              <a:t>r</a:t>
            </a:r>
            <a:r>
              <a:rPr lang="en-US" sz="3200" baseline="-25000" dirty="0"/>
              <a:t>1</a:t>
            </a:r>
            <a:r>
              <a:rPr lang="en-US" sz="3200" dirty="0"/>
              <a:t> = 6.720 cm</a:t>
            </a:r>
          </a:p>
          <a:p>
            <a:r>
              <a:rPr lang="en-US" sz="3200" dirty="0"/>
              <a:t>r</a:t>
            </a:r>
            <a:r>
              <a:rPr lang="en-US" sz="3200" baseline="-25000" dirty="0"/>
              <a:t>2 </a:t>
            </a:r>
            <a:r>
              <a:rPr lang="en-US" sz="3200" dirty="0"/>
              <a:t>= </a:t>
            </a:r>
            <a:r>
              <a:rPr lang="en-US" sz="3200" dirty="0" smtClean="0"/>
              <a:t>0.210 </a:t>
            </a:r>
            <a:r>
              <a:rPr lang="en-US" sz="3200" dirty="0"/>
              <a:t>cm</a:t>
            </a:r>
          </a:p>
          <a:p>
            <a:r>
              <a:rPr lang="en-US" sz="3200" dirty="0"/>
              <a:t>m</a:t>
            </a:r>
            <a:r>
              <a:rPr lang="en-US" sz="3200" baseline="-25000" dirty="0"/>
              <a:t> </a:t>
            </a:r>
            <a:r>
              <a:rPr lang="en-US" sz="3200" dirty="0"/>
              <a:t>= 273 g</a:t>
            </a:r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V="1">
            <a:off x="2400300" y="6858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 flipV="1">
            <a:off x="2743200" y="26670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3184525" y="2914650"/>
            <a:ext cx="452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</a:t>
            </a:r>
            <a:r>
              <a:rPr lang="en-US" sz="3200" baseline="-25000"/>
              <a:t>1</a:t>
            </a:r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>
            <a:off x="2743200" y="3505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2803525" y="3581400"/>
            <a:ext cx="5492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</a:t>
            </a:r>
            <a:r>
              <a:rPr lang="en-US" sz="3200" baseline="-25000"/>
              <a:t>2</a:t>
            </a:r>
          </a:p>
        </p:txBody>
      </p:sp>
      <p:grpSp>
        <p:nvGrpSpPr>
          <p:cNvPr id="100385" name="Group 33"/>
          <p:cNvGrpSpPr>
            <a:grpSpLocks/>
          </p:cNvGrpSpPr>
          <p:nvPr/>
        </p:nvGrpSpPr>
        <p:grpSpPr bwMode="auto">
          <a:xfrm>
            <a:off x="2514600" y="4800600"/>
            <a:ext cx="1709738" cy="1676400"/>
            <a:chOff x="1584" y="3024"/>
            <a:chExt cx="1077" cy="1056"/>
          </a:xfrm>
        </p:grpSpPr>
        <p:sp>
          <p:nvSpPr>
            <p:cNvPr id="100376" name="Text Box 24"/>
            <p:cNvSpPr txBox="1">
              <a:spLocks noChangeArrowheads="1"/>
            </p:cNvSpPr>
            <p:nvPr/>
          </p:nvSpPr>
          <p:spPr bwMode="auto">
            <a:xfrm>
              <a:off x="1584" y="3360"/>
              <a:ext cx="1077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</a:t>
              </a:r>
              <a:r>
                <a:rPr lang="en-US" sz="3200" baseline="-25000"/>
                <a:t> </a:t>
              </a:r>
              <a:r>
                <a:rPr lang="en-US" sz="3200"/>
                <a:t>= 1.0 m</a:t>
              </a:r>
              <a:endParaRPr lang="en-US"/>
            </a:p>
          </p:txBody>
        </p:sp>
        <p:sp>
          <p:nvSpPr>
            <p:cNvPr id="100383" name="Line 31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84" name="Line 32"/>
            <p:cNvSpPr>
              <a:spLocks noChangeShapeType="1"/>
            </p:cNvSpPr>
            <p:nvPr/>
          </p:nvSpPr>
          <p:spPr bwMode="auto">
            <a:xfrm>
              <a:off x="1680" y="374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7713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Angular kinematics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01458" y="722313"/>
            <a:ext cx="2627642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600" dirty="0"/>
              <a:t>Linear</a:t>
            </a:r>
            <a:r>
              <a:rPr lang="en-US" sz="3600" dirty="0" smtClean="0"/>
              <a:t>:</a:t>
            </a:r>
            <a:endParaRPr lang="en-US" sz="3600" dirty="0"/>
          </a:p>
          <a:p>
            <a:pPr algn="r"/>
            <a:r>
              <a:rPr lang="en-US" sz="3600" dirty="0"/>
              <a:t>u + at = v</a:t>
            </a:r>
          </a:p>
          <a:p>
            <a:pPr algn="r"/>
            <a:r>
              <a:rPr lang="en-US" sz="3600" dirty="0" err="1"/>
              <a:t>ut</a:t>
            </a:r>
            <a:r>
              <a:rPr lang="en-US" sz="3600" dirty="0"/>
              <a:t> +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at</a:t>
            </a:r>
            <a:r>
              <a:rPr lang="en-US" sz="3600" baseline="30000" dirty="0"/>
              <a:t>2</a:t>
            </a:r>
            <a:r>
              <a:rPr lang="en-US" sz="3600" dirty="0"/>
              <a:t> = s</a:t>
            </a:r>
          </a:p>
          <a:p>
            <a:pPr algn="r"/>
            <a:r>
              <a:rPr lang="en-US" sz="3600" dirty="0"/>
              <a:t>u</a:t>
            </a:r>
            <a:r>
              <a:rPr lang="en-US" sz="3600" baseline="30000" dirty="0"/>
              <a:t>2</a:t>
            </a:r>
            <a:r>
              <a:rPr lang="en-US" sz="3600" dirty="0"/>
              <a:t> + 2as = v</a:t>
            </a:r>
            <a:r>
              <a:rPr lang="en-US" sz="3600" baseline="30000" dirty="0"/>
              <a:t>2</a:t>
            </a:r>
          </a:p>
          <a:p>
            <a:pPr algn="r"/>
            <a:r>
              <a:rPr lang="en-US" sz="3600" dirty="0"/>
              <a:t>(u + v)t/2 = s</a:t>
            </a:r>
          </a:p>
          <a:p>
            <a:pPr algn="r"/>
            <a:r>
              <a:rPr lang="en-US" sz="3600" dirty="0"/>
              <a:t>ma = F</a:t>
            </a:r>
          </a:p>
          <a:p>
            <a:pPr algn="r"/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mv</a:t>
            </a:r>
            <a:r>
              <a:rPr lang="en-US" sz="3600" baseline="30000" dirty="0"/>
              <a:t>2</a:t>
            </a:r>
            <a:r>
              <a:rPr lang="en-US" sz="3600" dirty="0"/>
              <a:t> = E</a:t>
            </a:r>
            <a:r>
              <a:rPr lang="en-US" sz="3600" baseline="-25000" dirty="0"/>
              <a:t>kin</a:t>
            </a:r>
          </a:p>
          <a:p>
            <a:pPr algn="r"/>
            <a:r>
              <a:rPr lang="en-US" sz="3600" dirty="0"/>
              <a:t>Fs = W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419600" y="722313"/>
            <a:ext cx="3220753" cy="3416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Angular:</a:t>
            </a:r>
          </a:p>
          <a:p>
            <a:r>
              <a:rPr lang="en-US" sz="3600" dirty="0" smtClean="0">
                <a:sym typeface="Symbol" pitchFamily="18" charset="2"/>
              </a:rPr>
              <a:t>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-25000" dirty="0">
                <a:sym typeface="Symbol" pitchFamily="18" charset="2"/>
              </a:rPr>
              <a:t>o</a:t>
            </a:r>
            <a:r>
              <a:rPr lang="en-US" sz="3600" dirty="0"/>
              <a:t> + </a:t>
            </a:r>
            <a:r>
              <a:rPr lang="en-US" sz="3600" dirty="0">
                <a:sym typeface="Symbol" pitchFamily="18" charset="2"/>
              </a:rPr>
              <a:t></a:t>
            </a:r>
            <a:r>
              <a:rPr lang="en-US" sz="3600" dirty="0"/>
              <a:t>t</a:t>
            </a:r>
          </a:p>
          <a:p>
            <a:r>
              <a:rPr lang="en-US" sz="3600" dirty="0">
                <a:sym typeface="Symbol" pitchFamily="18" charset="2"/>
              </a:rPr>
              <a:t> = </a:t>
            </a:r>
            <a:r>
              <a:rPr lang="en-US" sz="3600" baseline="-25000" dirty="0" err="1">
                <a:sym typeface="Symbol" pitchFamily="18" charset="2"/>
              </a:rPr>
              <a:t>o</a:t>
            </a:r>
            <a:r>
              <a:rPr lang="en-US" sz="3600" dirty="0" err="1"/>
              <a:t>t</a:t>
            </a:r>
            <a:r>
              <a:rPr lang="en-US" sz="3600" dirty="0"/>
              <a:t> +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>
                <a:sym typeface="Symbol" pitchFamily="18" charset="2"/>
              </a:rPr>
              <a:t></a:t>
            </a:r>
            <a:r>
              <a:rPr lang="en-US" sz="3600" dirty="0"/>
              <a:t>t</a:t>
            </a:r>
            <a:r>
              <a:rPr lang="en-US" sz="3600" baseline="30000" dirty="0"/>
              <a:t>2</a:t>
            </a:r>
          </a:p>
          <a:p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30000" dirty="0"/>
              <a:t>2</a:t>
            </a:r>
            <a:r>
              <a:rPr lang="en-US" sz="3600" dirty="0"/>
              <a:t> = 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-25000" dirty="0">
                <a:sym typeface="Symbol" pitchFamily="18" charset="2"/>
              </a:rPr>
              <a:t>o</a:t>
            </a:r>
            <a:r>
              <a:rPr lang="en-US" sz="3600" baseline="30000" dirty="0"/>
              <a:t>2</a:t>
            </a:r>
            <a:r>
              <a:rPr lang="en-US" sz="3600" dirty="0"/>
              <a:t> + 2</a:t>
            </a:r>
            <a:r>
              <a:rPr lang="en-US" sz="3600" dirty="0">
                <a:sym typeface="Symbol" pitchFamily="18" charset="2"/>
              </a:rPr>
              <a:t></a:t>
            </a:r>
          </a:p>
          <a:p>
            <a:r>
              <a:rPr lang="en-US" sz="3600" dirty="0">
                <a:sym typeface="Symbol" pitchFamily="18" charset="2"/>
              </a:rPr>
              <a:t> = </a:t>
            </a:r>
            <a:r>
              <a:rPr lang="en-US" sz="3600" dirty="0"/>
              <a:t>(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-25000" dirty="0">
                <a:sym typeface="Symbol" pitchFamily="18" charset="2"/>
              </a:rPr>
              <a:t>o</a:t>
            </a:r>
            <a:r>
              <a:rPr lang="en-US" sz="3600" dirty="0"/>
              <a:t> + 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dirty="0"/>
              <a:t>)t/2*</a:t>
            </a:r>
          </a:p>
          <a:p>
            <a:r>
              <a:rPr lang="en-US" sz="3600" dirty="0" smtClean="0">
                <a:sym typeface="Symbol"/>
              </a:rPr>
              <a:t>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/>
              <a:t>= I</a:t>
            </a:r>
            <a:r>
              <a:rPr lang="en-US" sz="3600" dirty="0">
                <a:sym typeface="Symbol" pitchFamily="18" charset="2"/>
              </a:rPr>
              <a:t>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441950" y="6451600"/>
            <a:ext cx="25590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419600" y="4038600"/>
            <a:ext cx="2590774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E</a:t>
            </a:r>
            <a:r>
              <a:rPr lang="en-US" sz="3600" baseline="-25000" dirty="0"/>
              <a:t>k rot</a:t>
            </a:r>
            <a:r>
              <a:rPr lang="en-US" sz="3600" dirty="0"/>
              <a:t> =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I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30000" dirty="0"/>
              <a:t>2</a:t>
            </a:r>
          </a:p>
          <a:p>
            <a:r>
              <a:rPr lang="en-US" sz="3600" dirty="0">
                <a:sym typeface="Symbol" pitchFamily="18" charset="2"/>
              </a:rPr>
              <a:t>W </a:t>
            </a:r>
            <a:r>
              <a:rPr lang="en-US" sz="3600" dirty="0"/>
              <a:t>= </a:t>
            </a:r>
            <a:r>
              <a:rPr lang="en-US" sz="3600" dirty="0" smtClean="0">
                <a:sym typeface="Symbol"/>
              </a:rPr>
              <a:t></a:t>
            </a:r>
            <a:r>
              <a:rPr lang="en-US" sz="3600" dirty="0" smtClean="0">
                <a:sym typeface="Symbol" pitchFamily="18" charset="2"/>
              </a:rPr>
              <a:t></a:t>
            </a:r>
            <a:r>
              <a:rPr lang="en-US" sz="3600" dirty="0">
                <a:sym typeface="Symbol" pitchFamily="18" charset="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7800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Useful Substitutions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33400" y="665163"/>
            <a:ext cx="7467600" cy="3930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ym typeface="Symbol" pitchFamily="18" charset="2"/>
              </a:rPr>
              <a:t> </a:t>
            </a:r>
            <a:r>
              <a:rPr lang="en-US" sz="4000"/>
              <a:t>= I</a:t>
            </a:r>
            <a:r>
              <a:rPr lang="en-US" sz="4000">
                <a:sym typeface="Symbol" pitchFamily="18" charset="2"/>
              </a:rPr>
              <a:t></a:t>
            </a:r>
          </a:p>
          <a:p>
            <a:r>
              <a:rPr lang="en-US" sz="4000">
                <a:sym typeface="Symbol" pitchFamily="18" charset="2"/>
              </a:rPr>
              <a:t> </a:t>
            </a:r>
            <a:r>
              <a:rPr lang="en-US" sz="4000"/>
              <a:t>= rF</a:t>
            </a:r>
          </a:p>
          <a:p>
            <a:r>
              <a:rPr lang="en-US" sz="4000"/>
              <a:t>so F = </a:t>
            </a:r>
            <a:r>
              <a:rPr lang="en-US" sz="4000">
                <a:sym typeface="Symbol" pitchFamily="18" charset="2"/>
              </a:rPr>
              <a:t>/r = </a:t>
            </a:r>
            <a:r>
              <a:rPr lang="en-US" sz="4000"/>
              <a:t>I</a:t>
            </a:r>
            <a:r>
              <a:rPr lang="en-US" sz="4000">
                <a:sym typeface="Symbol" pitchFamily="18" charset="2"/>
              </a:rPr>
              <a:t>/r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s = r,  so  = s/r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v = r, so  = v/r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a = r,  so  = a/r</a:t>
            </a:r>
          </a:p>
        </p:txBody>
      </p:sp>
      <p:grpSp>
        <p:nvGrpSpPr>
          <p:cNvPr id="88084" name="Group 20"/>
          <p:cNvGrpSpPr>
            <a:grpSpLocks/>
          </p:cNvGrpSpPr>
          <p:nvPr/>
        </p:nvGrpSpPr>
        <p:grpSpPr bwMode="auto">
          <a:xfrm>
            <a:off x="1981200" y="2133600"/>
            <a:ext cx="4114800" cy="2971800"/>
            <a:chOff x="1248" y="1344"/>
            <a:chExt cx="2592" cy="1872"/>
          </a:xfrm>
        </p:grpSpPr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H="1">
              <a:off x="2928" y="1680"/>
              <a:ext cx="91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 flipH="1" flipV="1">
              <a:off x="2976" y="2400"/>
              <a:ext cx="81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>
              <a:off x="1248" y="1536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112" y="1344"/>
              <a:ext cx="144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1392" y="2400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 flipV="1">
              <a:off x="2064" y="2448"/>
              <a:ext cx="144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H="1" flipV="1">
              <a:off x="2688" y="2496"/>
              <a:ext cx="9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 flipH="1">
              <a:off x="2688" y="1392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050"/>
          <p:cNvSpPr txBox="1">
            <a:spLocks noChangeArrowheads="1"/>
          </p:cNvSpPr>
          <p:nvPr/>
        </p:nvSpPr>
        <p:spPr bwMode="auto">
          <a:xfrm>
            <a:off x="76200" y="-76200"/>
            <a:ext cx="7019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Rotational Ke</a:t>
            </a:r>
            <a:endParaRPr lang="en-US" sz="2000"/>
          </a:p>
        </p:txBody>
      </p:sp>
      <p:sp>
        <p:nvSpPr>
          <p:cNvPr id="67609" name="Text Box 2073"/>
          <p:cNvSpPr txBox="1">
            <a:spLocks noChangeArrowheads="1"/>
          </p:cNvSpPr>
          <p:nvPr/>
        </p:nvSpPr>
        <p:spPr bwMode="auto">
          <a:xfrm>
            <a:off x="212725" y="746125"/>
            <a:ext cx="87026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u="sng" dirty="0">
                <a:sym typeface="Symbol" pitchFamily="18" charset="2"/>
              </a:rPr>
              <a:t>Two types of kinetic energy:</a:t>
            </a:r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baseline="30000" dirty="0"/>
          </a:p>
          <a:p>
            <a:r>
              <a:rPr lang="en-US" sz="3600" dirty="0">
                <a:sym typeface="Symbol" pitchFamily="18" charset="2"/>
              </a:rPr>
              <a:t>Of course a rolling object has </a:t>
            </a:r>
            <a:r>
              <a:rPr lang="en-US" sz="3600" dirty="0" smtClean="0">
                <a:sym typeface="Symbol" pitchFamily="18" charset="2"/>
              </a:rPr>
              <a:t>both</a:t>
            </a:r>
            <a:endParaRPr lang="en-US" sz="3600" dirty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Demo – ring and cylinder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67623" name="Text Box 2087"/>
          <p:cNvSpPr txBox="1">
            <a:spLocks noChangeArrowheads="1"/>
          </p:cNvSpPr>
          <p:nvPr/>
        </p:nvSpPr>
        <p:spPr bwMode="auto">
          <a:xfrm>
            <a:off x="207963" y="1855788"/>
            <a:ext cx="516096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ym typeface="Symbol" pitchFamily="18" charset="2"/>
              </a:rPr>
              <a:t>Translational: E</a:t>
            </a:r>
            <a:r>
              <a:rPr lang="en-US" sz="3600" baseline="-25000" dirty="0">
                <a:sym typeface="Symbol" pitchFamily="18" charset="2"/>
              </a:rPr>
              <a:t>kin</a:t>
            </a:r>
            <a:r>
              <a:rPr lang="en-US" sz="3600" dirty="0">
                <a:sym typeface="Symbol" pitchFamily="18" charset="2"/>
              </a:rPr>
              <a:t> =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mv</a:t>
            </a:r>
            <a:r>
              <a:rPr lang="en-US" sz="3600" baseline="30000" dirty="0"/>
              <a:t>2</a:t>
            </a:r>
          </a:p>
        </p:txBody>
      </p:sp>
      <p:sp>
        <p:nvSpPr>
          <p:cNvPr id="67624" name="Text Box 2088"/>
          <p:cNvSpPr txBox="1">
            <a:spLocks noChangeArrowheads="1"/>
          </p:cNvSpPr>
          <p:nvPr/>
        </p:nvSpPr>
        <p:spPr bwMode="auto">
          <a:xfrm>
            <a:off x="609600" y="2389188"/>
            <a:ext cx="482758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 Rotational: E</a:t>
            </a:r>
            <a:r>
              <a:rPr lang="en-US" sz="3600" baseline="-25000" dirty="0"/>
              <a:t>k rot</a:t>
            </a:r>
            <a:r>
              <a:rPr lang="en-US" sz="3600" dirty="0"/>
              <a:t> =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I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30000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3" grpId="0" autoUpdateAnimBg="0"/>
      <p:bldP spid="676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2725" y="136525"/>
            <a:ext cx="87026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ym typeface="Symbol" pitchFamily="18" charset="2"/>
              </a:rPr>
              <a:t>Example:</a:t>
            </a:r>
            <a:r>
              <a:rPr lang="en-US" dirty="0"/>
              <a:t> </a:t>
            </a:r>
            <a:r>
              <a:rPr lang="en-US" dirty="0" smtClean="0"/>
              <a:t>A 23.7 </a:t>
            </a:r>
            <a:r>
              <a:rPr lang="en-US" dirty="0"/>
              <a:t>kg 45 cm radius cylinder </a:t>
            </a:r>
            <a:r>
              <a:rPr lang="en-US" dirty="0" smtClean="0"/>
              <a:t>is rolling at 13.5 m/s at the bottom of a hill.</a:t>
            </a:r>
          </a:p>
          <a:p>
            <a:r>
              <a:rPr lang="en-US" dirty="0" smtClean="0"/>
              <a:t>What is its translational kinetic energy?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its rotational kinetic energy?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total kinetic energy? 	What was the height of the hill?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6200" y="-76200"/>
            <a:ext cx="8256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– </a:t>
            </a:r>
            <a:r>
              <a:rPr lang="en-US" sz="2800"/>
              <a:t>Rolling with energy</a:t>
            </a:r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>
            <a:off x="228600" y="1371600"/>
            <a:ext cx="5791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5" name="Oval 47"/>
          <p:cNvSpPr>
            <a:spLocks noChangeArrowheads="1"/>
          </p:cNvSpPr>
          <p:nvPr/>
        </p:nvSpPr>
        <p:spPr bwMode="auto">
          <a:xfrm>
            <a:off x="381000" y="774700"/>
            <a:ext cx="685800" cy="6858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 flipH="1">
            <a:off x="228600" y="30480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4419600" y="914400"/>
            <a:ext cx="434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I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</a:p>
          <a:p>
            <a:r>
              <a:rPr lang="en-US" sz="2800" dirty="0">
                <a:sym typeface="Symbol" pitchFamily="18" charset="2"/>
              </a:rPr>
              <a:t> = </a:t>
            </a:r>
            <a:r>
              <a:rPr lang="en-US" sz="2800" dirty="0" smtClean="0">
                <a:sym typeface="Symbol" pitchFamily="18" charset="2"/>
              </a:rPr>
              <a:t>v/r</a:t>
            </a:r>
          </a:p>
          <a:p>
            <a:r>
              <a:rPr lang="en-US" sz="2800" b="1" dirty="0" err="1" smtClean="0">
                <a:sym typeface="Symbol" pitchFamily="18" charset="2"/>
              </a:rPr>
              <a:t>mgh</a:t>
            </a:r>
            <a:r>
              <a:rPr lang="en-US" sz="2800" b="1" dirty="0" smtClean="0">
                <a:sym typeface="Symbol" pitchFamily="18" charset="2"/>
              </a:rPr>
              <a:t> = </a:t>
            </a:r>
            <a:r>
              <a:rPr lang="en-US" sz="2800" b="1" baseline="30000" dirty="0" smtClean="0">
                <a:sym typeface="Symbol" pitchFamily="18" charset="2"/>
              </a:rPr>
              <a:t>1</a:t>
            </a:r>
            <a:r>
              <a:rPr lang="en-US" sz="2800" b="1" dirty="0" smtClean="0">
                <a:sym typeface="Symbol" pitchFamily="18" charset="2"/>
              </a:rPr>
              <a:t>/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mv</a:t>
            </a:r>
            <a:r>
              <a:rPr lang="en-US" sz="2800" b="1" baseline="30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 + </a:t>
            </a:r>
            <a:r>
              <a:rPr lang="en-US" sz="2800" b="1" baseline="30000" dirty="0" smtClean="0">
                <a:sym typeface="Symbol" pitchFamily="18" charset="2"/>
              </a:rPr>
              <a:t>1</a:t>
            </a:r>
            <a:r>
              <a:rPr lang="en-US" sz="2800" b="1" dirty="0" smtClean="0">
                <a:sym typeface="Symbol" pitchFamily="18" charset="2"/>
              </a:rPr>
              <a:t>/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I</a:t>
            </a:r>
            <a:r>
              <a:rPr lang="en-US" sz="2800" b="1" dirty="0" smtClean="0">
                <a:sym typeface="Symbol"/>
              </a:rPr>
              <a:t></a:t>
            </a:r>
            <a:r>
              <a:rPr lang="en-US" sz="2800" b="1" baseline="30000" dirty="0" smtClean="0">
                <a:sym typeface="Symbol"/>
              </a:rPr>
              <a:t>2</a:t>
            </a:r>
            <a:endParaRPr lang="en-US" sz="2800" b="1" baseline="30000" dirty="0">
              <a:sym typeface="Symbol" pitchFamily="18" charset="2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74650" y="1524000"/>
            <a:ext cx="438150" cy="1524000"/>
            <a:chOff x="300" y="960"/>
            <a:chExt cx="276" cy="960"/>
          </a:xfrm>
        </p:grpSpPr>
        <p:sp>
          <p:nvSpPr>
            <p:cNvPr id="78904" name="Text Box 56"/>
            <p:cNvSpPr txBox="1">
              <a:spLocks noChangeArrowheads="1"/>
            </p:cNvSpPr>
            <p:nvPr/>
          </p:nvSpPr>
          <p:spPr bwMode="auto">
            <a:xfrm>
              <a:off x="300" y="1190"/>
              <a:ext cx="276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h</a:t>
              </a:r>
            </a:p>
          </p:txBody>
        </p:sp>
        <p:sp>
          <p:nvSpPr>
            <p:cNvPr id="78905" name="Line 57"/>
            <p:cNvSpPr>
              <a:spLocks noChangeShapeType="1"/>
            </p:cNvSpPr>
            <p:nvPr/>
          </p:nvSpPr>
          <p:spPr bwMode="auto">
            <a:xfrm>
              <a:off x="432" y="16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906" name="Line 58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908" name="Text Box 60"/>
          <p:cNvSpPr txBox="1">
            <a:spLocks noChangeArrowheads="1"/>
          </p:cNvSpPr>
          <p:nvPr/>
        </p:nvSpPr>
        <p:spPr bwMode="auto">
          <a:xfrm>
            <a:off x="152400" y="4419600"/>
            <a:ext cx="87026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I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30000" dirty="0"/>
              <a:t>2</a:t>
            </a:r>
          </a:p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mr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(v/r)</a:t>
            </a:r>
            <a:r>
              <a:rPr lang="en-US" sz="2000" baseline="30000" dirty="0"/>
              <a:t>2</a:t>
            </a:r>
            <a:endParaRPr lang="en-US" sz="2000" dirty="0">
              <a:sym typeface="Symbol" pitchFamily="18" charset="2"/>
            </a:endParaRPr>
          </a:p>
          <a:p>
            <a:r>
              <a:rPr lang="en-US" sz="2000" dirty="0" err="1">
                <a:sym typeface="Symbol" pitchFamily="18" charset="2"/>
              </a:rPr>
              <a:t>mgh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2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dirty="0"/>
              <a:t> </a:t>
            </a:r>
            <a:r>
              <a:rPr lang="en-US" sz="2000" baseline="30000" dirty="0"/>
              <a:t>1</a:t>
            </a:r>
            <a:r>
              <a:rPr lang="en-US" sz="2000" dirty="0"/>
              <a:t>/</a:t>
            </a:r>
            <a:r>
              <a:rPr lang="en-US" sz="2000" baseline="-25000" dirty="0"/>
              <a:t>4</a:t>
            </a:r>
            <a:r>
              <a:rPr lang="en-US" sz="2000" dirty="0"/>
              <a:t>m</a:t>
            </a:r>
            <a:r>
              <a:rPr lang="en-US" sz="2000" dirty="0">
                <a:sym typeface="Symbol" pitchFamily="18" charset="2"/>
              </a:rPr>
              <a:t>v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baseline="30000" dirty="0"/>
              <a:t>3</a:t>
            </a:r>
            <a:r>
              <a:rPr lang="en-US" sz="2000" dirty="0"/>
              <a:t>/</a:t>
            </a:r>
            <a:r>
              <a:rPr lang="en-US" sz="2000" baseline="-25000" dirty="0"/>
              <a:t>4</a:t>
            </a:r>
            <a:r>
              <a:rPr lang="en-US" sz="2000" dirty="0"/>
              <a:t>mv</a:t>
            </a:r>
            <a:r>
              <a:rPr lang="en-US" sz="2000" baseline="30000" dirty="0"/>
              <a:t>2</a:t>
            </a:r>
          </a:p>
          <a:p>
            <a:r>
              <a:rPr lang="en-US" sz="2000" baseline="30000" dirty="0"/>
              <a:t>4</a:t>
            </a:r>
            <a:r>
              <a:rPr lang="en-US" sz="2000" dirty="0"/>
              <a:t>/</a:t>
            </a:r>
            <a:r>
              <a:rPr lang="en-US" sz="2000" baseline="-25000" dirty="0"/>
              <a:t>3</a:t>
            </a:r>
            <a:r>
              <a:rPr lang="en-US" sz="2000" dirty="0">
                <a:sym typeface="Symbol" pitchFamily="18" charset="2"/>
              </a:rPr>
              <a:t>gh = </a:t>
            </a:r>
            <a:r>
              <a:rPr lang="en-US" sz="2000" dirty="0"/>
              <a:t>v</a:t>
            </a:r>
            <a:r>
              <a:rPr lang="en-US" sz="2000" baseline="30000" dirty="0"/>
              <a:t>2</a:t>
            </a:r>
          </a:p>
          <a:p>
            <a:r>
              <a:rPr lang="en-US" sz="2000" dirty="0">
                <a:sym typeface="Symbol" pitchFamily="18" charset="2"/>
              </a:rPr>
              <a:t>v = (</a:t>
            </a:r>
            <a:r>
              <a:rPr lang="en-US" sz="2000" baseline="30000" dirty="0"/>
              <a:t>4</a:t>
            </a:r>
            <a:r>
              <a:rPr lang="en-US" sz="2000" dirty="0"/>
              <a:t>/</a:t>
            </a:r>
            <a:r>
              <a:rPr lang="en-US" sz="2000" baseline="-25000" dirty="0"/>
              <a:t>3</a:t>
            </a:r>
            <a:r>
              <a:rPr lang="en-US" sz="2000" dirty="0">
                <a:sym typeface="Symbol" pitchFamily="18" charset="2"/>
              </a:rPr>
              <a:t>gh)</a:t>
            </a:r>
            <a:r>
              <a:rPr lang="en-US" sz="2000" baseline="30000" dirty="0"/>
              <a:t>1/2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124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 11.0 g, 0.0130 m radius cylinder rolls down an incline that is    2.90 m long, and loses 0.340 m of elevation.  What is its acceleration down the plane, and its velocity at the bottom of the plane?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30581" y="6334780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0.767 m/s/s</a:t>
            </a:r>
          </a:p>
          <a:p>
            <a:r>
              <a:rPr lang="en-US" sz="1400" dirty="0" smtClean="0"/>
              <a:t>2.11 m/s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3" grpId="0" autoUpdateAnimBg="0"/>
      <p:bldP spid="7890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668588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Rolling</a:t>
            </a:r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A marble (a solid sphere) has a mass of 23.5 g, a radius of </a:t>
            </a:r>
            <a:r>
              <a:rPr lang="en-US" sz="2800" dirty="0" smtClean="0"/>
              <a:t>1.20 </a:t>
            </a:r>
            <a:r>
              <a:rPr lang="en-US" sz="2800" dirty="0"/>
              <a:t>cm, and rolls 2.75 m down </a:t>
            </a:r>
            <a:r>
              <a:rPr lang="en-US" sz="2800" dirty="0" smtClean="0"/>
              <a:t>an incline that loses 0.650 m of elevation.</a:t>
            </a:r>
          </a:p>
          <a:p>
            <a:endParaRPr lang="en-US" sz="2800" dirty="0" smtClean="0"/>
          </a:p>
          <a:p>
            <a:r>
              <a:rPr lang="en-US" sz="2800" dirty="0" smtClean="0">
                <a:sym typeface="Symbol" pitchFamily="18" charset="2"/>
              </a:rPr>
              <a:t>1. Solve </a:t>
            </a:r>
            <a:r>
              <a:rPr lang="en-US" sz="2800" dirty="0" smtClean="0">
                <a:sym typeface="Symbol" pitchFamily="18" charset="2"/>
              </a:rPr>
              <a:t>for </a:t>
            </a:r>
            <a:r>
              <a:rPr lang="en-US" sz="2800" b="1" dirty="0" smtClean="0">
                <a:sym typeface="Symbol" pitchFamily="18" charset="2"/>
              </a:rPr>
              <a:t>v</a:t>
            </a:r>
            <a:r>
              <a:rPr lang="en-US" sz="2800" dirty="0" smtClean="0">
                <a:sym typeface="Symbol" pitchFamily="18" charset="2"/>
              </a:rPr>
              <a:t> in terms of </a:t>
            </a:r>
            <a:r>
              <a:rPr lang="en-US" sz="2800" b="1" dirty="0" smtClean="0">
                <a:sym typeface="Symbol" pitchFamily="18" charset="2"/>
              </a:rPr>
              <a:t>g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b="1" dirty="0" smtClean="0">
                <a:sym typeface="Symbol" pitchFamily="18" charset="2"/>
              </a:rPr>
              <a:t>h</a:t>
            </a:r>
          </a:p>
          <a:p>
            <a:r>
              <a:rPr lang="en-US" sz="2800" dirty="0" smtClean="0">
                <a:sym typeface="Symbol" pitchFamily="18" charset="2"/>
              </a:rPr>
              <a:t>2. Plug in and get </a:t>
            </a:r>
            <a:r>
              <a:rPr lang="en-US" sz="2800" b="1" dirty="0" smtClean="0">
                <a:sym typeface="Symbol" pitchFamily="18" charset="2"/>
              </a:rPr>
              <a:t>v</a:t>
            </a:r>
          </a:p>
          <a:p>
            <a:r>
              <a:rPr lang="en-US" sz="2800" dirty="0" smtClean="0">
                <a:sym typeface="Symbol" pitchFamily="18" charset="2"/>
              </a:rPr>
              <a:t>3. </a:t>
            </a:r>
            <a:r>
              <a:rPr lang="en-US" sz="2800" dirty="0" err="1" smtClean="0">
                <a:sym typeface="Symbol" pitchFamily="18" charset="2"/>
              </a:rPr>
              <a:t>suvat</a:t>
            </a:r>
            <a:r>
              <a:rPr lang="en-US" sz="2800" dirty="0" smtClean="0">
                <a:sym typeface="Symbol" pitchFamily="18" charset="2"/>
              </a:rPr>
              <a:t> for </a:t>
            </a:r>
            <a:r>
              <a:rPr lang="en-US" sz="2800" b="1" dirty="0" smtClean="0">
                <a:sym typeface="Symbol" pitchFamily="18" charset="2"/>
              </a:rPr>
              <a:t>a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733800"/>
            <a:ext cx="868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dirty="0"/>
              <a:t>I</a:t>
            </a:r>
            <a:r>
              <a:rPr lang="en-US" sz="2800" dirty="0">
                <a:sym typeface="Symbol" pitchFamily="18" charset="2"/>
              </a:rPr>
              <a:t>/r, I = 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>
                <a:sym typeface="Symbol" pitchFamily="18" charset="2"/>
              </a:rPr>
              <a:t>,  = </a:t>
            </a:r>
            <a:r>
              <a:rPr lang="en-US" sz="2800" dirty="0" err="1">
                <a:sym typeface="Symbol" pitchFamily="18" charset="2"/>
              </a:rPr>
              <a:t>a/r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dirty="0"/>
              <a:t>(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/>
              <a:t>mr</a:t>
            </a:r>
            <a:r>
              <a:rPr lang="en-US" sz="2800" baseline="30000" dirty="0"/>
              <a:t>2</a:t>
            </a:r>
            <a:r>
              <a:rPr lang="en-US" sz="2800" dirty="0"/>
              <a:t>)(</a:t>
            </a:r>
            <a:r>
              <a:rPr lang="en-US" sz="2800" dirty="0" err="1">
                <a:sym typeface="Symbol" pitchFamily="18" charset="2"/>
              </a:rPr>
              <a:t>a/r</a:t>
            </a:r>
            <a:r>
              <a:rPr lang="en-US" sz="2800" dirty="0"/>
              <a:t>)</a:t>
            </a:r>
            <a:r>
              <a:rPr lang="en-US" sz="2800" dirty="0">
                <a:sym typeface="Symbol" pitchFamily="18" charset="2"/>
              </a:rPr>
              <a:t>/r  </a:t>
            </a:r>
          </a:p>
          <a:p>
            <a:r>
              <a:rPr lang="en-US" sz="2800" dirty="0" err="1"/>
              <a:t>mgsin</a:t>
            </a:r>
            <a:r>
              <a:rPr lang="en-US" sz="2800" dirty="0">
                <a:sym typeface="Symbol" pitchFamily="18" charset="2"/>
              </a:rPr>
              <a:t> = ma + </a:t>
            </a:r>
            <a:r>
              <a:rPr lang="en-US" sz="2800" baseline="30000" dirty="0"/>
              <a:t>2</a:t>
            </a:r>
            <a:r>
              <a:rPr lang="en-US" sz="2800" dirty="0"/>
              <a:t>/</a:t>
            </a:r>
            <a:r>
              <a:rPr lang="en-US" sz="2800" baseline="-25000" dirty="0"/>
              <a:t>5</a:t>
            </a:r>
            <a:r>
              <a:rPr lang="en-US" sz="2800" dirty="0">
                <a:sym typeface="Symbol" pitchFamily="18" charset="2"/>
              </a:rPr>
              <a:t>ma = </a:t>
            </a:r>
            <a:r>
              <a:rPr lang="en-US" sz="2800" baseline="30000" dirty="0">
                <a:sym typeface="Symbol" pitchFamily="18" charset="2"/>
              </a:rPr>
              <a:t>7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ma</a:t>
            </a:r>
          </a:p>
          <a:p>
            <a:r>
              <a:rPr lang="en-US" sz="2800" dirty="0" err="1"/>
              <a:t>gsin</a:t>
            </a:r>
            <a:r>
              <a:rPr lang="en-US" sz="2800" dirty="0">
                <a:sym typeface="Symbol" pitchFamily="18" charset="2"/>
              </a:rPr>
              <a:t> =  </a:t>
            </a:r>
            <a:r>
              <a:rPr lang="en-US" sz="2800" baseline="30000" dirty="0">
                <a:sym typeface="Symbol" pitchFamily="18" charset="2"/>
              </a:rPr>
              <a:t>7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a</a:t>
            </a:r>
          </a:p>
          <a:p>
            <a:r>
              <a:rPr lang="en-US" sz="2800" dirty="0">
                <a:sym typeface="Symbol" pitchFamily="18" charset="2"/>
              </a:rPr>
              <a:t>a =  </a:t>
            </a:r>
            <a:r>
              <a:rPr lang="en-US" sz="2800" baseline="30000" dirty="0">
                <a:sym typeface="Symbol" pitchFamily="18" charset="2"/>
              </a:rPr>
              <a:t>5</a:t>
            </a:r>
            <a:r>
              <a:rPr lang="en-US" sz="2800" dirty="0">
                <a:sym typeface="Symbol" pitchFamily="18" charset="2"/>
              </a:rPr>
              <a:t>/</a:t>
            </a:r>
            <a:r>
              <a:rPr lang="en-US" sz="2800" baseline="-25000" dirty="0">
                <a:sym typeface="Symbol" pitchFamily="18" charset="2"/>
              </a:rPr>
              <a:t>7</a:t>
            </a:r>
            <a:r>
              <a:rPr lang="en-US" sz="2800" dirty="0"/>
              <a:t>gsin</a:t>
            </a:r>
            <a:r>
              <a:rPr lang="en-US" sz="2800" dirty="0">
                <a:sym typeface="Symbol" pitchFamily="18" charset="2"/>
              </a:rPr>
              <a:t>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228600" y="6248400"/>
          <a:ext cx="609600" cy="377952"/>
        </p:xfrm>
        <a:graphic>
          <a:graphicData uri="http://schemas.openxmlformats.org/presentationml/2006/ole">
            <p:oleObj spid="_x0000_s35842" name="Equation" r:id="rId3" imgW="736280" imgH="444307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8001000" y="5780782"/>
            <a:ext cx="1031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ym typeface="Symbol" pitchFamily="18" charset="2"/>
              </a:rPr>
              <a:t>3.02 </a:t>
            </a:r>
            <a:r>
              <a:rPr lang="en-US" baseline="30000" dirty="0" smtClean="0">
                <a:sym typeface="Symbol" pitchFamily="18" charset="2"/>
              </a:rPr>
              <a:t>m/s</a:t>
            </a:r>
          </a:p>
          <a:p>
            <a:r>
              <a:rPr lang="en-US" baseline="30000" dirty="0" smtClean="0">
                <a:sym typeface="Symbol" pitchFamily="18" charset="2"/>
              </a:rPr>
              <a:t>1.66 </a:t>
            </a:r>
            <a:r>
              <a:rPr lang="en-US" baseline="30000" dirty="0" smtClean="0">
                <a:sym typeface="Symbol" pitchFamily="18" charset="2"/>
              </a:rPr>
              <a:t>m/s/s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1318</Words>
  <Application>Microsoft Office PowerPoint</Application>
  <PresentationFormat>On-screen Show (4:3)</PresentationFormat>
  <Paragraphs>217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231</cp:revision>
  <dcterms:created xsi:type="dcterms:W3CDTF">2001-03-01T17:38:38Z</dcterms:created>
  <dcterms:modified xsi:type="dcterms:W3CDTF">2016-02-24T23:43:00Z</dcterms:modified>
</cp:coreProperties>
</file>