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31" r:id="rId2"/>
    <p:sldId id="323" r:id="rId3"/>
    <p:sldId id="332" r:id="rId4"/>
    <p:sldId id="333" r:id="rId5"/>
    <p:sldId id="350" r:id="rId6"/>
    <p:sldId id="351" r:id="rId7"/>
    <p:sldId id="352" r:id="rId8"/>
    <p:sldId id="348" r:id="rId9"/>
    <p:sldId id="353" r:id="rId10"/>
    <p:sldId id="354" r:id="rId11"/>
    <p:sldId id="336" r:id="rId12"/>
    <p:sldId id="337" r:id="rId13"/>
    <p:sldId id="334" r:id="rId14"/>
    <p:sldId id="335" r:id="rId15"/>
    <p:sldId id="355" r:id="rId16"/>
    <p:sldId id="349" r:id="rId17"/>
    <p:sldId id="346" r:id="rId18"/>
  </p:sldIdLst>
  <p:sldSz cx="9144000" cy="5715000" type="screen16x10"/>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08" y="-69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8C2E813-E322-F448-ACF2-90C6041EAA99}" type="slidenum">
              <a:rPr lang="en-US"/>
              <a:pPr/>
              <a:t>‹#›</a:t>
            </a:fld>
            <a:endParaRPr lang="en-US"/>
          </a:p>
        </p:txBody>
      </p:sp>
    </p:spTree>
    <p:extLst>
      <p:ext uri="{BB962C8B-B14F-4D97-AF65-F5344CB8AC3E}">
        <p14:creationId xmlns="" xmlns:p14="http://schemas.microsoft.com/office/powerpoint/2010/main" val="486195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22B6459-0C13-FA4D-B8BA-E106A18B8B59}" type="slidenum">
              <a:rPr lang="en-US"/>
              <a:pPr/>
              <a:t>‹#›</a:t>
            </a:fld>
            <a:endParaRPr lang="en-US"/>
          </a:p>
        </p:txBody>
      </p:sp>
    </p:spTree>
    <p:extLst>
      <p:ext uri="{BB962C8B-B14F-4D97-AF65-F5344CB8AC3E}">
        <p14:creationId xmlns="" xmlns:p14="http://schemas.microsoft.com/office/powerpoint/2010/main" val="94794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B0FD49D-0866-F64A-850D-C93B1B23A828}" type="slidenum">
              <a:rPr lang="en-US"/>
              <a:pPr/>
              <a:t>‹#›</a:t>
            </a:fld>
            <a:endParaRPr lang="en-US"/>
          </a:p>
        </p:txBody>
      </p:sp>
    </p:spTree>
    <p:extLst>
      <p:ext uri="{BB962C8B-B14F-4D97-AF65-F5344CB8AC3E}">
        <p14:creationId xmlns="" xmlns:p14="http://schemas.microsoft.com/office/powerpoint/2010/main" val="57272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8F5AC57-F457-E44B-9233-CE361D9DACEF}" type="slidenum">
              <a:rPr lang="en-US"/>
              <a:pPr/>
              <a:t>‹#›</a:t>
            </a:fld>
            <a:endParaRPr lang="en-US"/>
          </a:p>
        </p:txBody>
      </p:sp>
    </p:spTree>
    <p:extLst>
      <p:ext uri="{BB962C8B-B14F-4D97-AF65-F5344CB8AC3E}">
        <p14:creationId xmlns="" xmlns:p14="http://schemas.microsoft.com/office/powerpoint/2010/main" val="3977488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8D751BE-E858-3E4D-84FC-8826CF1139BE}" type="slidenum">
              <a:rPr lang="en-US"/>
              <a:pPr/>
              <a:t>‹#›</a:t>
            </a:fld>
            <a:endParaRPr lang="en-US"/>
          </a:p>
        </p:txBody>
      </p:sp>
    </p:spTree>
    <p:extLst>
      <p:ext uri="{BB962C8B-B14F-4D97-AF65-F5344CB8AC3E}">
        <p14:creationId xmlns="" xmlns:p14="http://schemas.microsoft.com/office/powerpoint/2010/main" val="3677188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CBCC816-B632-4F40-A8D4-476BDC43237E}" type="slidenum">
              <a:rPr lang="en-US"/>
              <a:pPr/>
              <a:t>‹#›</a:t>
            </a:fld>
            <a:endParaRPr lang="en-US"/>
          </a:p>
        </p:txBody>
      </p:sp>
    </p:spTree>
    <p:extLst>
      <p:ext uri="{BB962C8B-B14F-4D97-AF65-F5344CB8AC3E}">
        <p14:creationId xmlns="" xmlns:p14="http://schemas.microsoft.com/office/powerpoint/2010/main" val="5312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1D3D77C-E77B-AB40-BF14-82FEFAB2C893}" type="slidenum">
              <a:rPr lang="en-US"/>
              <a:pPr/>
              <a:t>‹#›</a:t>
            </a:fld>
            <a:endParaRPr lang="en-US"/>
          </a:p>
        </p:txBody>
      </p:sp>
    </p:spTree>
    <p:extLst>
      <p:ext uri="{BB962C8B-B14F-4D97-AF65-F5344CB8AC3E}">
        <p14:creationId xmlns="" xmlns:p14="http://schemas.microsoft.com/office/powerpoint/2010/main" val="323446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D46F2B5-D919-E647-B989-E2788A78BC9E}" type="slidenum">
              <a:rPr lang="en-US"/>
              <a:pPr/>
              <a:t>‹#›</a:t>
            </a:fld>
            <a:endParaRPr lang="en-US"/>
          </a:p>
        </p:txBody>
      </p:sp>
    </p:spTree>
    <p:extLst>
      <p:ext uri="{BB962C8B-B14F-4D97-AF65-F5344CB8AC3E}">
        <p14:creationId xmlns="" xmlns:p14="http://schemas.microsoft.com/office/powerpoint/2010/main" val="2881514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DEB3BDD-D05F-634B-BC5B-FF81D4EBC927}" type="slidenum">
              <a:rPr lang="en-US"/>
              <a:pPr/>
              <a:t>‹#›</a:t>
            </a:fld>
            <a:endParaRPr lang="en-US"/>
          </a:p>
        </p:txBody>
      </p:sp>
    </p:spTree>
    <p:extLst>
      <p:ext uri="{BB962C8B-B14F-4D97-AF65-F5344CB8AC3E}">
        <p14:creationId xmlns="" xmlns:p14="http://schemas.microsoft.com/office/powerpoint/2010/main" val="1728615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A862E8B-694C-FD4E-A909-70E33058AE2F}" type="slidenum">
              <a:rPr lang="en-US"/>
              <a:pPr/>
              <a:t>‹#›</a:t>
            </a:fld>
            <a:endParaRPr lang="en-US"/>
          </a:p>
        </p:txBody>
      </p:sp>
    </p:spTree>
    <p:extLst>
      <p:ext uri="{BB962C8B-B14F-4D97-AF65-F5344CB8AC3E}">
        <p14:creationId xmlns="" xmlns:p14="http://schemas.microsoft.com/office/powerpoint/2010/main" val="1511494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D35AB7B-38CF-9D43-8EDC-34299683DD25}" type="slidenum">
              <a:rPr lang="en-US"/>
              <a:pPr/>
              <a:t>‹#›</a:t>
            </a:fld>
            <a:endParaRPr lang="en-US"/>
          </a:p>
        </p:txBody>
      </p:sp>
    </p:spTree>
    <p:extLst>
      <p:ext uri="{BB962C8B-B14F-4D97-AF65-F5344CB8AC3E}">
        <p14:creationId xmlns="" xmlns:p14="http://schemas.microsoft.com/office/powerpoint/2010/main" val="2061574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265D2DA-3278-0D4D-AAA3-9FA301EFA7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Practice for 7.3</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23083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8. </a:t>
            </a:r>
            <a:r>
              <a:rPr lang="en-US" dirty="0" smtClean="0"/>
              <a:t>A 12.5 g bullet going horizontally sticks into a 1.625 kg block of wood at rest hanging from a very long string.   It makes the block rise to a height of 0.426 m.   What was the velocity of the bullet and block combo right after the collision?  What was this bullet’s original velocity?  (2.89 m/s, 379 m/s)</a:t>
            </a:r>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9. </a:t>
            </a:r>
            <a:r>
              <a:rPr lang="en-US" dirty="0" smtClean="0"/>
              <a:t>A 2.85 g bullet going 523 m/s vertically upward strikes the bottom of a 517 g block of wood at rest and sticks in the block without emerging.  What is the velocity of the bullet and block combo right after the collision?  To what height above its original position does the block rise after the collision? (2.87 m/s, 41.9 cm)</a:t>
            </a:r>
          </a:p>
        </p:txBody>
      </p:sp>
      <p:sp>
        <p:nvSpPr>
          <p:cNvPr id="3" name="TextBox 2"/>
          <p:cNvSpPr txBox="1"/>
          <p:nvPr/>
        </p:nvSpPr>
        <p:spPr>
          <a:xfrm>
            <a:off x="2743200" y="3238500"/>
            <a:ext cx="2079415" cy="461665"/>
          </a:xfrm>
          <a:prstGeom prst="rect">
            <a:avLst/>
          </a:prstGeom>
          <a:noFill/>
        </p:spPr>
        <p:txBody>
          <a:bodyPr wrap="none" rtlCol="0">
            <a:spAutoFit/>
          </a:bodyPr>
          <a:lstStyle/>
          <a:p>
            <a:r>
              <a:rPr lang="en-US" dirty="0" smtClean="0"/>
              <a:t>Already have it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23083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10. </a:t>
            </a:r>
            <a:r>
              <a:rPr lang="en-US" dirty="0" smtClean="0"/>
              <a:t>A 2.90 g bullet going straight up at some speed strikes the bottom of a 170. g block of wood at rest, and sticks in it without going through.  The bullet and block combo fly 11.4 m up into the air.  What was the post collision speed of the combo, and what was the bullet's original speed?  (15.0 m/s, 892 m/s)</a:t>
            </a:r>
          </a:p>
          <a:p>
            <a:endParaRPr lang="en-US" dirty="0" smtClean="0"/>
          </a:p>
        </p:txBody>
      </p:sp>
      <p:sp>
        <p:nvSpPr>
          <p:cNvPr id="3" name="TextBox 2"/>
          <p:cNvSpPr txBox="1"/>
          <p:nvPr/>
        </p:nvSpPr>
        <p:spPr>
          <a:xfrm>
            <a:off x="2743200" y="3238500"/>
            <a:ext cx="2079415" cy="461665"/>
          </a:xfrm>
          <a:prstGeom prst="rect">
            <a:avLst/>
          </a:prstGeom>
          <a:noFill/>
        </p:spPr>
        <p:txBody>
          <a:bodyPr wrap="none" rtlCol="0">
            <a:spAutoFit/>
          </a:bodyPr>
          <a:lstStyle/>
          <a:p>
            <a:r>
              <a:rPr lang="en-US" dirty="0" smtClean="0"/>
              <a:t>Already have it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11. </a:t>
            </a:r>
            <a:r>
              <a:rPr lang="en-US" dirty="0" smtClean="0"/>
              <a:t>A 5.20 g bullet going horizontally strikes a 810. g ballistic pendulum at rest and sticks in it, making it swing up to a height of 31.0 cm.  What speed were the block and bullet going just after the collision, and what was the bullet's speed before the collision? </a:t>
            </a:r>
            <a:endParaRPr lang="en-US" dirty="0" smtClean="0"/>
          </a:p>
          <a:p>
            <a:pPr lvl="0"/>
            <a:r>
              <a:rPr lang="en-US" dirty="0" smtClean="0"/>
              <a:t>(</a:t>
            </a:r>
            <a:r>
              <a:rPr lang="en-US" dirty="0" smtClean="0"/>
              <a:t>2.47 m/s, 387 m/s)</a:t>
            </a:r>
          </a:p>
        </p:txBody>
      </p:sp>
      <p:sp>
        <p:nvSpPr>
          <p:cNvPr id="3" name="TextBox 2"/>
          <p:cNvSpPr txBox="1"/>
          <p:nvPr/>
        </p:nvSpPr>
        <p:spPr>
          <a:xfrm>
            <a:off x="2743200" y="3238500"/>
            <a:ext cx="2079415" cy="461665"/>
          </a:xfrm>
          <a:prstGeom prst="rect">
            <a:avLst/>
          </a:prstGeom>
          <a:noFill/>
        </p:spPr>
        <p:txBody>
          <a:bodyPr wrap="none" rtlCol="0">
            <a:spAutoFit/>
          </a:bodyPr>
          <a:lstStyle/>
          <a:p>
            <a:r>
              <a:rPr lang="en-US" dirty="0" smtClean="0"/>
              <a:t>Already have it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12. </a:t>
            </a:r>
            <a:r>
              <a:rPr lang="en-US" dirty="0" smtClean="0"/>
              <a:t>A 3.10 g bullet going horizontally at 630. m/s strikes a 930. g ballistic pendulum at rest, and sticks in it making it swing up to some height before going back down.  What was the velocity of the bullet and block just after the collision?   To what height did the bullet and block combo swing?  (2.09 m/s, 22.3 cm)</a:t>
            </a:r>
          </a:p>
        </p:txBody>
      </p:sp>
      <p:sp>
        <p:nvSpPr>
          <p:cNvPr id="3" name="TextBox 2"/>
          <p:cNvSpPr txBox="1"/>
          <p:nvPr/>
        </p:nvSpPr>
        <p:spPr>
          <a:xfrm>
            <a:off x="2743200" y="3238500"/>
            <a:ext cx="2079415" cy="461665"/>
          </a:xfrm>
          <a:prstGeom prst="rect">
            <a:avLst/>
          </a:prstGeom>
          <a:noFill/>
        </p:spPr>
        <p:txBody>
          <a:bodyPr wrap="none" rtlCol="0">
            <a:spAutoFit/>
          </a:bodyPr>
          <a:lstStyle/>
          <a:p>
            <a:r>
              <a:rPr lang="en-US" dirty="0" smtClean="0"/>
              <a:t>Already have it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13. </a:t>
            </a:r>
            <a:r>
              <a:rPr lang="en-US" dirty="0" smtClean="0"/>
              <a:t>Yet another 12.5 g bullet going 516 m/s goes right through the 1.625 kg block of wood hanging from a very long string, and is going 314 m/s after it goes through the block.   What is the block’s velocity after it passes through, and to what height does the block rise? </a:t>
            </a:r>
            <a:endParaRPr lang="en-US" dirty="0" smtClean="0"/>
          </a:p>
          <a:p>
            <a:r>
              <a:rPr lang="en-US" dirty="0" smtClean="0"/>
              <a:t>(</a:t>
            </a:r>
            <a:r>
              <a:rPr lang="en-US" dirty="0" smtClean="0"/>
              <a:t>1.54 m/s, 0.121 m)</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question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1. </a:t>
            </a:r>
            <a:r>
              <a:rPr lang="en-US" dirty="0" smtClean="0"/>
              <a:t>A 230. gram air track glider going 0.210 m/s collides head on with a 450. gram glider going the other way at 0.780 m/s.  The gliders then stick together.  What is their post collision speed?  How much kinetic energy is lost in the collision? (0.445 m/s, 0.0746 J)</a:t>
            </a:r>
          </a:p>
        </p:txBody>
      </p:sp>
      <p:sp>
        <p:nvSpPr>
          <p:cNvPr id="3" name="TextBox 2"/>
          <p:cNvSpPr txBox="1"/>
          <p:nvPr/>
        </p:nvSpPr>
        <p:spPr>
          <a:xfrm>
            <a:off x="2743200" y="3238500"/>
            <a:ext cx="2079415" cy="461665"/>
          </a:xfrm>
          <a:prstGeom prst="rect">
            <a:avLst/>
          </a:prstGeom>
          <a:noFill/>
        </p:spPr>
        <p:txBody>
          <a:bodyPr wrap="none" rtlCol="0">
            <a:spAutoFit/>
          </a:bodyPr>
          <a:lstStyle/>
          <a:p>
            <a:r>
              <a:rPr lang="en-US" dirty="0" smtClean="0"/>
              <a:t>Already have it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2. </a:t>
            </a:r>
            <a:r>
              <a:rPr lang="en-US" dirty="0" smtClean="0"/>
              <a:t>A 370. gram air track glider going 0.980 m/s collides with a 450. gram glider going the same way at 0.120 m/s.  The gliders then stick together.    What is their post collision speed?    How much kinetic energy is lost in the collision? (0.508 m/s, 0.0751 J)</a:t>
            </a:r>
          </a:p>
          <a:p>
            <a:endParaRPr lang="en-US" dirty="0" smtClean="0"/>
          </a:p>
        </p:txBody>
      </p:sp>
      <p:sp>
        <p:nvSpPr>
          <p:cNvPr id="3" name="TextBox 2"/>
          <p:cNvSpPr txBox="1"/>
          <p:nvPr/>
        </p:nvSpPr>
        <p:spPr>
          <a:xfrm>
            <a:off x="2743200" y="3238500"/>
            <a:ext cx="2079415" cy="461665"/>
          </a:xfrm>
          <a:prstGeom prst="rect">
            <a:avLst/>
          </a:prstGeom>
          <a:noFill/>
        </p:spPr>
        <p:txBody>
          <a:bodyPr wrap="none" rtlCol="0">
            <a:spAutoFit/>
          </a:bodyPr>
          <a:lstStyle/>
          <a:p>
            <a:r>
              <a:rPr lang="en-US" dirty="0" smtClean="0"/>
              <a:t>Already have it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3. </a:t>
            </a:r>
            <a:r>
              <a:rPr lang="en-US" dirty="0" smtClean="0"/>
              <a:t>A 460. gram air track glider going 0.320 m/s collides with a stationary 450. gram glider.  The gliders then stick together.   What is their post collision speed?  How much kinetic energy is lost in the collision?     (0.162 m/s, 0.0116 J)</a:t>
            </a:r>
          </a:p>
          <a:p>
            <a:endParaRPr lang="en-US" dirty="0" smtClean="0"/>
          </a:p>
        </p:txBody>
      </p:sp>
      <p:sp>
        <p:nvSpPr>
          <p:cNvPr id="3" name="TextBox 2"/>
          <p:cNvSpPr txBox="1"/>
          <p:nvPr/>
        </p:nvSpPr>
        <p:spPr>
          <a:xfrm>
            <a:off x="2743200" y="3238500"/>
            <a:ext cx="2079415" cy="461665"/>
          </a:xfrm>
          <a:prstGeom prst="rect">
            <a:avLst/>
          </a:prstGeom>
          <a:noFill/>
        </p:spPr>
        <p:txBody>
          <a:bodyPr wrap="none" rtlCol="0">
            <a:spAutoFit/>
          </a:bodyPr>
          <a:lstStyle/>
          <a:p>
            <a:r>
              <a:rPr lang="en-US" dirty="0" smtClean="0"/>
              <a:t>Already have it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4. </a:t>
            </a:r>
            <a:r>
              <a:rPr lang="en-US" dirty="0" smtClean="0"/>
              <a:t>A 160. gram air track glider going 0.150 m/s collides head on with a 230. gram glider going the other way at 0.540 m/s.  The gliders then stick together.  What is their post collision speed?  How much kinetic energy is lost in the collision? (0.257 m/s, 0.225 J)</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5. </a:t>
            </a:r>
            <a:r>
              <a:rPr lang="en-US" dirty="0" smtClean="0"/>
              <a:t>A 480. gram air track glider going 0.520 m/s collides with a 630. gram glider going the same way at 0.180 m/s.  The gliders then stick together.    What is their post collision speed?    How much kinetic energy is lost in the collision? (0.327 m/s, 0.0157 J)</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26776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6. A </a:t>
            </a:r>
            <a:r>
              <a:rPr lang="en-US" dirty="0" smtClean="0"/>
              <a:t>4.25 gram bullet going 613 m/s strikes a 216 g block of wood and sticks in it without emerging.  What is the velocity of the bullet and block of wood after the collision?  What is the kinetic energy of the bullet before the collision?  What is the kinetic energy of the bullet and block combo after the collision?  How much kinetic energy goes missing?  What happens to the missing kinetic energy? </a:t>
            </a:r>
            <a:endParaRPr lang="en-US" dirty="0" smtClean="0"/>
          </a:p>
          <a:p>
            <a:r>
              <a:rPr lang="en-US" dirty="0" smtClean="0"/>
              <a:t>(</a:t>
            </a:r>
            <a:r>
              <a:rPr lang="en-US" dirty="0" smtClean="0"/>
              <a:t>11.8 m/s, 799 J, 15.4 J, 783 J, turns to heat)</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7. </a:t>
            </a:r>
            <a:r>
              <a:rPr lang="en-US" dirty="0" smtClean="0"/>
              <a:t>A 12.5 g bullet going 516 m/s horizontally sticks into a 1.625 kg block of wood hanging from a very long string.   What is the velocity of the block right after the collision?  To what height does the block rise on the string?  (3.94 m/s, 0.791 m)</a:t>
            </a: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2342</TotalTime>
  <Words>863</Words>
  <Application>Microsoft Office PowerPoint</Application>
  <PresentationFormat>On-screen Show (16:10)</PresentationFormat>
  <Paragraphs>25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Tualatin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Murray, Christopher</cp:lastModifiedBy>
  <cp:revision>196</cp:revision>
  <dcterms:created xsi:type="dcterms:W3CDTF">2012-09-06T04:44:39Z</dcterms:created>
  <dcterms:modified xsi:type="dcterms:W3CDTF">2017-02-17T20:55:12Z</dcterms:modified>
</cp:coreProperties>
</file>