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9" r:id="rId6"/>
    <p:sldId id="258" r:id="rId7"/>
    <p:sldId id="257" r:id="rId8"/>
    <p:sldId id="260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65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8AC9C-8696-406A-A9CE-C5C8D4FA5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AD58-6047-477D-82C5-A338F87E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4C82-44DF-4B2C-9051-444952C33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B6D5-C52A-42CB-B026-3B7C57B7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F033-B49F-43CC-BA18-59100F2AB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AC6C-CAAB-4442-AAEB-2CEC4353F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196B-24AF-4BC7-A2B0-D36D68388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5FC11-3FAB-4667-82EB-2D4912124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BF0B5-9D4F-4A58-9C6D-46C7EACAC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FA64-D8EB-4793-9AFA-DC1A3158A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592B-C436-4087-A383-702D0EC9D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60B0A3C-9E10-4CA1-AFBA-63FDDA1F9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Momentum</a:t>
            </a:r>
          </a:p>
          <a:p>
            <a:pPr lvl="1"/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New concept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3" action="ppaction://hlinksldjump"/>
              </a:rPr>
              <a:t>Example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4" action="ppaction://hlinksldjump"/>
              </a:rPr>
              <a:t>Whiteboards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Consider the previous problem:</a:t>
            </a:r>
            <a:endParaRPr lang="en-US" sz="12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8382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ym typeface="Symbol" pitchFamily="18" charset="2"/>
              </a:rPr>
              <a:t>Momentum is a vector</a:t>
            </a:r>
          </a:p>
          <a:p>
            <a:r>
              <a:rPr lang="en-US" sz="3200" b="1"/>
              <a:t>Fran: p=mv=(</a:t>
            </a:r>
            <a:r>
              <a:rPr lang="en-US" sz="3600" b="1"/>
              <a:t>60 kg)(+4 m/s)=+240 kgm/s</a:t>
            </a:r>
            <a:endParaRPr lang="en-US" sz="3200" b="1"/>
          </a:p>
          <a:p>
            <a:pPr eaLnBrk="0" hangingPunct="0"/>
            <a:r>
              <a:rPr lang="en-US" sz="3200" b="1"/>
              <a:t>Joe: p=mv=(</a:t>
            </a:r>
            <a:r>
              <a:rPr lang="en-US" sz="3600" b="1"/>
              <a:t>80 kg)(-3 m/s)= </a:t>
            </a:r>
            <a:r>
              <a:rPr lang="en-US" sz="4000" b="1"/>
              <a:t>-</a:t>
            </a:r>
            <a:r>
              <a:rPr lang="en-US" sz="3600" b="1"/>
              <a:t>240 kgm/s</a:t>
            </a:r>
          </a:p>
          <a:p>
            <a:pPr lvl="1" eaLnBrk="0" hangingPunct="0">
              <a:buFontTx/>
              <a:buChar char="•"/>
            </a:pPr>
            <a:r>
              <a:rPr lang="en-US" sz="4000" b="1"/>
              <a:t>Total momentum didn’t change</a:t>
            </a:r>
          </a:p>
          <a:p>
            <a:pPr lvl="1" eaLnBrk="0" hangingPunct="0">
              <a:buFontTx/>
              <a:buChar char="•"/>
            </a:pPr>
            <a:r>
              <a:rPr lang="en-US" sz="4000" b="1"/>
              <a:t>Always true</a:t>
            </a:r>
          </a:p>
          <a:p>
            <a:pPr lvl="1" eaLnBrk="0" hangingPunct="0">
              <a:buFontTx/>
              <a:buChar char="•"/>
            </a:pPr>
            <a:r>
              <a:rPr lang="en-US" sz="4000" b="1"/>
              <a:t>This is very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609600"/>
            <a:ext cx="80930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                      = “Keep Goingness” of an object. </a:t>
            </a:r>
            <a:r>
              <a:rPr lang="en-US"/>
              <a:t>(demo air track)</a:t>
            </a:r>
          </a:p>
          <a:p>
            <a:endParaRPr lang="en-US" sz="4400"/>
          </a:p>
          <a:p>
            <a:r>
              <a:rPr lang="en-US" sz="4400" b="1"/>
              <a:t>p = mv</a:t>
            </a:r>
            <a:r>
              <a:rPr lang="en-US" sz="4400"/>
              <a:t> where</a:t>
            </a:r>
          </a:p>
          <a:p>
            <a:pPr lvl="1"/>
            <a:r>
              <a:rPr lang="en-US" sz="4400"/>
              <a:t>p = momentum</a:t>
            </a:r>
          </a:p>
          <a:p>
            <a:pPr lvl="1"/>
            <a:r>
              <a:rPr lang="en-US" sz="4400"/>
              <a:t>m = mass in kg</a:t>
            </a:r>
          </a:p>
          <a:p>
            <a:pPr lvl="1"/>
            <a:r>
              <a:rPr lang="en-US" sz="4400"/>
              <a:t>v = velocity in m/s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560388"/>
            <a:ext cx="2976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Momentum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1981200"/>
            <a:ext cx="80930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They can stop dead.</a:t>
            </a:r>
          </a:p>
          <a:p>
            <a:endParaRPr lang="en-US" sz="4400"/>
          </a:p>
          <a:p>
            <a:r>
              <a:rPr lang="en-US" sz="4400"/>
              <a:t>i.e. m</a:t>
            </a:r>
            <a:r>
              <a:rPr lang="en-US" sz="11700"/>
              <a:t>v</a:t>
            </a:r>
            <a:r>
              <a:rPr lang="en-US" sz="4400"/>
              <a:t> = </a:t>
            </a:r>
            <a:r>
              <a:rPr lang="en-US" sz="12900"/>
              <a:t>m</a:t>
            </a:r>
            <a:r>
              <a:rPr lang="en-US" sz="4400"/>
              <a:t>v</a:t>
            </a:r>
          </a:p>
          <a:p>
            <a:r>
              <a:rPr lang="en-US" sz="4400"/>
              <a:t>(demo)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Head on collision - small vs big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Example:</a:t>
            </a:r>
            <a:r>
              <a:rPr lang="en-US" sz="4400"/>
              <a:t> What is the momentum of a 145 g baseball going 40. m/s?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80930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4000"/>
              <a:t>p = mv = (0.145 kg)(40. m/s) </a:t>
            </a:r>
          </a:p>
          <a:p>
            <a:pPr marL="457200" indent="-457200">
              <a:buFontTx/>
              <a:buAutoNum type="arabicPeriod"/>
            </a:pPr>
            <a:r>
              <a:rPr lang="en-US" sz="4000"/>
              <a:t>p = 5.8 kgm/s</a:t>
            </a:r>
          </a:p>
          <a:p>
            <a:pPr marL="457200" indent="-457200"/>
            <a:r>
              <a:rPr lang="en-US" sz="1800"/>
              <a:t>Recoil of catcher and pitcher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63850" y="1752600"/>
            <a:ext cx="3689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/>
              <a:t>Whiteboards</a:t>
            </a:r>
          </a:p>
          <a:p>
            <a:pPr algn="ctr"/>
            <a:r>
              <a:rPr lang="en-US" sz="5400"/>
              <a:t>Momentum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What velocity must a 6.5 gram bullet have for its momentum to be 5.8 kgm/s?</a:t>
            </a:r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r>
              <a:rPr lang="en-US" sz="1200"/>
              <a:t>890 m/s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809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p = mv</a:t>
            </a:r>
          </a:p>
          <a:p>
            <a:pPr eaLnBrk="0" hangingPunct="0"/>
            <a:r>
              <a:rPr lang="en-US"/>
              <a:t>8 kgm/s = (.0065 kg)v</a:t>
            </a:r>
          </a:p>
          <a:p>
            <a:pPr eaLnBrk="0" hangingPunct="0"/>
            <a:r>
              <a:rPr lang="en-US"/>
              <a:t>v = (5.8 kgm/s)/(.0065 kg) = 892.3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What is the momentum of a 22 g swallow going 5.2 m/s</a:t>
            </a:r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r>
              <a:rPr lang="en-US" sz="4400"/>
              <a:t> </a:t>
            </a:r>
            <a:r>
              <a:rPr lang="en-US" sz="1200"/>
              <a:t>0.11 kgm/s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09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p = mv</a:t>
            </a:r>
          </a:p>
          <a:p>
            <a:pPr eaLnBrk="0" hangingPunct="0"/>
            <a:r>
              <a:rPr lang="en-US"/>
              <a:t>p = (0.022 kg )(5.2 m/s) </a:t>
            </a:r>
          </a:p>
          <a:p>
            <a:pPr eaLnBrk="0" hangingPunct="0"/>
            <a:r>
              <a:rPr lang="en-US"/>
              <a:t>= 0.1144 kgm/s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A bowling ball has a momentum of 43.6 kgm/s when it is going 12 m/s.  What is its mass? </a:t>
            </a:r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r>
              <a:rPr lang="en-US" sz="1200"/>
              <a:t>3.6 kg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2971800"/>
            <a:ext cx="809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p = mv</a:t>
            </a:r>
          </a:p>
          <a:p>
            <a:pPr eaLnBrk="0" hangingPunct="0"/>
            <a:r>
              <a:rPr lang="en-US"/>
              <a:t>43.6 kgm/s = m(12 m/s)</a:t>
            </a:r>
          </a:p>
          <a:p>
            <a:pPr eaLnBrk="0" hangingPunct="0"/>
            <a:r>
              <a:rPr lang="en-US"/>
              <a:t>m = (43.6 kgm/s)/ (12 m/s) = 3.6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60 kg Fran is running at 4 m/s when she collides with 80 kg Joe.  They hit and stop dead, so how fast was Joe going?  </a:t>
            </a:r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endParaRPr lang="en-US" sz="4400"/>
          </a:p>
          <a:p>
            <a:r>
              <a:rPr lang="en-US" sz="1200"/>
              <a:t>3 m/s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3200400"/>
            <a:ext cx="838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The momenta must be equal but opposite:</a:t>
            </a:r>
            <a:endParaRPr lang="en-US"/>
          </a:p>
          <a:p>
            <a:r>
              <a:rPr lang="en-US"/>
              <a:t>Fran: p=mv=(60 kg)(4 m/s)=240 kgm/s</a:t>
            </a:r>
          </a:p>
          <a:p>
            <a:r>
              <a:rPr lang="en-US">
                <a:sym typeface="Symbol" pitchFamily="18" charset="2"/>
              </a:rPr>
              <a:t>Joe: </a:t>
            </a:r>
            <a:r>
              <a:rPr lang="en-US"/>
              <a:t>p=mv, 240 kgm/s = (80 kg)v, </a:t>
            </a:r>
          </a:p>
          <a:p>
            <a:r>
              <a:rPr lang="en-US"/>
              <a:t>v = (240 kgm/s)/ (80 kg) = 3 m/s.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340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47</cp:revision>
  <dcterms:created xsi:type="dcterms:W3CDTF">2001-03-01T17:38:38Z</dcterms:created>
  <dcterms:modified xsi:type="dcterms:W3CDTF">2017-02-01T21:26:06Z</dcterms:modified>
</cp:coreProperties>
</file>