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369" r:id="rId3"/>
    <p:sldId id="370" r:id="rId4"/>
    <p:sldId id="371" r:id="rId5"/>
    <p:sldId id="387" r:id="rId6"/>
    <p:sldId id="328" r:id="rId7"/>
    <p:sldId id="329" r:id="rId8"/>
    <p:sldId id="379" r:id="rId9"/>
    <p:sldId id="373" r:id="rId10"/>
    <p:sldId id="374" r:id="rId11"/>
    <p:sldId id="377" r:id="rId12"/>
    <p:sldId id="390" r:id="rId13"/>
    <p:sldId id="388" r:id="rId14"/>
    <p:sldId id="389" r:id="rId15"/>
    <p:sldId id="384" r:id="rId16"/>
    <p:sldId id="385" r:id="rId17"/>
    <p:sldId id="382" r:id="rId18"/>
    <p:sldId id="386" r:id="rId19"/>
    <p:sldId id="375" r:id="rId20"/>
    <p:sldId id="376" r:id="rId21"/>
    <p:sldId id="378"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586" autoAdjust="0"/>
    <p:restoredTop sz="94645" autoAdjust="0"/>
  </p:normalViewPr>
  <p:slideViewPr>
    <p:cSldViewPr>
      <p:cViewPr>
        <p:scale>
          <a:sx n="66" d="100"/>
          <a:sy n="66" d="100"/>
        </p:scale>
        <p:origin x="-2934" y="-10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1E8D23-4BF3-4413-85FC-C9E4934B2B2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2DA014-4A99-4A7A-83BE-58C519B941A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6FF4FC-7A48-4FCB-A96C-44D27FF21CB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3F6672-786C-4038-B117-25C6318DD61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ABFF07-7690-4916-A1EB-EFD16B4C3B4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AA7548-18E3-4813-BBA4-E066787C97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160EF7E-F602-4AFD-B1BB-4B9A6FA5E03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A3E0CFA-F154-441D-8C5F-F510FA1469C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0EA6BD-240C-4C3D-B09D-76368D44D02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A7E188-5731-4881-9FB3-28EE3C7E584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5C82E1F-93D0-4260-A6B6-CFB8D8AEB7E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CCCE5065-E1B6-440E-958D-A2A42EE14BF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slide" Target="slide6.xml"/><Relationship Id="rId4" Type="http://schemas.openxmlformats.org/officeDocument/2006/relationships/slide" Target="slide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8.xml"/><Relationship Id="rId7" Type="http://schemas.openxmlformats.org/officeDocument/2006/relationships/slide" Target="slide20.xml"/><Relationship Id="rId2" Type="http://schemas.openxmlformats.org/officeDocument/2006/relationships/slide" Target="slide7.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0.xml"/><Relationship Id="rId4" Type="http://schemas.openxmlformats.org/officeDocument/2006/relationships/slide" Target="slide9.xml"/><Relationship Id="rId9" Type="http://schemas.openxmlformats.org/officeDocument/2006/relationships/slide" Target="slide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04800" y="304800"/>
            <a:ext cx="8305800" cy="3381375"/>
          </a:xfrm>
          <a:prstGeom prst="rect">
            <a:avLst/>
          </a:prstGeom>
          <a:noFill/>
          <a:ln w="9525">
            <a:noFill/>
            <a:miter lim="800000"/>
            <a:headEnd/>
            <a:tailEnd/>
          </a:ln>
        </p:spPr>
        <p:txBody>
          <a:bodyPr>
            <a:spAutoFit/>
          </a:bodyPr>
          <a:lstStyle/>
          <a:p>
            <a:r>
              <a:rPr lang="en-US" sz="4400" b="1" u="sng"/>
              <a:t>Conservation of energy</a:t>
            </a:r>
            <a:endParaRPr lang="en-US" sz="3200"/>
          </a:p>
          <a:p>
            <a:r>
              <a:rPr lang="en-US" sz="4400"/>
              <a:t>Contents:</a:t>
            </a:r>
          </a:p>
          <a:p>
            <a:pPr lvl="2">
              <a:buFontTx/>
              <a:buChar char="•"/>
            </a:pPr>
            <a:r>
              <a:rPr lang="en-US" sz="3200">
                <a:hlinkClick r:id="rId2" action="ppaction://hlinksldjump"/>
              </a:rPr>
              <a:t>Definition Conservation of Energy</a:t>
            </a:r>
            <a:endParaRPr lang="en-US" sz="3200"/>
          </a:p>
          <a:p>
            <a:pPr lvl="2">
              <a:buFontTx/>
              <a:buChar char="•"/>
            </a:pPr>
            <a:r>
              <a:rPr lang="en-US" sz="3200">
                <a:hlinkClick r:id="rId3" action="ppaction://hlinksldjump"/>
              </a:rPr>
              <a:t>Sample problem 1</a:t>
            </a:r>
            <a:endParaRPr lang="en-US" sz="3200"/>
          </a:p>
          <a:p>
            <a:pPr lvl="2">
              <a:buFontTx/>
              <a:buChar char="•"/>
            </a:pPr>
            <a:r>
              <a:rPr lang="en-US" sz="3200">
                <a:hlinkClick r:id="rId4" action="ppaction://hlinksldjump"/>
              </a:rPr>
              <a:t>Sample problem 2</a:t>
            </a:r>
            <a:endParaRPr lang="en-US" sz="3200"/>
          </a:p>
          <a:p>
            <a:pPr lvl="3">
              <a:buFontTx/>
              <a:buChar char="•"/>
            </a:pPr>
            <a:r>
              <a:rPr lang="en-US" sz="3200">
                <a:hlinkClick r:id="rId5" action="ppaction://hlinksldjump"/>
              </a:rPr>
              <a:t>Whiteboards</a:t>
            </a:r>
            <a:endParaRPr lang="en-US" sz="3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52400" y="6553200"/>
            <a:ext cx="633413" cy="274638"/>
          </a:xfrm>
          <a:prstGeom prst="rect">
            <a:avLst/>
          </a:prstGeom>
          <a:noFill/>
          <a:ln w="25400">
            <a:noFill/>
            <a:miter lim="800000"/>
            <a:headEnd/>
            <a:tailEnd/>
          </a:ln>
        </p:spPr>
        <p:txBody>
          <a:bodyPr wrap="none">
            <a:spAutoFit/>
          </a:bodyPr>
          <a:lstStyle/>
          <a:p>
            <a:r>
              <a:rPr lang="en-US" sz="1200"/>
              <a:t>5.6 m/s</a:t>
            </a:r>
          </a:p>
        </p:txBody>
      </p:sp>
      <p:sp>
        <p:nvSpPr>
          <p:cNvPr id="128004" name="Text Box 4"/>
          <p:cNvSpPr txBox="1">
            <a:spLocks noChangeArrowheads="1"/>
          </p:cNvSpPr>
          <p:nvPr/>
        </p:nvSpPr>
        <p:spPr bwMode="auto">
          <a:xfrm>
            <a:off x="-76200" y="3533775"/>
            <a:ext cx="9829800" cy="1693863"/>
          </a:xfrm>
          <a:prstGeom prst="rect">
            <a:avLst/>
          </a:prstGeom>
          <a:noFill/>
          <a:ln w="9525">
            <a:noFill/>
            <a:miter lim="800000"/>
            <a:headEnd/>
            <a:tailEnd/>
          </a:ln>
        </p:spPr>
        <p:txBody>
          <a:bodyPr>
            <a:spAutoFit/>
          </a:bodyPr>
          <a:lstStyle/>
          <a:p>
            <a:pPr algn="ctr"/>
            <a:r>
              <a:rPr lang="en-US"/>
              <a:t>Fs + mgh +  </a:t>
            </a:r>
            <a:r>
              <a:rPr lang="en-US" baseline="30000"/>
              <a:t>1</a:t>
            </a:r>
            <a:r>
              <a:rPr lang="en-US"/>
              <a:t>/</a:t>
            </a:r>
            <a:r>
              <a:rPr lang="en-US" baseline="-25000"/>
              <a:t>2</a:t>
            </a:r>
            <a:r>
              <a:rPr lang="en-US"/>
              <a:t>mv</a:t>
            </a:r>
            <a:r>
              <a:rPr lang="en-US" baseline="30000"/>
              <a:t>2</a:t>
            </a:r>
            <a:r>
              <a:rPr lang="en-US"/>
              <a:t> + </a:t>
            </a:r>
            <a:r>
              <a:rPr lang="en-US" baseline="30000"/>
              <a:t>1</a:t>
            </a:r>
            <a:r>
              <a:rPr lang="en-US"/>
              <a:t>/</a:t>
            </a:r>
            <a:r>
              <a:rPr lang="en-US" baseline="-25000"/>
              <a:t>2</a:t>
            </a:r>
            <a:r>
              <a:rPr lang="en-US"/>
              <a:t>kx</a:t>
            </a:r>
            <a:r>
              <a:rPr lang="en-US" baseline="30000"/>
              <a:t>2</a:t>
            </a:r>
            <a:r>
              <a:rPr lang="en-US"/>
              <a:t>  =</a:t>
            </a:r>
            <a:r>
              <a:rPr lang="en-US" sz="3600" b="1"/>
              <a:t> </a:t>
            </a:r>
            <a:r>
              <a:rPr lang="en-US"/>
              <a:t>Fs + mgh +  </a:t>
            </a:r>
            <a:r>
              <a:rPr lang="en-US" baseline="30000"/>
              <a:t>1</a:t>
            </a:r>
            <a:r>
              <a:rPr lang="en-US"/>
              <a:t>/</a:t>
            </a:r>
            <a:r>
              <a:rPr lang="en-US" baseline="-25000"/>
              <a:t>2</a:t>
            </a:r>
            <a:r>
              <a:rPr lang="en-US"/>
              <a:t>mv</a:t>
            </a:r>
            <a:r>
              <a:rPr lang="en-US" baseline="30000"/>
              <a:t>2</a:t>
            </a:r>
            <a:r>
              <a:rPr lang="en-US"/>
              <a:t> + </a:t>
            </a:r>
            <a:r>
              <a:rPr lang="en-US" baseline="30000"/>
              <a:t>1</a:t>
            </a:r>
            <a:r>
              <a:rPr lang="en-US"/>
              <a:t>/</a:t>
            </a:r>
            <a:r>
              <a:rPr lang="en-US" baseline="-25000"/>
              <a:t>2</a:t>
            </a:r>
            <a:r>
              <a:rPr lang="en-US"/>
              <a:t>kx</a:t>
            </a:r>
            <a:r>
              <a:rPr lang="en-US" baseline="30000"/>
              <a:t>2</a:t>
            </a:r>
          </a:p>
          <a:p>
            <a:pPr algn="ctr"/>
            <a:r>
              <a:rPr lang="en-US"/>
              <a:t>Fs  +  0  + </a:t>
            </a:r>
            <a:r>
              <a:rPr lang="en-US" baseline="30000"/>
              <a:t>1</a:t>
            </a:r>
            <a:r>
              <a:rPr lang="en-US"/>
              <a:t>/</a:t>
            </a:r>
            <a:r>
              <a:rPr lang="en-US" baseline="-25000"/>
              <a:t>2</a:t>
            </a:r>
            <a:r>
              <a:rPr lang="en-US"/>
              <a:t>mv</a:t>
            </a:r>
            <a:r>
              <a:rPr lang="en-US" baseline="30000"/>
              <a:t>2</a:t>
            </a:r>
            <a:r>
              <a:rPr lang="en-US"/>
              <a:t>  +    0      =</a:t>
            </a:r>
            <a:r>
              <a:rPr lang="en-US" sz="3600" b="1"/>
              <a:t>  </a:t>
            </a:r>
            <a:r>
              <a:rPr lang="en-US"/>
              <a:t>0   +  0  +  </a:t>
            </a:r>
            <a:r>
              <a:rPr lang="en-US" baseline="30000"/>
              <a:t>1</a:t>
            </a:r>
            <a:r>
              <a:rPr lang="en-US"/>
              <a:t>/</a:t>
            </a:r>
            <a:r>
              <a:rPr lang="en-US" baseline="-25000"/>
              <a:t>2</a:t>
            </a:r>
            <a:r>
              <a:rPr lang="en-US"/>
              <a:t>mv</a:t>
            </a:r>
            <a:r>
              <a:rPr lang="en-US" baseline="30000"/>
              <a:t>2</a:t>
            </a:r>
            <a:r>
              <a:rPr lang="en-US"/>
              <a:t>  +    </a:t>
            </a:r>
            <a:r>
              <a:rPr lang="en-US" baseline="30000"/>
              <a:t>  </a:t>
            </a:r>
            <a:r>
              <a:rPr lang="en-US"/>
              <a:t>0</a:t>
            </a:r>
          </a:p>
          <a:p>
            <a:pPr algn="ctr"/>
            <a:r>
              <a:rPr lang="en-US" sz="2000"/>
              <a:t>(53 N)(35 m) + </a:t>
            </a:r>
            <a:r>
              <a:rPr lang="en-US" sz="2000" baseline="30000"/>
              <a:t>1</a:t>
            </a:r>
            <a:r>
              <a:rPr lang="en-US" sz="2000"/>
              <a:t>/</a:t>
            </a:r>
            <a:r>
              <a:rPr lang="en-US" sz="2000" baseline="-25000"/>
              <a:t>2</a:t>
            </a:r>
            <a:r>
              <a:rPr lang="en-US" sz="2000"/>
              <a:t>(350 kg)(4.6 m/s)</a:t>
            </a:r>
            <a:r>
              <a:rPr lang="en-US" sz="2000" baseline="30000"/>
              <a:t>2 </a:t>
            </a:r>
            <a:r>
              <a:rPr lang="en-US" sz="2000"/>
              <a:t>=  </a:t>
            </a:r>
            <a:r>
              <a:rPr lang="en-US" sz="2000" baseline="30000"/>
              <a:t>1</a:t>
            </a:r>
            <a:r>
              <a:rPr lang="en-US" sz="2000"/>
              <a:t>/</a:t>
            </a:r>
            <a:r>
              <a:rPr lang="en-US" sz="2000" baseline="-25000"/>
              <a:t>2</a:t>
            </a:r>
            <a:r>
              <a:rPr lang="en-US" sz="2000"/>
              <a:t>(350 kg)v</a:t>
            </a:r>
            <a:r>
              <a:rPr lang="en-US" sz="2000" baseline="30000"/>
              <a:t>2</a:t>
            </a:r>
            <a:endParaRPr lang="en-US" sz="2000"/>
          </a:p>
          <a:p>
            <a:pPr algn="ctr"/>
            <a:endParaRPr lang="en-US" sz="2000" baseline="30000"/>
          </a:p>
        </p:txBody>
      </p:sp>
      <p:grpSp>
        <p:nvGrpSpPr>
          <p:cNvPr id="10245" name="Group 5"/>
          <p:cNvGrpSpPr>
            <a:grpSpLocks/>
          </p:cNvGrpSpPr>
          <p:nvPr/>
        </p:nvGrpSpPr>
        <p:grpSpPr bwMode="auto">
          <a:xfrm>
            <a:off x="2133600" y="1524000"/>
            <a:ext cx="1371600" cy="1066800"/>
            <a:chOff x="384" y="1200"/>
            <a:chExt cx="864" cy="672"/>
          </a:xfrm>
        </p:grpSpPr>
        <p:sp>
          <p:nvSpPr>
            <p:cNvPr id="10261" name="Rectangle 6"/>
            <p:cNvSpPr>
              <a:spLocks noChangeArrowheads="1"/>
            </p:cNvSpPr>
            <p:nvPr/>
          </p:nvSpPr>
          <p:spPr bwMode="auto">
            <a:xfrm>
              <a:off x="432" y="1200"/>
              <a:ext cx="768" cy="528"/>
            </a:xfrm>
            <a:prstGeom prst="rect">
              <a:avLst/>
            </a:prstGeom>
            <a:solidFill>
              <a:srgbClr val="339966"/>
            </a:solidFill>
            <a:ln w="38100">
              <a:solidFill>
                <a:schemeClr val="tx1"/>
              </a:solidFill>
              <a:miter lim="800000"/>
              <a:headEnd/>
              <a:tailEnd/>
            </a:ln>
          </p:spPr>
          <p:txBody>
            <a:bodyPr wrap="none" anchor="ctr"/>
            <a:lstStyle/>
            <a:p>
              <a:endParaRPr lang="en-US"/>
            </a:p>
          </p:txBody>
        </p:sp>
        <p:sp>
          <p:nvSpPr>
            <p:cNvPr id="10262" name="Oval 7"/>
            <p:cNvSpPr>
              <a:spLocks noChangeArrowheads="1"/>
            </p:cNvSpPr>
            <p:nvPr/>
          </p:nvSpPr>
          <p:spPr bwMode="auto">
            <a:xfrm>
              <a:off x="384" y="1584"/>
              <a:ext cx="288" cy="288"/>
            </a:xfrm>
            <a:prstGeom prst="ellipse">
              <a:avLst/>
            </a:prstGeom>
            <a:solidFill>
              <a:srgbClr val="FF0000"/>
            </a:solidFill>
            <a:ln w="38100">
              <a:solidFill>
                <a:schemeClr val="tx1"/>
              </a:solidFill>
              <a:round/>
              <a:headEnd/>
              <a:tailEnd/>
            </a:ln>
          </p:spPr>
          <p:txBody>
            <a:bodyPr wrap="none" anchor="ctr"/>
            <a:lstStyle/>
            <a:p>
              <a:endParaRPr lang="en-US"/>
            </a:p>
          </p:txBody>
        </p:sp>
        <p:sp>
          <p:nvSpPr>
            <p:cNvPr id="10263" name="Oval 8"/>
            <p:cNvSpPr>
              <a:spLocks noChangeArrowheads="1"/>
            </p:cNvSpPr>
            <p:nvPr/>
          </p:nvSpPr>
          <p:spPr bwMode="auto">
            <a:xfrm>
              <a:off x="960" y="1584"/>
              <a:ext cx="288" cy="288"/>
            </a:xfrm>
            <a:prstGeom prst="ellipse">
              <a:avLst/>
            </a:prstGeom>
            <a:solidFill>
              <a:srgbClr val="FF0000"/>
            </a:solidFill>
            <a:ln w="38100">
              <a:solidFill>
                <a:schemeClr val="tx1"/>
              </a:solidFill>
              <a:round/>
              <a:headEnd/>
              <a:tailEnd/>
            </a:ln>
          </p:spPr>
          <p:txBody>
            <a:bodyPr wrap="none" anchor="ctr"/>
            <a:lstStyle/>
            <a:p>
              <a:endParaRPr lang="en-US"/>
            </a:p>
          </p:txBody>
        </p:sp>
      </p:grpSp>
      <p:sp>
        <p:nvSpPr>
          <p:cNvPr id="10246" name="Text Box 9"/>
          <p:cNvSpPr txBox="1">
            <a:spLocks noChangeArrowheads="1"/>
          </p:cNvSpPr>
          <p:nvPr/>
        </p:nvSpPr>
        <p:spPr bwMode="auto">
          <a:xfrm>
            <a:off x="1905000" y="838200"/>
            <a:ext cx="1557338" cy="457200"/>
          </a:xfrm>
          <a:prstGeom prst="rect">
            <a:avLst/>
          </a:prstGeom>
          <a:noFill/>
          <a:ln w="38100">
            <a:noFill/>
            <a:miter lim="800000"/>
            <a:headEnd/>
            <a:tailEnd/>
          </a:ln>
        </p:spPr>
        <p:txBody>
          <a:bodyPr wrap="none">
            <a:spAutoFit/>
          </a:bodyPr>
          <a:lstStyle/>
          <a:p>
            <a:r>
              <a:rPr lang="en-US"/>
              <a:t>u = 4.6 m/s</a:t>
            </a:r>
          </a:p>
        </p:txBody>
      </p:sp>
      <p:sp>
        <p:nvSpPr>
          <p:cNvPr id="10247" name="Text Box 12"/>
          <p:cNvSpPr txBox="1">
            <a:spLocks noChangeArrowheads="1"/>
          </p:cNvSpPr>
          <p:nvPr/>
        </p:nvSpPr>
        <p:spPr bwMode="auto">
          <a:xfrm>
            <a:off x="2292350" y="1614488"/>
            <a:ext cx="1162050" cy="519112"/>
          </a:xfrm>
          <a:prstGeom prst="rect">
            <a:avLst/>
          </a:prstGeom>
          <a:noFill/>
          <a:ln w="38100">
            <a:noFill/>
            <a:miter lim="800000"/>
            <a:headEnd/>
            <a:tailEnd/>
          </a:ln>
        </p:spPr>
        <p:txBody>
          <a:bodyPr wrap="none">
            <a:spAutoFit/>
          </a:bodyPr>
          <a:lstStyle/>
          <a:p>
            <a:r>
              <a:rPr lang="en-US" sz="2800"/>
              <a:t>350 kg</a:t>
            </a:r>
          </a:p>
        </p:txBody>
      </p:sp>
      <p:sp>
        <p:nvSpPr>
          <p:cNvPr id="10248" name="Text Box 13"/>
          <p:cNvSpPr txBox="1">
            <a:spLocks noChangeArrowheads="1"/>
          </p:cNvSpPr>
          <p:nvPr/>
        </p:nvSpPr>
        <p:spPr bwMode="auto">
          <a:xfrm>
            <a:off x="4419600" y="171450"/>
            <a:ext cx="3503613" cy="579438"/>
          </a:xfrm>
          <a:prstGeom prst="rect">
            <a:avLst/>
          </a:prstGeom>
          <a:noFill/>
          <a:ln w="38100">
            <a:noFill/>
            <a:miter lim="800000"/>
            <a:headEnd/>
            <a:tailEnd/>
          </a:ln>
        </p:spPr>
        <p:txBody>
          <a:bodyPr wrap="none">
            <a:spAutoFit/>
          </a:bodyPr>
          <a:lstStyle/>
          <a:p>
            <a:r>
              <a:rPr lang="en-US" sz="3200"/>
              <a:t>What final velocity?</a:t>
            </a:r>
          </a:p>
        </p:txBody>
      </p:sp>
      <p:sp>
        <p:nvSpPr>
          <p:cNvPr id="10249" name="Line 15"/>
          <p:cNvSpPr>
            <a:spLocks noChangeShapeType="1"/>
          </p:cNvSpPr>
          <p:nvPr/>
        </p:nvSpPr>
        <p:spPr bwMode="auto">
          <a:xfrm>
            <a:off x="0" y="2590800"/>
            <a:ext cx="9144000" cy="0"/>
          </a:xfrm>
          <a:prstGeom prst="line">
            <a:avLst/>
          </a:prstGeom>
          <a:noFill/>
          <a:ln w="38100">
            <a:solidFill>
              <a:schemeClr val="tx1"/>
            </a:solidFill>
            <a:round/>
            <a:headEnd/>
            <a:tailEnd/>
          </a:ln>
        </p:spPr>
        <p:txBody>
          <a:bodyPr/>
          <a:lstStyle/>
          <a:p>
            <a:endParaRPr lang="en-US"/>
          </a:p>
        </p:txBody>
      </p:sp>
      <p:sp>
        <p:nvSpPr>
          <p:cNvPr id="10250" name="Line 20"/>
          <p:cNvSpPr>
            <a:spLocks noChangeShapeType="1"/>
          </p:cNvSpPr>
          <p:nvPr/>
        </p:nvSpPr>
        <p:spPr bwMode="auto">
          <a:xfrm flipH="1">
            <a:off x="1066800" y="1600200"/>
            <a:ext cx="381000" cy="0"/>
          </a:xfrm>
          <a:prstGeom prst="line">
            <a:avLst/>
          </a:prstGeom>
          <a:noFill/>
          <a:ln w="38100">
            <a:solidFill>
              <a:schemeClr val="tx1"/>
            </a:solidFill>
            <a:round/>
            <a:headEnd/>
            <a:tailEnd/>
          </a:ln>
        </p:spPr>
        <p:txBody>
          <a:bodyPr/>
          <a:lstStyle/>
          <a:p>
            <a:endParaRPr lang="en-US"/>
          </a:p>
        </p:txBody>
      </p:sp>
      <p:sp>
        <p:nvSpPr>
          <p:cNvPr id="10251" name="Line 21"/>
          <p:cNvSpPr>
            <a:spLocks noChangeShapeType="1"/>
          </p:cNvSpPr>
          <p:nvPr/>
        </p:nvSpPr>
        <p:spPr bwMode="auto">
          <a:xfrm flipH="1">
            <a:off x="914400" y="1752600"/>
            <a:ext cx="381000" cy="0"/>
          </a:xfrm>
          <a:prstGeom prst="line">
            <a:avLst/>
          </a:prstGeom>
          <a:noFill/>
          <a:ln w="38100">
            <a:solidFill>
              <a:schemeClr val="tx1"/>
            </a:solidFill>
            <a:round/>
            <a:headEnd/>
            <a:tailEnd/>
          </a:ln>
        </p:spPr>
        <p:txBody>
          <a:bodyPr/>
          <a:lstStyle/>
          <a:p>
            <a:endParaRPr lang="en-US"/>
          </a:p>
        </p:txBody>
      </p:sp>
      <p:sp>
        <p:nvSpPr>
          <p:cNvPr id="10252" name="Line 22"/>
          <p:cNvSpPr>
            <a:spLocks noChangeShapeType="1"/>
          </p:cNvSpPr>
          <p:nvPr/>
        </p:nvSpPr>
        <p:spPr bwMode="auto">
          <a:xfrm flipH="1">
            <a:off x="609600" y="1905000"/>
            <a:ext cx="381000" cy="0"/>
          </a:xfrm>
          <a:prstGeom prst="line">
            <a:avLst/>
          </a:prstGeom>
          <a:noFill/>
          <a:ln w="38100">
            <a:solidFill>
              <a:schemeClr val="tx1"/>
            </a:solidFill>
            <a:round/>
            <a:headEnd/>
            <a:tailEnd/>
          </a:ln>
        </p:spPr>
        <p:txBody>
          <a:bodyPr/>
          <a:lstStyle/>
          <a:p>
            <a:endParaRPr lang="en-US"/>
          </a:p>
        </p:txBody>
      </p:sp>
      <p:grpSp>
        <p:nvGrpSpPr>
          <p:cNvPr id="10253" name="Group 31"/>
          <p:cNvGrpSpPr>
            <a:grpSpLocks/>
          </p:cNvGrpSpPr>
          <p:nvPr/>
        </p:nvGrpSpPr>
        <p:grpSpPr bwMode="auto">
          <a:xfrm>
            <a:off x="685800" y="1600200"/>
            <a:ext cx="1524000" cy="990600"/>
            <a:chOff x="144" y="1008"/>
            <a:chExt cx="960" cy="624"/>
          </a:xfrm>
        </p:grpSpPr>
        <p:sp>
          <p:nvSpPr>
            <p:cNvPr id="10255" name="Line 23"/>
            <p:cNvSpPr>
              <a:spLocks noChangeShapeType="1"/>
            </p:cNvSpPr>
            <p:nvPr/>
          </p:nvSpPr>
          <p:spPr bwMode="auto">
            <a:xfrm flipH="1">
              <a:off x="144" y="1296"/>
              <a:ext cx="288" cy="336"/>
            </a:xfrm>
            <a:prstGeom prst="line">
              <a:avLst/>
            </a:prstGeom>
            <a:noFill/>
            <a:ln w="38100">
              <a:solidFill>
                <a:schemeClr val="tx1"/>
              </a:solidFill>
              <a:round/>
              <a:headEnd/>
              <a:tailEnd/>
            </a:ln>
          </p:spPr>
          <p:txBody>
            <a:bodyPr/>
            <a:lstStyle/>
            <a:p>
              <a:endParaRPr lang="en-US"/>
            </a:p>
          </p:txBody>
        </p:sp>
        <p:sp>
          <p:nvSpPr>
            <p:cNvPr id="10256" name="Line 24"/>
            <p:cNvSpPr>
              <a:spLocks noChangeShapeType="1"/>
            </p:cNvSpPr>
            <p:nvPr/>
          </p:nvSpPr>
          <p:spPr bwMode="auto">
            <a:xfrm>
              <a:off x="432" y="1296"/>
              <a:ext cx="48" cy="144"/>
            </a:xfrm>
            <a:prstGeom prst="line">
              <a:avLst/>
            </a:prstGeom>
            <a:noFill/>
            <a:ln w="38100">
              <a:solidFill>
                <a:schemeClr val="tx1"/>
              </a:solidFill>
              <a:round/>
              <a:headEnd/>
              <a:tailEnd/>
            </a:ln>
          </p:spPr>
          <p:txBody>
            <a:bodyPr/>
            <a:lstStyle/>
            <a:p>
              <a:endParaRPr lang="en-US"/>
            </a:p>
          </p:txBody>
        </p:sp>
        <p:sp>
          <p:nvSpPr>
            <p:cNvPr id="10257" name="Line 26"/>
            <p:cNvSpPr>
              <a:spLocks noChangeShapeType="1"/>
            </p:cNvSpPr>
            <p:nvPr/>
          </p:nvSpPr>
          <p:spPr bwMode="auto">
            <a:xfrm flipV="1">
              <a:off x="406" y="1115"/>
              <a:ext cx="384" cy="192"/>
            </a:xfrm>
            <a:prstGeom prst="line">
              <a:avLst/>
            </a:prstGeom>
            <a:noFill/>
            <a:ln w="38100">
              <a:solidFill>
                <a:schemeClr val="tx1"/>
              </a:solidFill>
              <a:round/>
              <a:headEnd/>
              <a:tailEnd/>
            </a:ln>
          </p:spPr>
          <p:txBody>
            <a:bodyPr/>
            <a:lstStyle/>
            <a:p>
              <a:endParaRPr lang="en-US"/>
            </a:p>
          </p:txBody>
        </p:sp>
        <p:sp>
          <p:nvSpPr>
            <p:cNvPr id="10258" name="Line 27"/>
            <p:cNvSpPr>
              <a:spLocks noChangeShapeType="1"/>
            </p:cNvSpPr>
            <p:nvPr/>
          </p:nvSpPr>
          <p:spPr bwMode="auto">
            <a:xfrm flipH="1">
              <a:off x="432" y="1440"/>
              <a:ext cx="48" cy="192"/>
            </a:xfrm>
            <a:prstGeom prst="line">
              <a:avLst/>
            </a:prstGeom>
            <a:noFill/>
            <a:ln w="38100">
              <a:solidFill>
                <a:schemeClr val="tx1"/>
              </a:solidFill>
              <a:round/>
              <a:headEnd/>
              <a:tailEnd/>
            </a:ln>
          </p:spPr>
          <p:txBody>
            <a:bodyPr/>
            <a:lstStyle/>
            <a:p>
              <a:endParaRPr lang="en-US"/>
            </a:p>
          </p:txBody>
        </p:sp>
        <p:sp>
          <p:nvSpPr>
            <p:cNvPr id="10259" name="Oval 29"/>
            <p:cNvSpPr>
              <a:spLocks noChangeArrowheads="1"/>
            </p:cNvSpPr>
            <p:nvPr/>
          </p:nvSpPr>
          <p:spPr bwMode="auto">
            <a:xfrm>
              <a:off x="768" y="1008"/>
              <a:ext cx="144" cy="144"/>
            </a:xfrm>
            <a:prstGeom prst="ellipse">
              <a:avLst/>
            </a:prstGeom>
            <a:noFill/>
            <a:ln w="38100">
              <a:solidFill>
                <a:schemeClr val="tx1"/>
              </a:solidFill>
              <a:round/>
              <a:headEnd/>
              <a:tailEnd/>
            </a:ln>
          </p:spPr>
          <p:txBody>
            <a:bodyPr wrap="none" anchor="ctr"/>
            <a:lstStyle/>
            <a:p>
              <a:endParaRPr lang="en-US"/>
            </a:p>
          </p:txBody>
        </p:sp>
        <p:sp>
          <p:nvSpPr>
            <p:cNvPr id="10260" name="Line 30"/>
            <p:cNvSpPr>
              <a:spLocks noChangeShapeType="1"/>
            </p:cNvSpPr>
            <p:nvPr/>
          </p:nvSpPr>
          <p:spPr bwMode="auto">
            <a:xfrm>
              <a:off x="624" y="1200"/>
              <a:ext cx="480" cy="48"/>
            </a:xfrm>
            <a:prstGeom prst="line">
              <a:avLst/>
            </a:prstGeom>
            <a:noFill/>
            <a:ln w="38100">
              <a:solidFill>
                <a:schemeClr val="tx1"/>
              </a:solidFill>
              <a:round/>
              <a:headEnd/>
              <a:tailEnd/>
            </a:ln>
          </p:spPr>
          <p:txBody>
            <a:bodyPr/>
            <a:lstStyle/>
            <a:p>
              <a:endParaRPr lang="en-US"/>
            </a:p>
          </p:txBody>
        </p:sp>
      </p:grpSp>
      <p:sp>
        <p:nvSpPr>
          <p:cNvPr id="10254" name="Text Box 32"/>
          <p:cNvSpPr txBox="1">
            <a:spLocks noChangeArrowheads="1"/>
          </p:cNvSpPr>
          <p:nvPr/>
        </p:nvSpPr>
        <p:spPr bwMode="auto">
          <a:xfrm>
            <a:off x="2879725" y="2657475"/>
            <a:ext cx="3997325" cy="519113"/>
          </a:xfrm>
          <a:prstGeom prst="rect">
            <a:avLst/>
          </a:prstGeom>
          <a:noFill/>
          <a:ln w="38100">
            <a:noFill/>
            <a:miter lim="800000"/>
            <a:headEnd/>
            <a:tailEnd/>
          </a:ln>
        </p:spPr>
        <p:txBody>
          <a:bodyPr wrap="none">
            <a:spAutoFit/>
          </a:bodyPr>
          <a:lstStyle/>
          <a:p>
            <a:r>
              <a:rPr lang="en-US" sz="2800"/>
              <a:t>Pushes with 53 N for 35 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8004">
                                            <p:txEl>
                                              <p:pRg st="0" end="0"/>
                                            </p:txEl>
                                          </p:spTgt>
                                        </p:tgtEl>
                                        <p:attrNameLst>
                                          <p:attrName>style.visibility</p:attrName>
                                        </p:attrNameLst>
                                      </p:cBhvr>
                                      <p:to>
                                        <p:strVal val="visible"/>
                                      </p:to>
                                    </p:set>
                                    <p:anim calcmode="lin" valueType="num">
                                      <p:cBhvr additive="base">
                                        <p:cTn id="7" dur="500" fill="hold"/>
                                        <p:tgtEl>
                                          <p:spTgt spid="12800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80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8004">
                                            <p:txEl>
                                              <p:pRg st="1" end="1"/>
                                            </p:txEl>
                                          </p:spTgt>
                                        </p:tgtEl>
                                        <p:attrNameLst>
                                          <p:attrName>style.visibility</p:attrName>
                                        </p:attrNameLst>
                                      </p:cBhvr>
                                      <p:to>
                                        <p:strVal val="visible"/>
                                      </p:to>
                                    </p:set>
                                    <p:anim calcmode="lin" valueType="num">
                                      <p:cBhvr additive="base">
                                        <p:cTn id="13" dur="500" fill="hold"/>
                                        <p:tgtEl>
                                          <p:spTgt spid="12800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800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8004">
                                            <p:txEl>
                                              <p:pRg st="2" end="2"/>
                                            </p:txEl>
                                          </p:spTgt>
                                        </p:tgtEl>
                                        <p:attrNameLst>
                                          <p:attrName>style.visibility</p:attrName>
                                        </p:attrNameLst>
                                      </p:cBhvr>
                                      <p:to>
                                        <p:strVal val="visible"/>
                                      </p:to>
                                    </p:set>
                                    <p:anim calcmode="lin" valueType="num">
                                      <p:cBhvr additive="base">
                                        <p:cTn id="19" dur="500" fill="hold"/>
                                        <p:tgtEl>
                                          <p:spTgt spid="12800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800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341" name="Group 5"/>
          <p:cNvGrpSpPr>
            <a:grpSpLocks/>
          </p:cNvGrpSpPr>
          <p:nvPr/>
        </p:nvGrpSpPr>
        <p:grpSpPr bwMode="auto">
          <a:xfrm>
            <a:off x="381000" y="152400"/>
            <a:ext cx="1371600" cy="1066800"/>
            <a:chOff x="384" y="1200"/>
            <a:chExt cx="864" cy="672"/>
          </a:xfrm>
        </p:grpSpPr>
        <p:sp>
          <p:nvSpPr>
            <p:cNvPr id="14372" name="Rectangle 6"/>
            <p:cNvSpPr>
              <a:spLocks noChangeArrowheads="1"/>
            </p:cNvSpPr>
            <p:nvPr/>
          </p:nvSpPr>
          <p:spPr bwMode="auto">
            <a:xfrm>
              <a:off x="432" y="1200"/>
              <a:ext cx="768" cy="528"/>
            </a:xfrm>
            <a:prstGeom prst="rect">
              <a:avLst/>
            </a:prstGeom>
            <a:solidFill>
              <a:srgbClr val="339966"/>
            </a:solidFill>
            <a:ln w="38100">
              <a:solidFill>
                <a:schemeClr val="tx1"/>
              </a:solidFill>
              <a:miter lim="800000"/>
              <a:headEnd/>
              <a:tailEnd/>
            </a:ln>
          </p:spPr>
          <p:txBody>
            <a:bodyPr wrap="none" anchor="ctr"/>
            <a:lstStyle/>
            <a:p>
              <a:endParaRPr lang="en-US"/>
            </a:p>
          </p:txBody>
        </p:sp>
        <p:sp>
          <p:nvSpPr>
            <p:cNvPr id="14373" name="Oval 7"/>
            <p:cNvSpPr>
              <a:spLocks noChangeArrowheads="1"/>
            </p:cNvSpPr>
            <p:nvPr/>
          </p:nvSpPr>
          <p:spPr bwMode="auto">
            <a:xfrm>
              <a:off x="384" y="1584"/>
              <a:ext cx="288" cy="288"/>
            </a:xfrm>
            <a:prstGeom prst="ellipse">
              <a:avLst/>
            </a:prstGeom>
            <a:solidFill>
              <a:srgbClr val="FF0000"/>
            </a:solidFill>
            <a:ln w="38100">
              <a:solidFill>
                <a:schemeClr val="tx1"/>
              </a:solidFill>
              <a:round/>
              <a:headEnd/>
              <a:tailEnd/>
            </a:ln>
          </p:spPr>
          <p:txBody>
            <a:bodyPr wrap="none" anchor="ctr"/>
            <a:lstStyle/>
            <a:p>
              <a:endParaRPr lang="en-US"/>
            </a:p>
          </p:txBody>
        </p:sp>
        <p:sp>
          <p:nvSpPr>
            <p:cNvPr id="14374" name="Oval 8"/>
            <p:cNvSpPr>
              <a:spLocks noChangeArrowheads="1"/>
            </p:cNvSpPr>
            <p:nvPr/>
          </p:nvSpPr>
          <p:spPr bwMode="auto">
            <a:xfrm>
              <a:off x="960" y="1584"/>
              <a:ext cx="288" cy="288"/>
            </a:xfrm>
            <a:prstGeom prst="ellipse">
              <a:avLst/>
            </a:prstGeom>
            <a:solidFill>
              <a:srgbClr val="FF0000"/>
            </a:solidFill>
            <a:ln w="38100">
              <a:solidFill>
                <a:schemeClr val="tx1"/>
              </a:solidFill>
              <a:round/>
              <a:headEnd/>
              <a:tailEnd/>
            </a:ln>
          </p:spPr>
          <p:txBody>
            <a:bodyPr wrap="none" anchor="ctr"/>
            <a:lstStyle/>
            <a:p>
              <a:endParaRPr lang="en-US"/>
            </a:p>
          </p:txBody>
        </p:sp>
      </p:grpSp>
      <p:sp>
        <p:nvSpPr>
          <p:cNvPr id="14342" name="Line 9"/>
          <p:cNvSpPr>
            <a:spLocks noChangeShapeType="1"/>
          </p:cNvSpPr>
          <p:nvPr/>
        </p:nvSpPr>
        <p:spPr bwMode="auto">
          <a:xfrm>
            <a:off x="0" y="1219200"/>
            <a:ext cx="2362200" cy="0"/>
          </a:xfrm>
          <a:prstGeom prst="line">
            <a:avLst/>
          </a:prstGeom>
          <a:noFill/>
          <a:ln w="38100">
            <a:solidFill>
              <a:schemeClr val="tx1"/>
            </a:solidFill>
            <a:round/>
            <a:headEnd/>
            <a:tailEnd/>
          </a:ln>
        </p:spPr>
        <p:txBody>
          <a:bodyPr/>
          <a:lstStyle/>
          <a:p>
            <a:endParaRPr lang="en-US"/>
          </a:p>
        </p:txBody>
      </p:sp>
      <p:sp>
        <p:nvSpPr>
          <p:cNvPr id="14343" name="Line 10"/>
          <p:cNvSpPr>
            <a:spLocks noChangeShapeType="1"/>
          </p:cNvSpPr>
          <p:nvPr/>
        </p:nvSpPr>
        <p:spPr bwMode="auto">
          <a:xfrm>
            <a:off x="2362200" y="1219200"/>
            <a:ext cx="1295400" cy="990600"/>
          </a:xfrm>
          <a:prstGeom prst="line">
            <a:avLst/>
          </a:prstGeom>
          <a:noFill/>
          <a:ln w="38100">
            <a:solidFill>
              <a:schemeClr val="tx1"/>
            </a:solidFill>
            <a:round/>
            <a:headEnd/>
            <a:tailEnd/>
          </a:ln>
        </p:spPr>
        <p:txBody>
          <a:bodyPr/>
          <a:lstStyle/>
          <a:p>
            <a:endParaRPr lang="en-US"/>
          </a:p>
        </p:txBody>
      </p:sp>
      <p:sp>
        <p:nvSpPr>
          <p:cNvPr id="14344" name="Line 11"/>
          <p:cNvSpPr>
            <a:spLocks noChangeShapeType="1"/>
          </p:cNvSpPr>
          <p:nvPr/>
        </p:nvSpPr>
        <p:spPr bwMode="auto">
          <a:xfrm>
            <a:off x="3657600" y="2209800"/>
            <a:ext cx="5562600" cy="0"/>
          </a:xfrm>
          <a:prstGeom prst="line">
            <a:avLst/>
          </a:prstGeom>
          <a:noFill/>
          <a:ln w="38100">
            <a:solidFill>
              <a:schemeClr val="tx1"/>
            </a:solidFill>
            <a:round/>
            <a:headEnd/>
            <a:tailEnd/>
          </a:ln>
        </p:spPr>
        <p:txBody>
          <a:bodyPr/>
          <a:lstStyle/>
          <a:p>
            <a:endParaRPr lang="en-US"/>
          </a:p>
        </p:txBody>
      </p:sp>
      <p:sp>
        <p:nvSpPr>
          <p:cNvPr id="14345" name="Text Box 12"/>
          <p:cNvSpPr txBox="1">
            <a:spLocks noChangeArrowheads="1"/>
          </p:cNvSpPr>
          <p:nvPr/>
        </p:nvSpPr>
        <p:spPr bwMode="auto">
          <a:xfrm>
            <a:off x="2117725" y="193675"/>
            <a:ext cx="1725613" cy="461963"/>
          </a:xfrm>
          <a:prstGeom prst="rect">
            <a:avLst/>
          </a:prstGeom>
          <a:noFill/>
          <a:ln w="38100">
            <a:noFill/>
            <a:miter lim="800000"/>
            <a:headEnd/>
            <a:tailEnd/>
          </a:ln>
        </p:spPr>
        <p:txBody>
          <a:bodyPr wrap="none">
            <a:spAutoFit/>
          </a:bodyPr>
          <a:lstStyle/>
          <a:p>
            <a:r>
              <a:rPr lang="en-US"/>
              <a:t>u = 5.80 m/s</a:t>
            </a:r>
          </a:p>
        </p:txBody>
      </p:sp>
      <p:sp>
        <p:nvSpPr>
          <p:cNvPr id="14346" name="Line 13"/>
          <p:cNvSpPr>
            <a:spLocks noChangeShapeType="1"/>
          </p:cNvSpPr>
          <p:nvPr/>
        </p:nvSpPr>
        <p:spPr bwMode="auto">
          <a:xfrm flipH="1">
            <a:off x="0" y="2209800"/>
            <a:ext cx="3733800" cy="0"/>
          </a:xfrm>
          <a:prstGeom prst="line">
            <a:avLst/>
          </a:prstGeom>
          <a:noFill/>
          <a:ln w="38100" cap="rnd">
            <a:solidFill>
              <a:schemeClr val="tx1"/>
            </a:solidFill>
            <a:prstDash val="sysDot"/>
            <a:round/>
            <a:headEnd/>
            <a:tailEnd/>
          </a:ln>
        </p:spPr>
        <p:txBody>
          <a:bodyPr/>
          <a:lstStyle/>
          <a:p>
            <a:endParaRPr lang="en-US"/>
          </a:p>
        </p:txBody>
      </p:sp>
      <p:sp>
        <p:nvSpPr>
          <p:cNvPr id="14347" name="Line 14"/>
          <p:cNvSpPr>
            <a:spLocks noChangeShapeType="1"/>
          </p:cNvSpPr>
          <p:nvPr/>
        </p:nvSpPr>
        <p:spPr bwMode="auto">
          <a:xfrm>
            <a:off x="304800" y="1219200"/>
            <a:ext cx="0" cy="990600"/>
          </a:xfrm>
          <a:prstGeom prst="line">
            <a:avLst/>
          </a:prstGeom>
          <a:noFill/>
          <a:ln w="38100">
            <a:solidFill>
              <a:schemeClr val="tx1"/>
            </a:solidFill>
            <a:round/>
            <a:headEnd type="triangle" w="med" len="med"/>
            <a:tailEnd type="triangle" w="med" len="med"/>
          </a:ln>
        </p:spPr>
        <p:txBody>
          <a:bodyPr/>
          <a:lstStyle/>
          <a:p>
            <a:endParaRPr lang="en-US"/>
          </a:p>
        </p:txBody>
      </p:sp>
      <p:sp>
        <p:nvSpPr>
          <p:cNvPr id="14348" name="Text Box 15"/>
          <p:cNvSpPr txBox="1">
            <a:spLocks noChangeArrowheads="1"/>
          </p:cNvSpPr>
          <p:nvPr/>
        </p:nvSpPr>
        <p:spPr bwMode="auto">
          <a:xfrm>
            <a:off x="533400" y="1447800"/>
            <a:ext cx="1727200" cy="519113"/>
          </a:xfrm>
          <a:prstGeom prst="rect">
            <a:avLst/>
          </a:prstGeom>
          <a:noFill/>
          <a:ln w="38100">
            <a:noFill/>
            <a:miter lim="800000"/>
            <a:headEnd/>
            <a:tailEnd/>
          </a:ln>
        </p:spPr>
        <p:txBody>
          <a:bodyPr wrap="none">
            <a:spAutoFit/>
          </a:bodyPr>
          <a:lstStyle/>
          <a:p>
            <a:r>
              <a:rPr lang="en-US" sz="2800"/>
              <a:t>h = 1.75 m</a:t>
            </a:r>
          </a:p>
        </p:txBody>
      </p:sp>
      <p:sp>
        <p:nvSpPr>
          <p:cNvPr id="14349" name="Text Box 16"/>
          <p:cNvSpPr txBox="1">
            <a:spLocks noChangeArrowheads="1"/>
          </p:cNvSpPr>
          <p:nvPr/>
        </p:nvSpPr>
        <p:spPr bwMode="auto">
          <a:xfrm>
            <a:off x="533400" y="242888"/>
            <a:ext cx="1262063" cy="523875"/>
          </a:xfrm>
          <a:prstGeom prst="rect">
            <a:avLst/>
          </a:prstGeom>
          <a:noFill/>
          <a:ln w="38100">
            <a:noFill/>
            <a:miter lim="800000"/>
            <a:headEnd/>
            <a:tailEnd/>
          </a:ln>
        </p:spPr>
        <p:txBody>
          <a:bodyPr wrap="none">
            <a:spAutoFit/>
          </a:bodyPr>
          <a:lstStyle/>
          <a:p>
            <a:r>
              <a:rPr lang="en-US" sz="2800"/>
              <a:t>450. kg</a:t>
            </a:r>
          </a:p>
        </p:txBody>
      </p:sp>
      <p:sp>
        <p:nvSpPr>
          <p:cNvPr id="14350" name="Text Box 17"/>
          <p:cNvSpPr txBox="1">
            <a:spLocks noChangeArrowheads="1"/>
          </p:cNvSpPr>
          <p:nvPr/>
        </p:nvSpPr>
        <p:spPr bwMode="auto">
          <a:xfrm>
            <a:off x="152400" y="3124200"/>
            <a:ext cx="4800600" cy="2677656"/>
          </a:xfrm>
          <a:prstGeom prst="rect">
            <a:avLst/>
          </a:prstGeom>
          <a:noFill/>
          <a:ln w="38100">
            <a:noFill/>
            <a:miter lim="800000"/>
            <a:headEnd/>
            <a:tailEnd/>
          </a:ln>
        </p:spPr>
        <p:txBody>
          <a:bodyPr>
            <a:spAutoFit/>
          </a:bodyPr>
          <a:lstStyle/>
          <a:p>
            <a:r>
              <a:rPr lang="en-US" dirty="0" smtClean="0"/>
              <a:t>A 140. gram steel marble compresses a 35.0 N/m spring a distance of 12.0 cm.  What is the greatest height the marble reaches above its lowest position?  (18.3 cm)  What is the speed of the marble when it has risen only 15.0 cm? (0.811 m/s)</a:t>
            </a:r>
            <a:endParaRPr lang="en-US" dirty="0"/>
          </a:p>
        </p:txBody>
      </p:sp>
      <p:sp>
        <p:nvSpPr>
          <p:cNvPr id="14351" name="Line 18"/>
          <p:cNvSpPr>
            <a:spLocks noChangeShapeType="1"/>
          </p:cNvSpPr>
          <p:nvPr/>
        </p:nvSpPr>
        <p:spPr bwMode="auto">
          <a:xfrm>
            <a:off x="228600" y="228600"/>
            <a:ext cx="152400" cy="0"/>
          </a:xfrm>
          <a:prstGeom prst="line">
            <a:avLst/>
          </a:prstGeom>
          <a:noFill/>
          <a:ln w="38100">
            <a:solidFill>
              <a:schemeClr val="tx1"/>
            </a:solidFill>
            <a:round/>
            <a:headEnd/>
            <a:tailEnd/>
          </a:ln>
        </p:spPr>
        <p:txBody>
          <a:bodyPr/>
          <a:lstStyle/>
          <a:p>
            <a:endParaRPr lang="en-US"/>
          </a:p>
        </p:txBody>
      </p:sp>
      <p:sp>
        <p:nvSpPr>
          <p:cNvPr id="14352" name="Line 19"/>
          <p:cNvSpPr>
            <a:spLocks noChangeShapeType="1"/>
          </p:cNvSpPr>
          <p:nvPr/>
        </p:nvSpPr>
        <p:spPr bwMode="auto">
          <a:xfrm>
            <a:off x="152400" y="381000"/>
            <a:ext cx="152400" cy="0"/>
          </a:xfrm>
          <a:prstGeom prst="line">
            <a:avLst/>
          </a:prstGeom>
          <a:noFill/>
          <a:ln w="38100">
            <a:solidFill>
              <a:schemeClr val="tx1"/>
            </a:solidFill>
            <a:round/>
            <a:headEnd/>
            <a:tailEnd/>
          </a:ln>
        </p:spPr>
        <p:txBody>
          <a:bodyPr/>
          <a:lstStyle/>
          <a:p>
            <a:endParaRPr lang="en-US"/>
          </a:p>
        </p:txBody>
      </p:sp>
      <p:sp>
        <p:nvSpPr>
          <p:cNvPr id="14353" name="Line 20"/>
          <p:cNvSpPr>
            <a:spLocks noChangeShapeType="1"/>
          </p:cNvSpPr>
          <p:nvPr/>
        </p:nvSpPr>
        <p:spPr bwMode="auto">
          <a:xfrm>
            <a:off x="76200" y="533400"/>
            <a:ext cx="152400" cy="0"/>
          </a:xfrm>
          <a:prstGeom prst="line">
            <a:avLst/>
          </a:prstGeom>
          <a:noFill/>
          <a:ln w="38100">
            <a:solidFill>
              <a:schemeClr val="tx1"/>
            </a:solidFill>
            <a:round/>
            <a:headEnd/>
            <a:tailEnd/>
          </a:ln>
        </p:spPr>
        <p:txBody>
          <a:bodyPr/>
          <a:lstStyle/>
          <a:p>
            <a:endParaRPr lang="en-US"/>
          </a:p>
        </p:txBody>
      </p:sp>
      <p:sp>
        <p:nvSpPr>
          <p:cNvPr id="14354" name="Rectangle 21"/>
          <p:cNvSpPr>
            <a:spLocks noChangeArrowheads="1"/>
          </p:cNvSpPr>
          <p:nvPr/>
        </p:nvSpPr>
        <p:spPr bwMode="auto">
          <a:xfrm>
            <a:off x="8763000" y="1752600"/>
            <a:ext cx="381000" cy="457200"/>
          </a:xfrm>
          <a:prstGeom prst="rect">
            <a:avLst/>
          </a:prstGeom>
          <a:solidFill>
            <a:schemeClr val="bg2"/>
          </a:solidFill>
          <a:ln w="38100">
            <a:solidFill>
              <a:schemeClr val="tx1"/>
            </a:solidFill>
            <a:miter lim="800000"/>
            <a:headEnd/>
            <a:tailEnd/>
          </a:ln>
        </p:spPr>
        <p:txBody>
          <a:bodyPr wrap="none" anchor="ctr"/>
          <a:lstStyle/>
          <a:p>
            <a:endParaRPr lang="en-US"/>
          </a:p>
        </p:txBody>
      </p:sp>
      <p:grpSp>
        <p:nvGrpSpPr>
          <p:cNvPr id="14355" name="Group 38"/>
          <p:cNvGrpSpPr>
            <a:grpSpLocks/>
          </p:cNvGrpSpPr>
          <p:nvPr/>
        </p:nvGrpSpPr>
        <p:grpSpPr bwMode="auto">
          <a:xfrm rot="5400000">
            <a:off x="5181600" y="5533572"/>
            <a:ext cx="685800" cy="381000"/>
            <a:chOff x="3264" y="1152"/>
            <a:chExt cx="960" cy="240"/>
          </a:xfrm>
        </p:grpSpPr>
        <p:sp>
          <p:nvSpPr>
            <p:cNvPr id="14356" name="Line 22"/>
            <p:cNvSpPr>
              <a:spLocks noChangeShapeType="1"/>
            </p:cNvSpPr>
            <p:nvPr/>
          </p:nvSpPr>
          <p:spPr bwMode="auto">
            <a:xfrm>
              <a:off x="3264" y="1152"/>
              <a:ext cx="64" cy="240"/>
            </a:xfrm>
            <a:prstGeom prst="line">
              <a:avLst/>
            </a:prstGeom>
            <a:noFill/>
            <a:ln w="38100">
              <a:solidFill>
                <a:schemeClr val="tx1"/>
              </a:solidFill>
              <a:round/>
              <a:headEnd/>
              <a:tailEnd/>
            </a:ln>
          </p:spPr>
          <p:txBody>
            <a:bodyPr/>
            <a:lstStyle/>
            <a:p>
              <a:endParaRPr lang="en-US"/>
            </a:p>
          </p:txBody>
        </p:sp>
        <p:sp>
          <p:nvSpPr>
            <p:cNvPr id="14357" name="Line 23"/>
            <p:cNvSpPr>
              <a:spLocks noChangeShapeType="1"/>
            </p:cNvSpPr>
            <p:nvPr/>
          </p:nvSpPr>
          <p:spPr bwMode="auto">
            <a:xfrm flipV="1">
              <a:off x="3312" y="1152"/>
              <a:ext cx="64" cy="240"/>
            </a:xfrm>
            <a:prstGeom prst="line">
              <a:avLst/>
            </a:prstGeom>
            <a:noFill/>
            <a:ln w="38100">
              <a:solidFill>
                <a:schemeClr val="tx1"/>
              </a:solidFill>
              <a:round/>
              <a:headEnd/>
              <a:tailEnd/>
            </a:ln>
          </p:spPr>
          <p:txBody>
            <a:bodyPr/>
            <a:lstStyle/>
            <a:p>
              <a:endParaRPr lang="en-US"/>
            </a:p>
          </p:txBody>
        </p:sp>
        <p:sp>
          <p:nvSpPr>
            <p:cNvPr id="14358" name="Line 24"/>
            <p:cNvSpPr>
              <a:spLocks noChangeShapeType="1"/>
            </p:cNvSpPr>
            <p:nvPr/>
          </p:nvSpPr>
          <p:spPr bwMode="auto">
            <a:xfrm>
              <a:off x="3392" y="1152"/>
              <a:ext cx="64" cy="240"/>
            </a:xfrm>
            <a:prstGeom prst="line">
              <a:avLst/>
            </a:prstGeom>
            <a:noFill/>
            <a:ln w="38100">
              <a:solidFill>
                <a:schemeClr val="tx1"/>
              </a:solidFill>
              <a:round/>
              <a:headEnd/>
              <a:tailEnd/>
            </a:ln>
          </p:spPr>
          <p:txBody>
            <a:bodyPr/>
            <a:lstStyle/>
            <a:p>
              <a:endParaRPr lang="en-US"/>
            </a:p>
          </p:txBody>
        </p:sp>
        <p:sp>
          <p:nvSpPr>
            <p:cNvPr id="14359" name="Line 25"/>
            <p:cNvSpPr>
              <a:spLocks noChangeShapeType="1"/>
            </p:cNvSpPr>
            <p:nvPr/>
          </p:nvSpPr>
          <p:spPr bwMode="auto">
            <a:xfrm flipV="1">
              <a:off x="3440" y="1152"/>
              <a:ext cx="64" cy="240"/>
            </a:xfrm>
            <a:prstGeom prst="line">
              <a:avLst/>
            </a:prstGeom>
            <a:noFill/>
            <a:ln w="38100">
              <a:solidFill>
                <a:schemeClr val="tx1"/>
              </a:solidFill>
              <a:round/>
              <a:headEnd/>
              <a:tailEnd/>
            </a:ln>
          </p:spPr>
          <p:txBody>
            <a:bodyPr/>
            <a:lstStyle/>
            <a:p>
              <a:endParaRPr lang="en-US"/>
            </a:p>
          </p:txBody>
        </p:sp>
        <p:sp>
          <p:nvSpPr>
            <p:cNvPr id="14360" name="Line 26"/>
            <p:cNvSpPr>
              <a:spLocks noChangeShapeType="1"/>
            </p:cNvSpPr>
            <p:nvPr/>
          </p:nvSpPr>
          <p:spPr bwMode="auto">
            <a:xfrm>
              <a:off x="3504" y="1152"/>
              <a:ext cx="64" cy="240"/>
            </a:xfrm>
            <a:prstGeom prst="line">
              <a:avLst/>
            </a:prstGeom>
            <a:noFill/>
            <a:ln w="38100">
              <a:solidFill>
                <a:schemeClr val="tx1"/>
              </a:solidFill>
              <a:round/>
              <a:headEnd/>
              <a:tailEnd/>
            </a:ln>
          </p:spPr>
          <p:txBody>
            <a:bodyPr/>
            <a:lstStyle/>
            <a:p>
              <a:endParaRPr lang="en-US"/>
            </a:p>
          </p:txBody>
        </p:sp>
        <p:sp>
          <p:nvSpPr>
            <p:cNvPr id="14361" name="Line 27"/>
            <p:cNvSpPr>
              <a:spLocks noChangeShapeType="1"/>
            </p:cNvSpPr>
            <p:nvPr/>
          </p:nvSpPr>
          <p:spPr bwMode="auto">
            <a:xfrm flipV="1">
              <a:off x="3552" y="1152"/>
              <a:ext cx="64" cy="240"/>
            </a:xfrm>
            <a:prstGeom prst="line">
              <a:avLst/>
            </a:prstGeom>
            <a:noFill/>
            <a:ln w="38100">
              <a:solidFill>
                <a:schemeClr val="tx1"/>
              </a:solidFill>
              <a:round/>
              <a:headEnd/>
              <a:tailEnd/>
            </a:ln>
          </p:spPr>
          <p:txBody>
            <a:bodyPr/>
            <a:lstStyle/>
            <a:p>
              <a:endParaRPr lang="en-US"/>
            </a:p>
          </p:txBody>
        </p:sp>
        <p:sp>
          <p:nvSpPr>
            <p:cNvPr id="14362" name="Line 28"/>
            <p:cNvSpPr>
              <a:spLocks noChangeShapeType="1"/>
            </p:cNvSpPr>
            <p:nvPr/>
          </p:nvSpPr>
          <p:spPr bwMode="auto">
            <a:xfrm>
              <a:off x="3632" y="1152"/>
              <a:ext cx="64" cy="240"/>
            </a:xfrm>
            <a:prstGeom prst="line">
              <a:avLst/>
            </a:prstGeom>
            <a:noFill/>
            <a:ln w="38100">
              <a:solidFill>
                <a:schemeClr val="tx1"/>
              </a:solidFill>
              <a:round/>
              <a:headEnd/>
              <a:tailEnd/>
            </a:ln>
          </p:spPr>
          <p:txBody>
            <a:bodyPr/>
            <a:lstStyle/>
            <a:p>
              <a:endParaRPr lang="en-US"/>
            </a:p>
          </p:txBody>
        </p:sp>
        <p:sp>
          <p:nvSpPr>
            <p:cNvPr id="14363" name="Line 29"/>
            <p:cNvSpPr>
              <a:spLocks noChangeShapeType="1"/>
            </p:cNvSpPr>
            <p:nvPr/>
          </p:nvSpPr>
          <p:spPr bwMode="auto">
            <a:xfrm flipV="1">
              <a:off x="3680" y="1152"/>
              <a:ext cx="64" cy="240"/>
            </a:xfrm>
            <a:prstGeom prst="line">
              <a:avLst/>
            </a:prstGeom>
            <a:noFill/>
            <a:ln w="38100">
              <a:solidFill>
                <a:schemeClr val="tx1"/>
              </a:solidFill>
              <a:round/>
              <a:headEnd/>
              <a:tailEnd/>
            </a:ln>
          </p:spPr>
          <p:txBody>
            <a:bodyPr/>
            <a:lstStyle/>
            <a:p>
              <a:endParaRPr lang="en-US"/>
            </a:p>
          </p:txBody>
        </p:sp>
        <p:sp>
          <p:nvSpPr>
            <p:cNvPr id="14364" name="Line 30"/>
            <p:cNvSpPr>
              <a:spLocks noChangeShapeType="1"/>
            </p:cNvSpPr>
            <p:nvPr/>
          </p:nvSpPr>
          <p:spPr bwMode="auto">
            <a:xfrm>
              <a:off x="3744" y="1152"/>
              <a:ext cx="64" cy="240"/>
            </a:xfrm>
            <a:prstGeom prst="line">
              <a:avLst/>
            </a:prstGeom>
            <a:noFill/>
            <a:ln w="38100">
              <a:solidFill>
                <a:schemeClr val="tx1"/>
              </a:solidFill>
              <a:round/>
              <a:headEnd/>
              <a:tailEnd/>
            </a:ln>
          </p:spPr>
          <p:txBody>
            <a:bodyPr/>
            <a:lstStyle/>
            <a:p>
              <a:endParaRPr lang="en-US"/>
            </a:p>
          </p:txBody>
        </p:sp>
        <p:sp>
          <p:nvSpPr>
            <p:cNvPr id="14365" name="Line 31"/>
            <p:cNvSpPr>
              <a:spLocks noChangeShapeType="1"/>
            </p:cNvSpPr>
            <p:nvPr/>
          </p:nvSpPr>
          <p:spPr bwMode="auto">
            <a:xfrm flipV="1">
              <a:off x="3792" y="1152"/>
              <a:ext cx="64" cy="240"/>
            </a:xfrm>
            <a:prstGeom prst="line">
              <a:avLst/>
            </a:prstGeom>
            <a:noFill/>
            <a:ln w="38100">
              <a:solidFill>
                <a:schemeClr val="tx1"/>
              </a:solidFill>
              <a:round/>
              <a:headEnd/>
              <a:tailEnd/>
            </a:ln>
          </p:spPr>
          <p:txBody>
            <a:bodyPr/>
            <a:lstStyle/>
            <a:p>
              <a:endParaRPr lang="en-US"/>
            </a:p>
          </p:txBody>
        </p:sp>
        <p:sp>
          <p:nvSpPr>
            <p:cNvPr id="14366" name="Line 32"/>
            <p:cNvSpPr>
              <a:spLocks noChangeShapeType="1"/>
            </p:cNvSpPr>
            <p:nvPr/>
          </p:nvSpPr>
          <p:spPr bwMode="auto">
            <a:xfrm>
              <a:off x="3872" y="1152"/>
              <a:ext cx="64" cy="240"/>
            </a:xfrm>
            <a:prstGeom prst="line">
              <a:avLst/>
            </a:prstGeom>
            <a:noFill/>
            <a:ln w="38100">
              <a:solidFill>
                <a:schemeClr val="tx1"/>
              </a:solidFill>
              <a:round/>
              <a:headEnd/>
              <a:tailEnd/>
            </a:ln>
          </p:spPr>
          <p:txBody>
            <a:bodyPr/>
            <a:lstStyle/>
            <a:p>
              <a:endParaRPr lang="en-US"/>
            </a:p>
          </p:txBody>
        </p:sp>
        <p:sp>
          <p:nvSpPr>
            <p:cNvPr id="14367" name="Line 33"/>
            <p:cNvSpPr>
              <a:spLocks noChangeShapeType="1"/>
            </p:cNvSpPr>
            <p:nvPr/>
          </p:nvSpPr>
          <p:spPr bwMode="auto">
            <a:xfrm flipV="1">
              <a:off x="3920" y="1152"/>
              <a:ext cx="64" cy="240"/>
            </a:xfrm>
            <a:prstGeom prst="line">
              <a:avLst/>
            </a:prstGeom>
            <a:noFill/>
            <a:ln w="38100">
              <a:solidFill>
                <a:schemeClr val="tx1"/>
              </a:solidFill>
              <a:round/>
              <a:headEnd/>
              <a:tailEnd/>
            </a:ln>
          </p:spPr>
          <p:txBody>
            <a:bodyPr/>
            <a:lstStyle/>
            <a:p>
              <a:endParaRPr lang="en-US"/>
            </a:p>
          </p:txBody>
        </p:sp>
        <p:sp>
          <p:nvSpPr>
            <p:cNvPr id="14368" name="Line 34"/>
            <p:cNvSpPr>
              <a:spLocks noChangeShapeType="1"/>
            </p:cNvSpPr>
            <p:nvPr/>
          </p:nvSpPr>
          <p:spPr bwMode="auto">
            <a:xfrm>
              <a:off x="3984" y="1152"/>
              <a:ext cx="64" cy="240"/>
            </a:xfrm>
            <a:prstGeom prst="line">
              <a:avLst/>
            </a:prstGeom>
            <a:noFill/>
            <a:ln w="38100">
              <a:solidFill>
                <a:schemeClr val="tx1"/>
              </a:solidFill>
              <a:round/>
              <a:headEnd/>
              <a:tailEnd/>
            </a:ln>
          </p:spPr>
          <p:txBody>
            <a:bodyPr/>
            <a:lstStyle/>
            <a:p>
              <a:endParaRPr lang="en-US"/>
            </a:p>
          </p:txBody>
        </p:sp>
        <p:sp>
          <p:nvSpPr>
            <p:cNvPr id="14369" name="Line 35"/>
            <p:cNvSpPr>
              <a:spLocks noChangeShapeType="1"/>
            </p:cNvSpPr>
            <p:nvPr/>
          </p:nvSpPr>
          <p:spPr bwMode="auto">
            <a:xfrm flipV="1">
              <a:off x="4032" y="1152"/>
              <a:ext cx="64" cy="240"/>
            </a:xfrm>
            <a:prstGeom prst="line">
              <a:avLst/>
            </a:prstGeom>
            <a:noFill/>
            <a:ln w="38100">
              <a:solidFill>
                <a:schemeClr val="tx1"/>
              </a:solidFill>
              <a:round/>
              <a:headEnd/>
              <a:tailEnd/>
            </a:ln>
          </p:spPr>
          <p:txBody>
            <a:bodyPr/>
            <a:lstStyle/>
            <a:p>
              <a:endParaRPr lang="en-US"/>
            </a:p>
          </p:txBody>
        </p:sp>
        <p:sp>
          <p:nvSpPr>
            <p:cNvPr id="14370" name="Line 36"/>
            <p:cNvSpPr>
              <a:spLocks noChangeShapeType="1"/>
            </p:cNvSpPr>
            <p:nvPr/>
          </p:nvSpPr>
          <p:spPr bwMode="auto">
            <a:xfrm>
              <a:off x="4112" y="1152"/>
              <a:ext cx="64" cy="240"/>
            </a:xfrm>
            <a:prstGeom prst="line">
              <a:avLst/>
            </a:prstGeom>
            <a:noFill/>
            <a:ln w="38100">
              <a:solidFill>
                <a:schemeClr val="tx1"/>
              </a:solidFill>
              <a:round/>
              <a:headEnd/>
              <a:tailEnd/>
            </a:ln>
          </p:spPr>
          <p:txBody>
            <a:bodyPr/>
            <a:lstStyle/>
            <a:p>
              <a:endParaRPr lang="en-US"/>
            </a:p>
          </p:txBody>
        </p:sp>
        <p:sp>
          <p:nvSpPr>
            <p:cNvPr id="14371" name="Line 37"/>
            <p:cNvSpPr>
              <a:spLocks noChangeShapeType="1"/>
            </p:cNvSpPr>
            <p:nvPr/>
          </p:nvSpPr>
          <p:spPr bwMode="auto">
            <a:xfrm flipV="1">
              <a:off x="4160" y="1152"/>
              <a:ext cx="64" cy="240"/>
            </a:xfrm>
            <a:prstGeom prst="line">
              <a:avLst/>
            </a:prstGeom>
            <a:noFill/>
            <a:ln w="38100">
              <a:solidFill>
                <a:schemeClr val="tx1"/>
              </a:solidFill>
              <a:round/>
              <a:headEnd/>
              <a:tailEnd/>
            </a:ln>
          </p:spPr>
          <p:txBody>
            <a:bodyPr/>
            <a:lstStyle/>
            <a:p>
              <a:endParaRPr lang="en-US"/>
            </a:p>
          </p:txBody>
        </p:sp>
      </p:grpSp>
      <p:grpSp>
        <p:nvGrpSpPr>
          <p:cNvPr id="38" name="Group 38"/>
          <p:cNvGrpSpPr>
            <a:grpSpLocks/>
          </p:cNvGrpSpPr>
          <p:nvPr/>
        </p:nvGrpSpPr>
        <p:grpSpPr bwMode="auto">
          <a:xfrm rot="5400000">
            <a:off x="7277100" y="5125356"/>
            <a:ext cx="1524000" cy="381000"/>
            <a:chOff x="3264" y="1152"/>
            <a:chExt cx="960" cy="240"/>
          </a:xfrm>
        </p:grpSpPr>
        <p:sp>
          <p:nvSpPr>
            <p:cNvPr id="39" name="Line 22"/>
            <p:cNvSpPr>
              <a:spLocks noChangeShapeType="1"/>
            </p:cNvSpPr>
            <p:nvPr/>
          </p:nvSpPr>
          <p:spPr bwMode="auto">
            <a:xfrm>
              <a:off x="3264" y="1152"/>
              <a:ext cx="64" cy="240"/>
            </a:xfrm>
            <a:prstGeom prst="line">
              <a:avLst/>
            </a:prstGeom>
            <a:noFill/>
            <a:ln w="38100">
              <a:solidFill>
                <a:schemeClr val="tx1"/>
              </a:solidFill>
              <a:round/>
              <a:headEnd/>
              <a:tailEnd/>
            </a:ln>
          </p:spPr>
          <p:txBody>
            <a:bodyPr/>
            <a:lstStyle/>
            <a:p>
              <a:endParaRPr lang="en-US"/>
            </a:p>
          </p:txBody>
        </p:sp>
        <p:sp>
          <p:nvSpPr>
            <p:cNvPr id="40" name="Line 23"/>
            <p:cNvSpPr>
              <a:spLocks noChangeShapeType="1"/>
            </p:cNvSpPr>
            <p:nvPr/>
          </p:nvSpPr>
          <p:spPr bwMode="auto">
            <a:xfrm flipV="1">
              <a:off x="3312" y="1152"/>
              <a:ext cx="64" cy="240"/>
            </a:xfrm>
            <a:prstGeom prst="line">
              <a:avLst/>
            </a:prstGeom>
            <a:noFill/>
            <a:ln w="38100">
              <a:solidFill>
                <a:schemeClr val="tx1"/>
              </a:solidFill>
              <a:round/>
              <a:headEnd/>
              <a:tailEnd/>
            </a:ln>
          </p:spPr>
          <p:txBody>
            <a:bodyPr/>
            <a:lstStyle/>
            <a:p>
              <a:endParaRPr lang="en-US"/>
            </a:p>
          </p:txBody>
        </p:sp>
        <p:sp>
          <p:nvSpPr>
            <p:cNvPr id="41" name="Line 24"/>
            <p:cNvSpPr>
              <a:spLocks noChangeShapeType="1"/>
            </p:cNvSpPr>
            <p:nvPr/>
          </p:nvSpPr>
          <p:spPr bwMode="auto">
            <a:xfrm>
              <a:off x="3392" y="1152"/>
              <a:ext cx="64" cy="240"/>
            </a:xfrm>
            <a:prstGeom prst="line">
              <a:avLst/>
            </a:prstGeom>
            <a:noFill/>
            <a:ln w="38100">
              <a:solidFill>
                <a:schemeClr val="tx1"/>
              </a:solidFill>
              <a:round/>
              <a:headEnd/>
              <a:tailEnd/>
            </a:ln>
          </p:spPr>
          <p:txBody>
            <a:bodyPr/>
            <a:lstStyle/>
            <a:p>
              <a:endParaRPr lang="en-US"/>
            </a:p>
          </p:txBody>
        </p:sp>
        <p:sp>
          <p:nvSpPr>
            <p:cNvPr id="42" name="Line 25"/>
            <p:cNvSpPr>
              <a:spLocks noChangeShapeType="1"/>
            </p:cNvSpPr>
            <p:nvPr/>
          </p:nvSpPr>
          <p:spPr bwMode="auto">
            <a:xfrm flipV="1">
              <a:off x="3440" y="1152"/>
              <a:ext cx="64" cy="240"/>
            </a:xfrm>
            <a:prstGeom prst="line">
              <a:avLst/>
            </a:prstGeom>
            <a:noFill/>
            <a:ln w="38100">
              <a:solidFill>
                <a:schemeClr val="tx1"/>
              </a:solidFill>
              <a:round/>
              <a:headEnd/>
              <a:tailEnd/>
            </a:ln>
          </p:spPr>
          <p:txBody>
            <a:bodyPr/>
            <a:lstStyle/>
            <a:p>
              <a:endParaRPr lang="en-US"/>
            </a:p>
          </p:txBody>
        </p:sp>
        <p:sp>
          <p:nvSpPr>
            <p:cNvPr id="43" name="Line 26"/>
            <p:cNvSpPr>
              <a:spLocks noChangeShapeType="1"/>
            </p:cNvSpPr>
            <p:nvPr/>
          </p:nvSpPr>
          <p:spPr bwMode="auto">
            <a:xfrm>
              <a:off x="3504" y="1152"/>
              <a:ext cx="64" cy="240"/>
            </a:xfrm>
            <a:prstGeom prst="line">
              <a:avLst/>
            </a:prstGeom>
            <a:noFill/>
            <a:ln w="38100">
              <a:solidFill>
                <a:schemeClr val="tx1"/>
              </a:solidFill>
              <a:round/>
              <a:headEnd/>
              <a:tailEnd/>
            </a:ln>
          </p:spPr>
          <p:txBody>
            <a:bodyPr/>
            <a:lstStyle/>
            <a:p>
              <a:endParaRPr lang="en-US"/>
            </a:p>
          </p:txBody>
        </p:sp>
        <p:sp>
          <p:nvSpPr>
            <p:cNvPr id="44" name="Line 27"/>
            <p:cNvSpPr>
              <a:spLocks noChangeShapeType="1"/>
            </p:cNvSpPr>
            <p:nvPr/>
          </p:nvSpPr>
          <p:spPr bwMode="auto">
            <a:xfrm flipV="1">
              <a:off x="3552" y="1152"/>
              <a:ext cx="64" cy="240"/>
            </a:xfrm>
            <a:prstGeom prst="line">
              <a:avLst/>
            </a:prstGeom>
            <a:noFill/>
            <a:ln w="38100">
              <a:solidFill>
                <a:schemeClr val="tx1"/>
              </a:solidFill>
              <a:round/>
              <a:headEnd/>
              <a:tailEnd/>
            </a:ln>
          </p:spPr>
          <p:txBody>
            <a:bodyPr/>
            <a:lstStyle/>
            <a:p>
              <a:endParaRPr lang="en-US"/>
            </a:p>
          </p:txBody>
        </p:sp>
        <p:sp>
          <p:nvSpPr>
            <p:cNvPr id="45" name="Line 28"/>
            <p:cNvSpPr>
              <a:spLocks noChangeShapeType="1"/>
            </p:cNvSpPr>
            <p:nvPr/>
          </p:nvSpPr>
          <p:spPr bwMode="auto">
            <a:xfrm>
              <a:off x="3632" y="1152"/>
              <a:ext cx="64" cy="240"/>
            </a:xfrm>
            <a:prstGeom prst="line">
              <a:avLst/>
            </a:prstGeom>
            <a:noFill/>
            <a:ln w="38100">
              <a:solidFill>
                <a:schemeClr val="tx1"/>
              </a:solidFill>
              <a:round/>
              <a:headEnd/>
              <a:tailEnd/>
            </a:ln>
          </p:spPr>
          <p:txBody>
            <a:bodyPr/>
            <a:lstStyle/>
            <a:p>
              <a:endParaRPr lang="en-US"/>
            </a:p>
          </p:txBody>
        </p:sp>
        <p:sp>
          <p:nvSpPr>
            <p:cNvPr id="46" name="Line 29"/>
            <p:cNvSpPr>
              <a:spLocks noChangeShapeType="1"/>
            </p:cNvSpPr>
            <p:nvPr/>
          </p:nvSpPr>
          <p:spPr bwMode="auto">
            <a:xfrm flipV="1">
              <a:off x="3680" y="1152"/>
              <a:ext cx="64" cy="240"/>
            </a:xfrm>
            <a:prstGeom prst="line">
              <a:avLst/>
            </a:prstGeom>
            <a:noFill/>
            <a:ln w="38100">
              <a:solidFill>
                <a:schemeClr val="tx1"/>
              </a:solidFill>
              <a:round/>
              <a:headEnd/>
              <a:tailEnd/>
            </a:ln>
          </p:spPr>
          <p:txBody>
            <a:bodyPr/>
            <a:lstStyle/>
            <a:p>
              <a:endParaRPr lang="en-US"/>
            </a:p>
          </p:txBody>
        </p:sp>
        <p:sp>
          <p:nvSpPr>
            <p:cNvPr id="47" name="Line 30"/>
            <p:cNvSpPr>
              <a:spLocks noChangeShapeType="1"/>
            </p:cNvSpPr>
            <p:nvPr/>
          </p:nvSpPr>
          <p:spPr bwMode="auto">
            <a:xfrm>
              <a:off x="3744" y="1152"/>
              <a:ext cx="64" cy="240"/>
            </a:xfrm>
            <a:prstGeom prst="line">
              <a:avLst/>
            </a:prstGeom>
            <a:noFill/>
            <a:ln w="38100">
              <a:solidFill>
                <a:schemeClr val="tx1"/>
              </a:solidFill>
              <a:round/>
              <a:headEnd/>
              <a:tailEnd/>
            </a:ln>
          </p:spPr>
          <p:txBody>
            <a:bodyPr/>
            <a:lstStyle/>
            <a:p>
              <a:endParaRPr lang="en-US"/>
            </a:p>
          </p:txBody>
        </p:sp>
        <p:sp>
          <p:nvSpPr>
            <p:cNvPr id="48" name="Line 31"/>
            <p:cNvSpPr>
              <a:spLocks noChangeShapeType="1"/>
            </p:cNvSpPr>
            <p:nvPr/>
          </p:nvSpPr>
          <p:spPr bwMode="auto">
            <a:xfrm flipV="1">
              <a:off x="3792" y="1152"/>
              <a:ext cx="64" cy="240"/>
            </a:xfrm>
            <a:prstGeom prst="line">
              <a:avLst/>
            </a:prstGeom>
            <a:noFill/>
            <a:ln w="38100">
              <a:solidFill>
                <a:schemeClr val="tx1"/>
              </a:solidFill>
              <a:round/>
              <a:headEnd/>
              <a:tailEnd/>
            </a:ln>
          </p:spPr>
          <p:txBody>
            <a:bodyPr/>
            <a:lstStyle/>
            <a:p>
              <a:endParaRPr lang="en-US"/>
            </a:p>
          </p:txBody>
        </p:sp>
        <p:sp>
          <p:nvSpPr>
            <p:cNvPr id="49" name="Line 32"/>
            <p:cNvSpPr>
              <a:spLocks noChangeShapeType="1"/>
            </p:cNvSpPr>
            <p:nvPr/>
          </p:nvSpPr>
          <p:spPr bwMode="auto">
            <a:xfrm>
              <a:off x="3872" y="1152"/>
              <a:ext cx="64" cy="240"/>
            </a:xfrm>
            <a:prstGeom prst="line">
              <a:avLst/>
            </a:prstGeom>
            <a:noFill/>
            <a:ln w="38100">
              <a:solidFill>
                <a:schemeClr val="tx1"/>
              </a:solidFill>
              <a:round/>
              <a:headEnd/>
              <a:tailEnd/>
            </a:ln>
          </p:spPr>
          <p:txBody>
            <a:bodyPr/>
            <a:lstStyle/>
            <a:p>
              <a:endParaRPr lang="en-US"/>
            </a:p>
          </p:txBody>
        </p:sp>
        <p:sp>
          <p:nvSpPr>
            <p:cNvPr id="50" name="Line 33"/>
            <p:cNvSpPr>
              <a:spLocks noChangeShapeType="1"/>
            </p:cNvSpPr>
            <p:nvPr/>
          </p:nvSpPr>
          <p:spPr bwMode="auto">
            <a:xfrm flipV="1">
              <a:off x="3920" y="1152"/>
              <a:ext cx="64" cy="240"/>
            </a:xfrm>
            <a:prstGeom prst="line">
              <a:avLst/>
            </a:prstGeom>
            <a:noFill/>
            <a:ln w="38100">
              <a:solidFill>
                <a:schemeClr val="tx1"/>
              </a:solidFill>
              <a:round/>
              <a:headEnd/>
              <a:tailEnd/>
            </a:ln>
          </p:spPr>
          <p:txBody>
            <a:bodyPr/>
            <a:lstStyle/>
            <a:p>
              <a:endParaRPr lang="en-US"/>
            </a:p>
          </p:txBody>
        </p:sp>
        <p:sp>
          <p:nvSpPr>
            <p:cNvPr id="51" name="Line 34"/>
            <p:cNvSpPr>
              <a:spLocks noChangeShapeType="1"/>
            </p:cNvSpPr>
            <p:nvPr/>
          </p:nvSpPr>
          <p:spPr bwMode="auto">
            <a:xfrm>
              <a:off x="3984" y="1152"/>
              <a:ext cx="64" cy="240"/>
            </a:xfrm>
            <a:prstGeom prst="line">
              <a:avLst/>
            </a:prstGeom>
            <a:noFill/>
            <a:ln w="38100">
              <a:solidFill>
                <a:schemeClr val="tx1"/>
              </a:solidFill>
              <a:round/>
              <a:headEnd/>
              <a:tailEnd/>
            </a:ln>
          </p:spPr>
          <p:txBody>
            <a:bodyPr/>
            <a:lstStyle/>
            <a:p>
              <a:endParaRPr lang="en-US"/>
            </a:p>
          </p:txBody>
        </p:sp>
        <p:sp>
          <p:nvSpPr>
            <p:cNvPr id="52" name="Line 35"/>
            <p:cNvSpPr>
              <a:spLocks noChangeShapeType="1"/>
            </p:cNvSpPr>
            <p:nvPr/>
          </p:nvSpPr>
          <p:spPr bwMode="auto">
            <a:xfrm flipV="1">
              <a:off x="4032" y="1152"/>
              <a:ext cx="64" cy="240"/>
            </a:xfrm>
            <a:prstGeom prst="line">
              <a:avLst/>
            </a:prstGeom>
            <a:noFill/>
            <a:ln w="38100">
              <a:solidFill>
                <a:schemeClr val="tx1"/>
              </a:solidFill>
              <a:round/>
              <a:headEnd/>
              <a:tailEnd/>
            </a:ln>
          </p:spPr>
          <p:txBody>
            <a:bodyPr/>
            <a:lstStyle/>
            <a:p>
              <a:endParaRPr lang="en-US"/>
            </a:p>
          </p:txBody>
        </p:sp>
        <p:sp>
          <p:nvSpPr>
            <p:cNvPr id="53" name="Line 36"/>
            <p:cNvSpPr>
              <a:spLocks noChangeShapeType="1"/>
            </p:cNvSpPr>
            <p:nvPr/>
          </p:nvSpPr>
          <p:spPr bwMode="auto">
            <a:xfrm>
              <a:off x="4112" y="1152"/>
              <a:ext cx="64" cy="240"/>
            </a:xfrm>
            <a:prstGeom prst="line">
              <a:avLst/>
            </a:prstGeom>
            <a:noFill/>
            <a:ln w="38100">
              <a:solidFill>
                <a:schemeClr val="tx1"/>
              </a:solidFill>
              <a:round/>
              <a:headEnd/>
              <a:tailEnd/>
            </a:ln>
          </p:spPr>
          <p:txBody>
            <a:bodyPr/>
            <a:lstStyle/>
            <a:p>
              <a:endParaRPr lang="en-US"/>
            </a:p>
          </p:txBody>
        </p:sp>
        <p:sp>
          <p:nvSpPr>
            <p:cNvPr id="54" name="Line 37"/>
            <p:cNvSpPr>
              <a:spLocks noChangeShapeType="1"/>
            </p:cNvSpPr>
            <p:nvPr/>
          </p:nvSpPr>
          <p:spPr bwMode="auto">
            <a:xfrm flipV="1">
              <a:off x="4160" y="1152"/>
              <a:ext cx="64" cy="240"/>
            </a:xfrm>
            <a:prstGeom prst="line">
              <a:avLst/>
            </a:prstGeom>
            <a:noFill/>
            <a:ln w="38100">
              <a:solidFill>
                <a:schemeClr val="tx1"/>
              </a:solidFill>
              <a:round/>
              <a:headEnd/>
              <a:tailEnd/>
            </a:ln>
          </p:spPr>
          <p:txBody>
            <a:bodyPr/>
            <a:lstStyle/>
            <a:p>
              <a:endParaRPr lang="en-US"/>
            </a:p>
          </p:txBody>
        </p:sp>
      </p:grpSp>
      <p:sp>
        <p:nvSpPr>
          <p:cNvPr id="55" name="Oval 54"/>
          <p:cNvSpPr/>
          <p:nvPr/>
        </p:nvSpPr>
        <p:spPr bwMode="auto">
          <a:xfrm>
            <a:off x="5304972" y="4898568"/>
            <a:ext cx="457200" cy="457200"/>
          </a:xfrm>
          <a:prstGeom prst="ellips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6" name="Rectangle 55"/>
          <p:cNvSpPr/>
          <p:nvPr/>
        </p:nvSpPr>
        <p:spPr bwMode="auto">
          <a:xfrm>
            <a:off x="4343400" y="6096000"/>
            <a:ext cx="4495800" cy="457200"/>
          </a:xfrm>
          <a:prstGeom prst="rect">
            <a:avLst/>
          </a:prstGeom>
          <a:solidFill>
            <a:schemeClr val="bg2"/>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7" name="Oval 56"/>
          <p:cNvSpPr/>
          <p:nvPr/>
        </p:nvSpPr>
        <p:spPr bwMode="auto">
          <a:xfrm>
            <a:off x="7772400" y="3048000"/>
            <a:ext cx="457200" cy="457200"/>
          </a:xfrm>
          <a:prstGeom prst="ellips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cxnSp>
        <p:nvCxnSpPr>
          <p:cNvPr id="59" name="Straight Connector 58"/>
          <p:cNvCxnSpPr/>
          <p:nvPr/>
        </p:nvCxnSpPr>
        <p:spPr bwMode="auto">
          <a:xfrm>
            <a:off x="7848600" y="3581400"/>
            <a:ext cx="0" cy="381000"/>
          </a:xfrm>
          <a:prstGeom prst="line">
            <a:avLst/>
          </a:prstGeom>
          <a:noFill/>
          <a:ln w="12700" cap="flat" cmpd="sng" algn="ctr">
            <a:solidFill>
              <a:schemeClr val="tx1"/>
            </a:solidFill>
            <a:prstDash val="solid"/>
            <a:round/>
            <a:headEnd type="none" w="med" len="med"/>
            <a:tailEnd type="none" w="med" len="med"/>
          </a:ln>
          <a:effectLst/>
        </p:spPr>
      </p:cxnSp>
      <p:cxnSp>
        <p:nvCxnSpPr>
          <p:cNvPr id="60" name="Straight Connector 59"/>
          <p:cNvCxnSpPr/>
          <p:nvPr/>
        </p:nvCxnSpPr>
        <p:spPr bwMode="auto">
          <a:xfrm>
            <a:off x="8001000" y="3733800"/>
            <a:ext cx="0" cy="381000"/>
          </a:xfrm>
          <a:prstGeom prst="line">
            <a:avLst/>
          </a:prstGeom>
          <a:noFill/>
          <a:ln w="12700" cap="flat" cmpd="sng" algn="ctr">
            <a:solidFill>
              <a:schemeClr val="tx1"/>
            </a:solidFill>
            <a:prstDash val="solid"/>
            <a:round/>
            <a:headEnd type="none" w="med" len="med"/>
            <a:tailEnd type="none" w="med" len="med"/>
          </a:ln>
          <a:effectLst/>
        </p:spPr>
      </p:cxnSp>
      <p:cxnSp>
        <p:nvCxnSpPr>
          <p:cNvPr id="61" name="Straight Connector 60"/>
          <p:cNvCxnSpPr/>
          <p:nvPr/>
        </p:nvCxnSpPr>
        <p:spPr bwMode="auto">
          <a:xfrm>
            <a:off x="8153400" y="3886200"/>
            <a:ext cx="0" cy="381000"/>
          </a:xfrm>
          <a:prstGeom prst="line">
            <a:avLst/>
          </a:prstGeom>
          <a:noFill/>
          <a:ln w="12700"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52400" y="6553200"/>
            <a:ext cx="612775" cy="276225"/>
          </a:xfrm>
          <a:prstGeom prst="rect">
            <a:avLst/>
          </a:prstGeom>
          <a:noFill/>
          <a:ln w="25400">
            <a:noFill/>
            <a:miter lim="800000"/>
            <a:headEnd/>
            <a:tailEnd/>
          </a:ln>
        </p:spPr>
        <p:txBody>
          <a:bodyPr wrap="none">
            <a:spAutoFit/>
          </a:bodyPr>
          <a:lstStyle/>
          <a:p>
            <a:r>
              <a:rPr lang="en-US" sz="1200"/>
              <a:t>1.23 m</a:t>
            </a:r>
          </a:p>
        </p:txBody>
      </p:sp>
      <p:sp>
        <p:nvSpPr>
          <p:cNvPr id="132100" name="Text Box 4"/>
          <p:cNvSpPr txBox="1">
            <a:spLocks noChangeArrowheads="1"/>
          </p:cNvSpPr>
          <p:nvPr/>
        </p:nvSpPr>
        <p:spPr bwMode="auto">
          <a:xfrm>
            <a:off x="304800" y="2847975"/>
            <a:ext cx="8534400" cy="1784350"/>
          </a:xfrm>
          <a:prstGeom prst="rect">
            <a:avLst/>
          </a:prstGeom>
          <a:noFill/>
          <a:ln w="9525">
            <a:noFill/>
            <a:miter lim="800000"/>
            <a:headEnd/>
            <a:tailEnd/>
          </a:ln>
        </p:spPr>
        <p:txBody>
          <a:bodyPr>
            <a:spAutoFit/>
          </a:bodyPr>
          <a:lstStyle/>
          <a:p>
            <a:pPr algn="ctr"/>
            <a:r>
              <a:rPr lang="en-US"/>
              <a:t>Fs + mgh +  </a:t>
            </a:r>
            <a:r>
              <a:rPr lang="en-US" baseline="30000"/>
              <a:t>1</a:t>
            </a:r>
            <a:r>
              <a:rPr lang="en-US"/>
              <a:t>/</a:t>
            </a:r>
            <a:r>
              <a:rPr lang="en-US" baseline="-25000"/>
              <a:t>2</a:t>
            </a:r>
            <a:r>
              <a:rPr lang="en-US"/>
              <a:t>mv</a:t>
            </a:r>
            <a:r>
              <a:rPr lang="en-US" baseline="30000"/>
              <a:t>2</a:t>
            </a:r>
            <a:r>
              <a:rPr lang="en-US"/>
              <a:t> + </a:t>
            </a:r>
            <a:r>
              <a:rPr lang="en-US" baseline="30000"/>
              <a:t>1</a:t>
            </a:r>
            <a:r>
              <a:rPr lang="en-US"/>
              <a:t>/</a:t>
            </a:r>
            <a:r>
              <a:rPr lang="en-US" baseline="-25000"/>
              <a:t>2</a:t>
            </a:r>
            <a:r>
              <a:rPr lang="en-US"/>
              <a:t>kx</a:t>
            </a:r>
            <a:r>
              <a:rPr lang="en-US" baseline="30000"/>
              <a:t>2</a:t>
            </a:r>
            <a:r>
              <a:rPr lang="en-US"/>
              <a:t>  =</a:t>
            </a:r>
            <a:r>
              <a:rPr lang="en-US" sz="3600" b="1"/>
              <a:t> </a:t>
            </a:r>
            <a:r>
              <a:rPr lang="en-US"/>
              <a:t>Fs + mgh +  </a:t>
            </a:r>
            <a:r>
              <a:rPr lang="en-US" baseline="30000"/>
              <a:t>1</a:t>
            </a:r>
            <a:r>
              <a:rPr lang="en-US"/>
              <a:t>/</a:t>
            </a:r>
            <a:r>
              <a:rPr lang="en-US" baseline="-25000"/>
              <a:t>2</a:t>
            </a:r>
            <a:r>
              <a:rPr lang="en-US"/>
              <a:t>mv</a:t>
            </a:r>
            <a:r>
              <a:rPr lang="en-US" baseline="30000"/>
              <a:t>2</a:t>
            </a:r>
            <a:r>
              <a:rPr lang="en-US"/>
              <a:t> + </a:t>
            </a:r>
            <a:r>
              <a:rPr lang="en-US" baseline="30000"/>
              <a:t>1</a:t>
            </a:r>
            <a:r>
              <a:rPr lang="en-US"/>
              <a:t>/</a:t>
            </a:r>
            <a:r>
              <a:rPr lang="en-US" baseline="-25000"/>
              <a:t>2</a:t>
            </a:r>
            <a:r>
              <a:rPr lang="en-US"/>
              <a:t>kx</a:t>
            </a:r>
            <a:r>
              <a:rPr lang="en-US" baseline="30000"/>
              <a:t>2</a:t>
            </a:r>
          </a:p>
          <a:p>
            <a:pPr algn="ctr"/>
            <a:r>
              <a:rPr lang="en-US"/>
              <a:t>0   + mgh + </a:t>
            </a:r>
            <a:r>
              <a:rPr lang="en-US" baseline="30000"/>
              <a:t>1</a:t>
            </a:r>
            <a:r>
              <a:rPr lang="en-US"/>
              <a:t>/</a:t>
            </a:r>
            <a:r>
              <a:rPr lang="en-US" baseline="-25000"/>
              <a:t>2</a:t>
            </a:r>
            <a:r>
              <a:rPr lang="en-US"/>
              <a:t>mv</a:t>
            </a:r>
            <a:r>
              <a:rPr lang="en-US" baseline="30000"/>
              <a:t>2</a:t>
            </a:r>
            <a:r>
              <a:rPr lang="en-US"/>
              <a:t>  +    0      =</a:t>
            </a:r>
            <a:r>
              <a:rPr lang="en-US" sz="3600" b="1"/>
              <a:t>  </a:t>
            </a:r>
            <a:r>
              <a:rPr lang="en-US"/>
              <a:t>0 +  0  + </a:t>
            </a:r>
            <a:r>
              <a:rPr lang="en-US" baseline="30000"/>
              <a:t>1</a:t>
            </a:r>
            <a:r>
              <a:rPr lang="en-US"/>
              <a:t>/</a:t>
            </a:r>
            <a:r>
              <a:rPr lang="en-US" baseline="-25000"/>
              <a:t>2</a:t>
            </a:r>
            <a:r>
              <a:rPr lang="en-US"/>
              <a:t>mv</a:t>
            </a:r>
            <a:r>
              <a:rPr lang="en-US" baseline="30000"/>
              <a:t>2</a:t>
            </a:r>
            <a:r>
              <a:rPr lang="en-US"/>
              <a:t> + </a:t>
            </a:r>
            <a:r>
              <a:rPr lang="en-US" baseline="30000"/>
              <a:t>1</a:t>
            </a:r>
            <a:r>
              <a:rPr lang="en-US"/>
              <a:t>/</a:t>
            </a:r>
            <a:r>
              <a:rPr lang="en-US" baseline="-25000"/>
              <a:t>2</a:t>
            </a:r>
            <a:r>
              <a:rPr lang="en-US"/>
              <a:t>kx</a:t>
            </a:r>
            <a:r>
              <a:rPr lang="en-US" baseline="30000"/>
              <a:t>2</a:t>
            </a:r>
          </a:p>
          <a:p>
            <a:pPr algn="ctr"/>
            <a:r>
              <a:rPr lang="en-US" sz="1600"/>
              <a:t>(450 kg)(9.81 N/kg)(1.75 m) + </a:t>
            </a:r>
            <a:r>
              <a:rPr lang="en-US" sz="1600" baseline="30000"/>
              <a:t>1</a:t>
            </a:r>
            <a:r>
              <a:rPr lang="en-US" sz="1600"/>
              <a:t>/</a:t>
            </a:r>
            <a:r>
              <a:rPr lang="en-US" sz="1600" baseline="-25000"/>
              <a:t>2</a:t>
            </a:r>
            <a:r>
              <a:rPr lang="en-US" sz="1600"/>
              <a:t>(450 kg)(5.8 m/s)</a:t>
            </a:r>
            <a:r>
              <a:rPr lang="en-US" sz="1600" baseline="30000"/>
              <a:t>2  </a:t>
            </a:r>
            <a:r>
              <a:rPr lang="en-US" sz="1600"/>
              <a:t>=  </a:t>
            </a:r>
            <a:r>
              <a:rPr lang="en-US" sz="1600" baseline="30000"/>
              <a:t>1</a:t>
            </a:r>
            <a:r>
              <a:rPr lang="en-US" sz="1600"/>
              <a:t>/</a:t>
            </a:r>
            <a:r>
              <a:rPr lang="en-US" sz="1600" baseline="-25000"/>
              <a:t>2 </a:t>
            </a:r>
            <a:r>
              <a:rPr lang="en-US" sz="1600"/>
              <a:t>(450)(4.2)</a:t>
            </a:r>
            <a:r>
              <a:rPr lang="en-US" sz="1600" baseline="30000"/>
              <a:t>2</a:t>
            </a:r>
            <a:r>
              <a:rPr lang="en-US" sz="1600"/>
              <a:t> + </a:t>
            </a:r>
            <a:r>
              <a:rPr lang="en-US" sz="1600" baseline="30000"/>
              <a:t>1</a:t>
            </a:r>
            <a:r>
              <a:rPr lang="en-US" sz="1600"/>
              <a:t>/</a:t>
            </a:r>
            <a:r>
              <a:rPr lang="en-US" sz="1600" baseline="-25000"/>
              <a:t>2</a:t>
            </a:r>
            <a:r>
              <a:rPr lang="en-US" sz="1600"/>
              <a:t>(15000 N/m)x</a:t>
            </a:r>
            <a:r>
              <a:rPr lang="en-US" sz="1600" baseline="30000"/>
              <a:t>2</a:t>
            </a:r>
            <a:endParaRPr lang="en-US" sz="1600"/>
          </a:p>
          <a:p>
            <a:pPr algn="ctr"/>
            <a:r>
              <a:rPr lang="en-US" sz="2000"/>
              <a:t>x = 1.23…</a:t>
            </a:r>
          </a:p>
        </p:txBody>
      </p:sp>
      <p:grpSp>
        <p:nvGrpSpPr>
          <p:cNvPr id="2" name="Group 5"/>
          <p:cNvGrpSpPr>
            <a:grpSpLocks/>
          </p:cNvGrpSpPr>
          <p:nvPr/>
        </p:nvGrpSpPr>
        <p:grpSpPr bwMode="auto">
          <a:xfrm>
            <a:off x="381000" y="152400"/>
            <a:ext cx="1371600" cy="1066800"/>
            <a:chOff x="384" y="1200"/>
            <a:chExt cx="864" cy="672"/>
          </a:xfrm>
        </p:grpSpPr>
        <p:sp>
          <p:nvSpPr>
            <p:cNvPr id="14372" name="Rectangle 6"/>
            <p:cNvSpPr>
              <a:spLocks noChangeArrowheads="1"/>
            </p:cNvSpPr>
            <p:nvPr/>
          </p:nvSpPr>
          <p:spPr bwMode="auto">
            <a:xfrm>
              <a:off x="432" y="1200"/>
              <a:ext cx="768" cy="528"/>
            </a:xfrm>
            <a:prstGeom prst="rect">
              <a:avLst/>
            </a:prstGeom>
            <a:solidFill>
              <a:srgbClr val="339966"/>
            </a:solidFill>
            <a:ln w="38100">
              <a:solidFill>
                <a:schemeClr val="tx1"/>
              </a:solidFill>
              <a:miter lim="800000"/>
              <a:headEnd/>
              <a:tailEnd/>
            </a:ln>
          </p:spPr>
          <p:txBody>
            <a:bodyPr wrap="none" anchor="ctr"/>
            <a:lstStyle/>
            <a:p>
              <a:endParaRPr lang="en-US"/>
            </a:p>
          </p:txBody>
        </p:sp>
        <p:sp>
          <p:nvSpPr>
            <p:cNvPr id="14373" name="Oval 7"/>
            <p:cNvSpPr>
              <a:spLocks noChangeArrowheads="1"/>
            </p:cNvSpPr>
            <p:nvPr/>
          </p:nvSpPr>
          <p:spPr bwMode="auto">
            <a:xfrm>
              <a:off x="384" y="1584"/>
              <a:ext cx="288" cy="288"/>
            </a:xfrm>
            <a:prstGeom prst="ellipse">
              <a:avLst/>
            </a:prstGeom>
            <a:solidFill>
              <a:srgbClr val="FF0000"/>
            </a:solidFill>
            <a:ln w="38100">
              <a:solidFill>
                <a:schemeClr val="tx1"/>
              </a:solidFill>
              <a:round/>
              <a:headEnd/>
              <a:tailEnd/>
            </a:ln>
          </p:spPr>
          <p:txBody>
            <a:bodyPr wrap="none" anchor="ctr"/>
            <a:lstStyle/>
            <a:p>
              <a:endParaRPr lang="en-US"/>
            </a:p>
          </p:txBody>
        </p:sp>
        <p:sp>
          <p:nvSpPr>
            <p:cNvPr id="14374" name="Oval 8"/>
            <p:cNvSpPr>
              <a:spLocks noChangeArrowheads="1"/>
            </p:cNvSpPr>
            <p:nvPr/>
          </p:nvSpPr>
          <p:spPr bwMode="auto">
            <a:xfrm>
              <a:off x="960" y="1584"/>
              <a:ext cx="288" cy="288"/>
            </a:xfrm>
            <a:prstGeom prst="ellipse">
              <a:avLst/>
            </a:prstGeom>
            <a:solidFill>
              <a:srgbClr val="FF0000"/>
            </a:solidFill>
            <a:ln w="38100">
              <a:solidFill>
                <a:schemeClr val="tx1"/>
              </a:solidFill>
              <a:round/>
              <a:headEnd/>
              <a:tailEnd/>
            </a:ln>
          </p:spPr>
          <p:txBody>
            <a:bodyPr wrap="none" anchor="ctr"/>
            <a:lstStyle/>
            <a:p>
              <a:endParaRPr lang="en-US"/>
            </a:p>
          </p:txBody>
        </p:sp>
      </p:grpSp>
      <p:sp>
        <p:nvSpPr>
          <p:cNvPr id="14342" name="Line 9"/>
          <p:cNvSpPr>
            <a:spLocks noChangeShapeType="1"/>
          </p:cNvSpPr>
          <p:nvPr/>
        </p:nvSpPr>
        <p:spPr bwMode="auto">
          <a:xfrm>
            <a:off x="0" y="1219200"/>
            <a:ext cx="2362200" cy="0"/>
          </a:xfrm>
          <a:prstGeom prst="line">
            <a:avLst/>
          </a:prstGeom>
          <a:noFill/>
          <a:ln w="38100">
            <a:solidFill>
              <a:schemeClr val="tx1"/>
            </a:solidFill>
            <a:round/>
            <a:headEnd/>
            <a:tailEnd/>
          </a:ln>
        </p:spPr>
        <p:txBody>
          <a:bodyPr/>
          <a:lstStyle/>
          <a:p>
            <a:endParaRPr lang="en-US"/>
          </a:p>
        </p:txBody>
      </p:sp>
      <p:sp>
        <p:nvSpPr>
          <p:cNvPr id="14343" name="Line 10"/>
          <p:cNvSpPr>
            <a:spLocks noChangeShapeType="1"/>
          </p:cNvSpPr>
          <p:nvPr/>
        </p:nvSpPr>
        <p:spPr bwMode="auto">
          <a:xfrm>
            <a:off x="2362200" y="1219200"/>
            <a:ext cx="1295400" cy="990600"/>
          </a:xfrm>
          <a:prstGeom prst="line">
            <a:avLst/>
          </a:prstGeom>
          <a:noFill/>
          <a:ln w="38100">
            <a:solidFill>
              <a:schemeClr val="tx1"/>
            </a:solidFill>
            <a:round/>
            <a:headEnd/>
            <a:tailEnd/>
          </a:ln>
        </p:spPr>
        <p:txBody>
          <a:bodyPr/>
          <a:lstStyle/>
          <a:p>
            <a:endParaRPr lang="en-US"/>
          </a:p>
        </p:txBody>
      </p:sp>
      <p:sp>
        <p:nvSpPr>
          <p:cNvPr id="14344" name="Line 11"/>
          <p:cNvSpPr>
            <a:spLocks noChangeShapeType="1"/>
          </p:cNvSpPr>
          <p:nvPr/>
        </p:nvSpPr>
        <p:spPr bwMode="auto">
          <a:xfrm>
            <a:off x="3657600" y="2209800"/>
            <a:ext cx="5562600" cy="0"/>
          </a:xfrm>
          <a:prstGeom prst="line">
            <a:avLst/>
          </a:prstGeom>
          <a:noFill/>
          <a:ln w="38100">
            <a:solidFill>
              <a:schemeClr val="tx1"/>
            </a:solidFill>
            <a:round/>
            <a:headEnd/>
            <a:tailEnd/>
          </a:ln>
        </p:spPr>
        <p:txBody>
          <a:bodyPr/>
          <a:lstStyle/>
          <a:p>
            <a:endParaRPr lang="en-US"/>
          </a:p>
        </p:txBody>
      </p:sp>
      <p:sp>
        <p:nvSpPr>
          <p:cNvPr id="14345" name="Text Box 12"/>
          <p:cNvSpPr txBox="1">
            <a:spLocks noChangeArrowheads="1"/>
          </p:cNvSpPr>
          <p:nvPr/>
        </p:nvSpPr>
        <p:spPr bwMode="auto">
          <a:xfrm>
            <a:off x="2117725" y="193675"/>
            <a:ext cx="1725613" cy="461963"/>
          </a:xfrm>
          <a:prstGeom prst="rect">
            <a:avLst/>
          </a:prstGeom>
          <a:noFill/>
          <a:ln w="38100">
            <a:noFill/>
            <a:miter lim="800000"/>
            <a:headEnd/>
            <a:tailEnd/>
          </a:ln>
        </p:spPr>
        <p:txBody>
          <a:bodyPr wrap="none">
            <a:spAutoFit/>
          </a:bodyPr>
          <a:lstStyle/>
          <a:p>
            <a:r>
              <a:rPr lang="en-US"/>
              <a:t>u = 5.80 m/s</a:t>
            </a:r>
          </a:p>
        </p:txBody>
      </p:sp>
      <p:sp>
        <p:nvSpPr>
          <p:cNvPr id="14346" name="Line 13"/>
          <p:cNvSpPr>
            <a:spLocks noChangeShapeType="1"/>
          </p:cNvSpPr>
          <p:nvPr/>
        </p:nvSpPr>
        <p:spPr bwMode="auto">
          <a:xfrm flipH="1">
            <a:off x="0" y="2209800"/>
            <a:ext cx="3733800" cy="0"/>
          </a:xfrm>
          <a:prstGeom prst="line">
            <a:avLst/>
          </a:prstGeom>
          <a:noFill/>
          <a:ln w="38100" cap="rnd">
            <a:solidFill>
              <a:schemeClr val="tx1"/>
            </a:solidFill>
            <a:prstDash val="sysDot"/>
            <a:round/>
            <a:headEnd/>
            <a:tailEnd/>
          </a:ln>
        </p:spPr>
        <p:txBody>
          <a:bodyPr/>
          <a:lstStyle/>
          <a:p>
            <a:endParaRPr lang="en-US"/>
          </a:p>
        </p:txBody>
      </p:sp>
      <p:sp>
        <p:nvSpPr>
          <p:cNvPr id="14347" name="Line 14"/>
          <p:cNvSpPr>
            <a:spLocks noChangeShapeType="1"/>
          </p:cNvSpPr>
          <p:nvPr/>
        </p:nvSpPr>
        <p:spPr bwMode="auto">
          <a:xfrm>
            <a:off x="304800" y="1219200"/>
            <a:ext cx="0" cy="990600"/>
          </a:xfrm>
          <a:prstGeom prst="line">
            <a:avLst/>
          </a:prstGeom>
          <a:noFill/>
          <a:ln w="38100">
            <a:solidFill>
              <a:schemeClr val="tx1"/>
            </a:solidFill>
            <a:round/>
            <a:headEnd type="triangle" w="med" len="med"/>
            <a:tailEnd type="triangle" w="med" len="med"/>
          </a:ln>
        </p:spPr>
        <p:txBody>
          <a:bodyPr/>
          <a:lstStyle/>
          <a:p>
            <a:endParaRPr lang="en-US"/>
          </a:p>
        </p:txBody>
      </p:sp>
      <p:sp>
        <p:nvSpPr>
          <p:cNvPr id="14348" name="Text Box 15"/>
          <p:cNvSpPr txBox="1">
            <a:spLocks noChangeArrowheads="1"/>
          </p:cNvSpPr>
          <p:nvPr/>
        </p:nvSpPr>
        <p:spPr bwMode="auto">
          <a:xfrm>
            <a:off x="533400" y="1447800"/>
            <a:ext cx="1727200" cy="519113"/>
          </a:xfrm>
          <a:prstGeom prst="rect">
            <a:avLst/>
          </a:prstGeom>
          <a:noFill/>
          <a:ln w="38100">
            <a:noFill/>
            <a:miter lim="800000"/>
            <a:headEnd/>
            <a:tailEnd/>
          </a:ln>
        </p:spPr>
        <p:txBody>
          <a:bodyPr wrap="none">
            <a:spAutoFit/>
          </a:bodyPr>
          <a:lstStyle/>
          <a:p>
            <a:r>
              <a:rPr lang="en-US" sz="2800"/>
              <a:t>h = 1.75 m</a:t>
            </a:r>
          </a:p>
        </p:txBody>
      </p:sp>
      <p:sp>
        <p:nvSpPr>
          <p:cNvPr id="14349" name="Text Box 16"/>
          <p:cNvSpPr txBox="1">
            <a:spLocks noChangeArrowheads="1"/>
          </p:cNvSpPr>
          <p:nvPr/>
        </p:nvSpPr>
        <p:spPr bwMode="auto">
          <a:xfrm>
            <a:off x="533400" y="242888"/>
            <a:ext cx="1262063" cy="523875"/>
          </a:xfrm>
          <a:prstGeom prst="rect">
            <a:avLst/>
          </a:prstGeom>
          <a:noFill/>
          <a:ln w="38100">
            <a:noFill/>
            <a:miter lim="800000"/>
            <a:headEnd/>
            <a:tailEnd/>
          </a:ln>
        </p:spPr>
        <p:txBody>
          <a:bodyPr wrap="none">
            <a:spAutoFit/>
          </a:bodyPr>
          <a:lstStyle/>
          <a:p>
            <a:r>
              <a:rPr lang="en-US" sz="2800"/>
              <a:t>450. kg</a:t>
            </a:r>
          </a:p>
        </p:txBody>
      </p:sp>
      <p:sp>
        <p:nvSpPr>
          <p:cNvPr id="14350" name="Text Box 17"/>
          <p:cNvSpPr txBox="1">
            <a:spLocks noChangeArrowheads="1"/>
          </p:cNvSpPr>
          <p:nvPr/>
        </p:nvSpPr>
        <p:spPr bwMode="auto">
          <a:xfrm>
            <a:off x="3886200" y="0"/>
            <a:ext cx="4800600" cy="1816100"/>
          </a:xfrm>
          <a:prstGeom prst="rect">
            <a:avLst/>
          </a:prstGeom>
          <a:noFill/>
          <a:ln w="38100">
            <a:noFill/>
            <a:miter lim="800000"/>
            <a:headEnd/>
            <a:tailEnd/>
          </a:ln>
        </p:spPr>
        <p:txBody>
          <a:bodyPr>
            <a:spAutoFit/>
          </a:bodyPr>
          <a:lstStyle/>
          <a:p>
            <a:r>
              <a:rPr lang="en-US" sz="2800"/>
              <a:t>What distance will the 15000. N/m spring be compressed when the cart has been slowed to 4.20 m/s?</a:t>
            </a:r>
          </a:p>
        </p:txBody>
      </p:sp>
      <p:sp>
        <p:nvSpPr>
          <p:cNvPr id="14351" name="Line 18"/>
          <p:cNvSpPr>
            <a:spLocks noChangeShapeType="1"/>
          </p:cNvSpPr>
          <p:nvPr/>
        </p:nvSpPr>
        <p:spPr bwMode="auto">
          <a:xfrm>
            <a:off x="228600" y="228600"/>
            <a:ext cx="152400" cy="0"/>
          </a:xfrm>
          <a:prstGeom prst="line">
            <a:avLst/>
          </a:prstGeom>
          <a:noFill/>
          <a:ln w="38100">
            <a:solidFill>
              <a:schemeClr val="tx1"/>
            </a:solidFill>
            <a:round/>
            <a:headEnd/>
            <a:tailEnd/>
          </a:ln>
        </p:spPr>
        <p:txBody>
          <a:bodyPr/>
          <a:lstStyle/>
          <a:p>
            <a:endParaRPr lang="en-US"/>
          </a:p>
        </p:txBody>
      </p:sp>
      <p:sp>
        <p:nvSpPr>
          <p:cNvPr id="14352" name="Line 19"/>
          <p:cNvSpPr>
            <a:spLocks noChangeShapeType="1"/>
          </p:cNvSpPr>
          <p:nvPr/>
        </p:nvSpPr>
        <p:spPr bwMode="auto">
          <a:xfrm>
            <a:off x="152400" y="381000"/>
            <a:ext cx="152400" cy="0"/>
          </a:xfrm>
          <a:prstGeom prst="line">
            <a:avLst/>
          </a:prstGeom>
          <a:noFill/>
          <a:ln w="38100">
            <a:solidFill>
              <a:schemeClr val="tx1"/>
            </a:solidFill>
            <a:round/>
            <a:headEnd/>
            <a:tailEnd/>
          </a:ln>
        </p:spPr>
        <p:txBody>
          <a:bodyPr/>
          <a:lstStyle/>
          <a:p>
            <a:endParaRPr lang="en-US"/>
          </a:p>
        </p:txBody>
      </p:sp>
      <p:sp>
        <p:nvSpPr>
          <p:cNvPr id="14353" name="Line 20"/>
          <p:cNvSpPr>
            <a:spLocks noChangeShapeType="1"/>
          </p:cNvSpPr>
          <p:nvPr/>
        </p:nvSpPr>
        <p:spPr bwMode="auto">
          <a:xfrm>
            <a:off x="76200" y="533400"/>
            <a:ext cx="152400" cy="0"/>
          </a:xfrm>
          <a:prstGeom prst="line">
            <a:avLst/>
          </a:prstGeom>
          <a:noFill/>
          <a:ln w="38100">
            <a:solidFill>
              <a:schemeClr val="tx1"/>
            </a:solidFill>
            <a:round/>
            <a:headEnd/>
            <a:tailEnd/>
          </a:ln>
        </p:spPr>
        <p:txBody>
          <a:bodyPr/>
          <a:lstStyle/>
          <a:p>
            <a:endParaRPr lang="en-US"/>
          </a:p>
        </p:txBody>
      </p:sp>
      <p:sp>
        <p:nvSpPr>
          <p:cNvPr id="14354" name="Rectangle 21"/>
          <p:cNvSpPr>
            <a:spLocks noChangeArrowheads="1"/>
          </p:cNvSpPr>
          <p:nvPr/>
        </p:nvSpPr>
        <p:spPr bwMode="auto">
          <a:xfrm>
            <a:off x="8763000" y="1752600"/>
            <a:ext cx="381000" cy="457200"/>
          </a:xfrm>
          <a:prstGeom prst="rect">
            <a:avLst/>
          </a:prstGeom>
          <a:solidFill>
            <a:schemeClr val="bg2"/>
          </a:solidFill>
          <a:ln w="38100">
            <a:solidFill>
              <a:schemeClr val="tx1"/>
            </a:solidFill>
            <a:miter lim="800000"/>
            <a:headEnd/>
            <a:tailEnd/>
          </a:ln>
        </p:spPr>
        <p:txBody>
          <a:bodyPr wrap="none" anchor="ctr"/>
          <a:lstStyle/>
          <a:p>
            <a:endParaRPr lang="en-US"/>
          </a:p>
        </p:txBody>
      </p:sp>
      <p:grpSp>
        <p:nvGrpSpPr>
          <p:cNvPr id="3" name="Group 38"/>
          <p:cNvGrpSpPr>
            <a:grpSpLocks/>
          </p:cNvGrpSpPr>
          <p:nvPr/>
        </p:nvGrpSpPr>
        <p:grpSpPr bwMode="auto">
          <a:xfrm>
            <a:off x="7239000" y="1752600"/>
            <a:ext cx="1524000" cy="381000"/>
            <a:chOff x="3264" y="1152"/>
            <a:chExt cx="960" cy="240"/>
          </a:xfrm>
        </p:grpSpPr>
        <p:sp>
          <p:nvSpPr>
            <p:cNvPr id="14356" name="Line 22"/>
            <p:cNvSpPr>
              <a:spLocks noChangeShapeType="1"/>
            </p:cNvSpPr>
            <p:nvPr/>
          </p:nvSpPr>
          <p:spPr bwMode="auto">
            <a:xfrm>
              <a:off x="3264" y="1152"/>
              <a:ext cx="64" cy="240"/>
            </a:xfrm>
            <a:prstGeom prst="line">
              <a:avLst/>
            </a:prstGeom>
            <a:noFill/>
            <a:ln w="38100">
              <a:solidFill>
                <a:schemeClr val="tx1"/>
              </a:solidFill>
              <a:round/>
              <a:headEnd/>
              <a:tailEnd/>
            </a:ln>
          </p:spPr>
          <p:txBody>
            <a:bodyPr/>
            <a:lstStyle/>
            <a:p>
              <a:endParaRPr lang="en-US"/>
            </a:p>
          </p:txBody>
        </p:sp>
        <p:sp>
          <p:nvSpPr>
            <p:cNvPr id="14357" name="Line 23"/>
            <p:cNvSpPr>
              <a:spLocks noChangeShapeType="1"/>
            </p:cNvSpPr>
            <p:nvPr/>
          </p:nvSpPr>
          <p:spPr bwMode="auto">
            <a:xfrm flipV="1">
              <a:off x="3312" y="1152"/>
              <a:ext cx="64" cy="240"/>
            </a:xfrm>
            <a:prstGeom prst="line">
              <a:avLst/>
            </a:prstGeom>
            <a:noFill/>
            <a:ln w="38100">
              <a:solidFill>
                <a:schemeClr val="tx1"/>
              </a:solidFill>
              <a:round/>
              <a:headEnd/>
              <a:tailEnd/>
            </a:ln>
          </p:spPr>
          <p:txBody>
            <a:bodyPr/>
            <a:lstStyle/>
            <a:p>
              <a:endParaRPr lang="en-US"/>
            </a:p>
          </p:txBody>
        </p:sp>
        <p:sp>
          <p:nvSpPr>
            <p:cNvPr id="14358" name="Line 24"/>
            <p:cNvSpPr>
              <a:spLocks noChangeShapeType="1"/>
            </p:cNvSpPr>
            <p:nvPr/>
          </p:nvSpPr>
          <p:spPr bwMode="auto">
            <a:xfrm>
              <a:off x="3392" y="1152"/>
              <a:ext cx="64" cy="240"/>
            </a:xfrm>
            <a:prstGeom prst="line">
              <a:avLst/>
            </a:prstGeom>
            <a:noFill/>
            <a:ln w="38100">
              <a:solidFill>
                <a:schemeClr val="tx1"/>
              </a:solidFill>
              <a:round/>
              <a:headEnd/>
              <a:tailEnd/>
            </a:ln>
          </p:spPr>
          <p:txBody>
            <a:bodyPr/>
            <a:lstStyle/>
            <a:p>
              <a:endParaRPr lang="en-US"/>
            </a:p>
          </p:txBody>
        </p:sp>
        <p:sp>
          <p:nvSpPr>
            <p:cNvPr id="14359" name="Line 25"/>
            <p:cNvSpPr>
              <a:spLocks noChangeShapeType="1"/>
            </p:cNvSpPr>
            <p:nvPr/>
          </p:nvSpPr>
          <p:spPr bwMode="auto">
            <a:xfrm flipV="1">
              <a:off x="3440" y="1152"/>
              <a:ext cx="64" cy="240"/>
            </a:xfrm>
            <a:prstGeom prst="line">
              <a:avLst/>
            </a:prstGeom>
            <a:noFill/>
            <a:ln w="38100">
              <a:solidFill>
                <a:schemeClr val="tx1"/>
              </a:solidFill>
              <a:round/>
              <a:headEnd/>
              <a:tailEnd/>
            </a:ln>
          </p:spPr>
          <p:txBody>
            <a:bodyPr/>
            <a:lstStyle/>
            <a:p>
              <a:endParaRPr lang="en-US"/>
            </a:p>
          </p:txBody>
        </p:sp>
        <p:sp>
          <p:nvSpPr>
            <p:cNvPr id="14360" name="Line 26"/>
            <p:cNvSpPr>
              <a:spLocks noChangeShapeType="1"/>
            </p:cNvSpPr>
            <p:nvPr/>
          </p:nvSpPr>
          <p:spPr bwMode="auto">
            <a:xfrm>
              <a:off x="3504" y="1152"/>
              <a:ext cx="64" cy="240"/>
            </a:xfrm>
            <a:prstGeom prst="line">
              <a:avLst/>
            </a:prstGeom>
            <a:noFill/>
            <a:ln w="38100">
              <a:solidFill>
                <a:schemeClr val="tx1"/>
              </a:solidFill>
              <a:round/>
              <a:headEnd/>
              <a:tailEnd/>
            </a:ln>
          </p:spPr>
          <p:txBody>
            <a:bodyPr/>
            <a:lstStyle/>
            <a:p>
              <a:endParaRPr lang="en-US"/>
            </a:p>
          </p:txBody>
        </p:sp>
        <p:sp>
          <p:nvSpPr>
            <p:cNvPr id="14361" name="Line 27"/>
            <p:cNvSpPr>
              <a:spLocks noChangeShapeType="1"/>
            </p:cNvSpPr>
            <p:nvPr/>
          </p:nvSpPr>
          <p:spPr bwMode="auto">
            <a:xfrm flipV="1">
              <a:off x="3552" y="1152"/>
              <a:ext cx="64" cy="240"/>
            </a:xfrm>
            <a:prstGeom prst="line">
              <a:avLst/>
            </a:prstGeom>
            <a:noFill/>
            <a:ln w="38100">
              <a:solidFill>
                <a:schemeClr val="tx1"/>
              </a:solidFill>
              <a:round/>
              <a:headEnd/>
              <a:tailEnd/>
            </a:ln>
          </p:spPr>
          <p:txBody>
            <a:bodyPr/>
            <a:lstStyle/>
            <a:p>
              <a:endParaRPr lang="en-US"/>
            </a:p>
          </p:txBody>
        </p:sp>
        <p:sp>
          <p:nvSpPr>
            <p:cNvPr id="14362" name="Line 28"/>
            <p:cNvSpPr>
              <a:spLocks noChangeShapeType="1"/>
            </p:cNvSpPr>
            <p:nvPr/>
          </p:nvSpPr>
          <p:spPr bwMode="auto">
            <a:xfrm>
              <a:off x="3632" y="1152"/>
              <a:ext cx="64" cy="240"/>
            </a:xfrm>
            <a:prstGeom prst="line">
              <a:avLst/>
            </a:prstGeom>
            <a:noFill/>
            <a:ln w="38100">
              <a:solidFill>
                <a:schemeClr val="tx1"/>
              </a:solidFill>
              <a:round/>
              <a:headEnd/>
              <a:tailEnd/>
            </a:ln>
          </p:spPr>
          <p:txBody>
            <a:bodyPr/>
            <a:lstStyle/>
            <a:p>
              <a:endParaRPr lang="en-US"/>
            </a:p>
          </p:txBody>
        </p:sp>
        <p:sp>
          <p:nvSpPr>
            <p:cNvPr id="14363" name="Line 29"/>
            <p:cNvSpPr>
              <a:spLocks noChangeShapeType="1"/>
            </p:cNvSpPr>
            <p:nvPr/>
          </p:nvSpPr>
          <p:spPr bwMode="auto">
            <a:xfrm flipV="1">
              <a:off x="3680" y="1152"/>
              <a:ext cx="64" cy="240"/>
            </a:xfrm>
            <a:prstGeom prst="line">
              <a:avLst/>
            </a:prstGeom>
            <a:noFill/>
            <a:ln w="38100">
              <a:solidFill>
                <a:schemeClr val="tx1"/>
              </a:solidFill>
              <a:round/>
              <a:headEnd/>
              <a:tailEnd/>
            </a:ln>
          </p:spPr>
          <p:txBody>
            <a:bodyPr/>
            <a:lstStyle/>
            <a:p>
              <a:endParaRPr lang="en-US"/>
            </a:p>
          </p:txBody>
        </p:sp>
        <p:sp>
          <p:nvSpPr>
            <p:cNvPr id="14364" name="Line 30"/>
            <p:cNvSpPr>
              <a:spLocks noChangeShapeType="1"/>
            </p:cNvSpPr>
            <p:nvPr/>
          </p:nvSpPr>
          <p:spPr bwMode="auto">
            <a:xfrm>
              <a:off x="3744" y="1152"/>
              <a:ext cx="64" cy="240"/>
            </a:xfrm>
            <a:prstGeom prst="line">
              <a:avLst/>
            </a:prstGeom>
            <a:noFill/>
            <a:ln w="38100">
              <a:solidFill>
                <a:schemeClr val="tx1"/>
              </a:solidFill>
              <a:round/>
              <a:headEnd/>
              <a:tailEnd/>
            </a:ln>
          </p:spPr>
          <p:txBody>
            <a:bodyPr/>
            <a:lstStyle/>
            <a:p>
              <a:endParaRPr lang="en-US"/>
            </a:p>
          </p:txBody>
        </p:sp>
        <p:sp>
          <p:nvSpPr>
            <p:cNvPr id="14365" name="Line 31"/>
            <p:cNvSpPr>
              <a:spLocks noChangeShapeType="1"/>
            </p:cNvSpPr>
            <p:nvPr/>
          </p:nvSpPr>
          <p:spPr bwMode="auto">
            <a:xfrm flipV="1">
              <a:off x="3792" y="1152"/>
              <a:ext cx="64" cy="240"/>
            </a:xfrm>
            <a:prstGeom prst="line">
              <a:avLst/>
            </a:prstGeom>
            <a:noFill/>
            <a:ln w="38100">
              <a:solidFill>
                <a:schemeClr val="tx1"/>
              </a:solidFill>
              <a:round/>
              <a:headEnd/>
              <a:tailEnd/>
            </a:ln>
          </p:spPr>
          <p:txBody>
            <a:bodyPr/>
            <a:lstStyle/>
            <a:p>
              <a:endParaRPr lang="en-US"/>
            </a:p>
          </p:txBody>
        </p:sp>
        <p:sp>
          <p:nvSpPr>
            <p:cNvPr id="14366" name="Line 32"/>
            <p:cNvSpPr>
              <a:spLocks noChangeShapeType="1"/>
            </p:cNvSpPr>
            <p:nvPr/>
          </p:nvSpPr>
          <p:spPr bwMode="auto">
            <a:xfrm>
              <a:off x="3872" y="1152"/>
              <a:ext cx="64" cy="240"/>
            </a:xfrm>
            <a:prstGeom prst="line">
              <a:avLst/>
            </a:prstGeom>
            <a:noFill/>
            <a:ln w="38100">
              <a:solidFill>
                <a:schemeClr val="tx1"/>
              </a:solidFill>
              <a:round/>
              <a:headEnd/>
              <a:tailEnd/>
            </a:ln>
          </p:spPr>
          <p:txBody>
            <a:bodyPr/>
            <a:lstStyle/>
            <a:p>
              <a:endParaRPr lang="en-US"/>
            </a:p>
          </p:txBody>
        </p:sp>
        <p:sp>
          <p:nvSpPr>
            <p:cNvPr id="14367" name="Line 33"/>
            <p:cNvSpPr>
              <a:spLocks noChangeShapeType="1"/>
            </p:cNvSpPr>
            <p:nvPr/>
          </p:nvSpPr>
          <p:spPr bwMode="auto">
            <a:xfrm flipV="1">
              <a:off x="3920" y="1152"/>
              <a:ext cx="64" cy="240"/>
            </a:xfrm>
            <a:prstGeom prst="line">
              <a:avLst/>
            </a:prstGeom>
            <a:noFill/>
            <a:ln w="38100">
              <a:solidFill>
                <a:schemeClr val="tx1"/>
              </a:solidFill>
              <a:round/>
              <a:headEnd/>
              <a:tailEnd/>
            </a:ln>
          </p:spPr>
          <p:txBody>
            <a:bodyPr/>
            <a:lstStyle/>
            <a:p>
              <a:endParaRPr lang="en-US"/>
            </a:p>
          </p:txBody>
        </p:sp>
        <p:sp>
          <p:nvSpPr>
            <p:cNvPr id="14368" name="Line 34"/>
            <p:cNvSpPr>
              <a:spLocks noChangeShapeType="1"/>
            </p:cNvSpPr>
            <p:nvPr/>
          </p:nvSpPr>
          <p:spPr bwMode="auto">
            <a:xfrm>
              <a:off x="3984" y="1152"/>
              <a:ext cx="64" cy="240"/>
            </a:xfrm>
            <a:prstGeom prst="line">
              <a:avLst/>
            </a:prstGeom>
            <a:noFill/>
            <a:ln w="38100">
              <a:solidFill>
                <a:schemeClr val="tx1"/>
              </a:solidFill>
              <a:round/>
              <a:headEnd/>
              <a:tailEnd/>
            </a:ln>
          </p:spPr>
          <p:txBody>
            <a:bodyPr/>
            <a:lstStyle/>
            <a:p>
              <a:endParaRPr lang="en-US"/>
            </a:p>
          </p:txBody>
        </p:sp>
        <p:sp>
          <p:nvSpPr>
            <p:cNvPr id="14369" name="Line 35"/>
            <p:cNvSpPr>
              <a:spLocks noChangeShapeType="1"/>
            </p:cNvSpPr>
            <p:nvPr/>
          </p:nvSpPr>
          <p:spPr bwMode="auto">
            <a:xfrm flipV="1">
              <a:off x="4032" y="1152"/>
              <a:ext cx="64" cy="240"/>
            </a:xfrm>
            <a:prstGeom prst="line">
              <a:avLst/>
            </a:prstGeom>
            <a:noFill/>
            <a:ln w="38100">
              <a:solidFill>
                <a:schemeClr val="tx1"/>
              </a:solidFill>
              <a:round/>
              <a:headEnd/>
              <a:tailEnd/>
            </a:ln>
          </p:spPr>
          <p:txBody>
            <a:bodyPr/>
            <a:lstStyle/>
            <a:p>
              <a:endParaRPr lang="en-US"/>
            </a:p>
          </p:txBody>
        </p:sp>
        <p:sp>
          <p:nvSpPr>
            <p:cNvPr id="14370" name="Line 36"/>
            <p:cNvSpPr>
              <a:spLocks noChangeShapeType="1"/>
            </p:cNvSpPr>
            <p:nvPr/>
          </p:nvSpPr>
          <p:spPr bwMode="auto">
            <a:xfrm>
              <a:off x="4112" y="1152"/>
              <a:ext cx="64" cy="240"/>
            </a:xfrm>
            <a:prstGeom prst="line">
              <a:avLst/>
            </a:prstGeom>
            <a:noFill/>
            <a:ln w="38100">
              <a:solidFill>
                <a:schemeClr val="tx1"/>
              </a:solidFill>
              <a:round/>
              <a:headEnd/>
              <a:tailEnd/>
            </a:ln>
          </p:spPr>
          <p:txBody>
            <a:bodyPr/>
            <a:lstStyle/>
            <a:p>
              <a:endParaRPr lang="en-US"/>
            </a:p>
          </p:txBody>
        </p:sp>
        <p:sp>
          <p:nvSpPr>
            <p:cNvPr id="14371" name="Line 37"/>
            <p:cNvSpPr>
              <a:spLocks noChangeShapeType="1"/>
            </p:cNvSpPr>
            <p:nvPr/>
          </p:nvSpPr>
          <p:spPr bwMode="auto">
            <a:xfrm flipV="1">
              <a:off x="4160" y="1152"/>
              <a:ext cx="64" cy="240"/>
            </a:xfrm>
            <a:prstGeom prst="line">
              <a:avLst/>
            </a:prstGeom>
            <a:noFill/>
            <a:ln w="38100">
              <a:solidFill>
                <a:schemeClr val="tx1"/>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2100">
                                            <p:txEl>
                                              <p:pRg st="0" end="0"/>
                                            </p:txEl>
                                          </p:spTgt>
                                        </p:tgtEl>
                                        <p:attrNameLst>
                                          <p:attrName>style.visibility</p:attrName>
                                        </p:attrNameLst>
                                      </p:cBhvr>
                                      <p:to>
                                        <p:strVal val="visible"/>
                                      </p:to>
                                    </p:set>
                                    <p:anim calcmode="lin" valueType="num">
                                      <p:cBhvr additive="base">
                                        <p:cTn id="7" dur="500" fill="hold"/>
                                        <p:tgtEl>
                                          <p:spTgt spid="13210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210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2100">
                                            <p:txEl>
                                              <p:pRg st="1" end="1"/>
                                            </p:txEl>
                                          </p:spTgt>
                                        </p:tgtEl>
                                        <p:attrNameLst>
                                          <p:attrName>style.visibility</p:attrName>
                                        </p:attrNameLst>
                                      </p:cBhvr>
                                      <p:to>
                                        <p:strVal val="visible"/>
                                      </p:to>
                                    </p:set>
                                    <p:anim calcmode="lin" valueType="num">
                                      <p:cBhvr additive="base">
                                        <p:cTn id="13" dur="500" fill="hold"/>
                                        <p:tgtEl>
                                          <p:spTgt spid="13210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210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2100">
                                            <p:txEl>
                                              <p:pRg st="2" end="2"/>
                                            </p:txEl>
                                          </p:spTgt>
                                        </p:tgtEl>
                                        <p:attrNameLst>
                                          <p:attrName>style.visibility</p:attrName>
                                        </p:attrNameLst>
                                      </p:cBhvr>
                                      <p:to>
                                        <p:strVal val="visible"/>
                                      </p:to>
                                    </p:set>
                                    <p:anim calcmode="lin" valueType="num">
                                      <p:cBhvr additive="base">
                                        <p:cTn id="19" dur="500" fill="hold"/>
                                        <p:tgtEl>
                                          <p:spTgt spid="13210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210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2100">
                                            <p:txEl>
                                              <p:pRg st="3" end="3"/>
                                            </p:txEl>
                                          </p:spTgt>
                                        </p:tgtEl>
                                        <p:attrNameLst>
                                          <p:attrName>style.visibility</p:attrName>
                                        </p:attrNameLst>
                                      </p:cBhvr>
                                      <p:to>
                                        <p:strVal val="visible"/>
                                      </p:to>
                                    </p:set>
                                    <p:anim calcmode="lin" valueType="num">
                                      <p:cBhvr additive="base">
                                        <p:cTn id="25" dur="500" fill="hold"/>
                                        <p:tgtEl>
                                          <p:spTgt spid="13210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210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0"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ext Box 2"/>
          <p:cNvSpPr txBox="1">
            <a:spLocks noChangeArrowheads="1"/>
          </p:cNvSpPr>
          <p:nvPr/>
        </p:nvSpPr>
        <p:spPr bwMode="auto">
          <a:xfrm>
            <a:off x="152400" y="6553200"/>
            <a:ext cx="715260" cy="276999"/>
          </a:xfrm>
          <a:prstGeom prst="rect">
            <a:avLst/>
          </a:prstGeom>
          <a:noFill/>
          <a:ln w="25400">
            <a:noFill/>
            <a:miter lim="800000"/>
            <a:headEnd/>
            <a:tailEnd/>
          </a:ln>
          <a:effectLst/>
        </p:spPr>
        <p:txBody>
          <a:bodyPr wrap="none">
            <a:spAutoFit/>
          </a:bodyPr>
          <a:lstStyle/>
          <a:p>
            <a:r>
              <a:rPr lang="en-US" sz="1200" dirty="0" smtClean="0"/>
              <a:t>4.66 </a:t>
            </a:r>
            <a:r>
              <a:rPr lang="en-US" sz="1200" dirty="0"/>
              <a:t>m/s</a:t>
            </a:r>
          </a:p>
        </p:txBody>
      </p:sp>
      <p:sp>
        <p:nvSpPr>
          <p:cNvPr id="124932" name="Text Box 4"/>
          <p:cNvSpPr txBox="1">
            <a:spLocks noChangeArrowheads="1"/>
          </p:cNvSpPr>
          <p:nvPr/>
        </p:nvSpPr>
        <p:spPr bwMode="auto">
          <a:xfrm>
            <a:off x="304800" y="3060918"/>
            <a:ext cx="8534400" cy="1446550"/>
          </a:xfrm>
          <a:prstGeom prst="rect">
            <a:avLst/>
          </a:prstGeom>
          <a:noFill/>
          <a:ln w="9525">
            <a:noFill/>
            <a:miter lim="800000"/>
            <a:headEnd/>
            <a:tailEnd/>
          </a:ln>
          <a:effectLst/>
        </p:spPr>
        <p:txBody>
          <a:bodyPr>
            <a:spAutoFit/>
          </a:bodyPr>
          <a:lstStyle/>
          <a:p>
            <a:pPr algn="ctr"/>
            <a:r>
              <a:rPr lang="en-US" dirty="0" err="1"/>
              <a:t>Fd</a:t>
            </a:r>
            <a:r>
              <a:rPr lang="en-US" dirty="0"/>
              <a:t> + </a:t>
            </a:r>
            <a:r>
              <a:rPr lang="en-US" dirty="0" err="1"/>
              <a:t>mgh</a:t>
            </a:r>
            <a:r>
              <a:rPr lang="en-US" dirty="0"/>
              <a:t> +  </a:t>
            </a:r>
            <a:r>
              <a:rPr lang="en-US" baseline="30000" dirty="0"/>
              <a:t>1</a:t>
            </a:r>
            <a:r>
              <a:rPr lang="en-US" dirty="0"/>
              <a:t>/</a:t>
            </a:r>
            <a:r>
              <a:rPr lang="en-US" baseline="-25000" dirty="0"/>
              <a:t>2</a:t>
            </a:r>
            <a:r>
              <a:rPr lang="en-US" dirty="0"/>
              <a:t>mv</a:t>
            </a:r>
            <a:r>
              <a:rPr lang="en-US" baseline="30000" dirty="0"/>
              <a:t>2</a:t>
            </a:r>
            <a:r>
              <a:rPr lang="en-US" dirty="0"/>
              <a:t>  =</a:t>
            </a:r>
            <a:r>
              <a:rPr lang="en-US" sz="3600" b="1" dirty="0"/>
              <a:t> </a:t>
            </a:r>
            <a:r>
              <a:rPr lang="en-US" dirty="0" err="1"/>
              <a:t>Fd</a:t>
            </a:r>
            <a:r>
              <a:rPr lang="en-US" dirty="0"/>
              <a:t> + </a:t>
            </a:r>
            <a:r>
              <a:rPr lang="en-US" dirty="0" err="1"/>
              <a:t>mgh</a:t>
            </a:r>
            <a:r>
              <a:rPr lang="en-US" dirty="0"/>
              <a:t> +  </a:t>
            </a:r>
            <a:r>
              <a:rPr lang="en-US" baseline="30000" dirty="0"/>
              <a:t>1</a:t>
            </a:r>
            <a:r>
              <a:rPr lang="en-US" dirty="0"/>
              <a:t>/</a:t>
            </a:r>
            <a:r>
              <a:rPr lang="en-US" baseline="-25000" dirty="0"/>
              <a:t>2</a:t>
            </a:r>
            <a:r>
              <a:rPr lang="en-US" dirty="0"/>
              <a:t>mv</a:t>
            </a:r>
            <a:r>
              <a:rPr lang="en-US" baseline="30000" dirty="0"/>
              <a:t>2</a:t>
            </a:r>
          </a:p>
          <a:p>
            <a:pPr algn="ctr"/>
            <a:r>
              <a:rPr lang="en-US" dirty="0" err="1" smtClean="0"/>
              <a:t>Fd</a:t>
            </a:r>
            <a:r>
              <a:rPr lang="en-US" dirty="0" smtClean="0"/>
              <a:t>   + </a:t>
            </a:r>
            <a:r>
              <a:rPr lang="en-US" baseline="30000" dirty="0"/>
              <a:t>1</a:t>
            </a:r>
            <a:r>
              <a:rPr lang="en-US" dirty="0"/>
              <a:t>/</a:t>
            </a:r>
            <a:r>
              <a:rPr lang="en-US" baseline="-25000" dirty="0"/>
              <a:t>2</a:t>
            </a:r>
            <a:r>
              <a:rPr lang="en-US" dirty="0"/>
              <a:t>mv</a:t>
            </a:r>
            <a:r>
              <a:rPr lang="en-US" baseline="30000" dirty="0"/>
              <a:t>2</a:t>
            </a:r>
            <a:r>
              <a:rPr lang="en-US" dirty="0"/>
              <a:t> =</a:t>
            </a:r>
            <a:r>
              <a:rPr lang="en-US" sz="3600" b="1" dirty="0"/>
              <a:t>  </a:t>
            </a:r>
            <a:r>
              <a:rPr lang="en-US" dirty="0" smtClean="0"/>
              <a:t>0 +  </a:t>
            </a:r>
            <a:r>
              <a:rPr lang="en-US" dirty="0" err="1" smtClean="0"/>
              <a:t>mgh</a:t>
            </a:r>
            <a:r>
              <a:rPr lang="en-US" dirty="0" smtClean="0"/>
              <a:t> +  </a:t>
            </a:r>
            <a:r>
              <a:rPr lang="en-US" baseline="30000" dirty="0" smtClean="0"/>
              <a:t>1</a:t>
            </a:r>
            <a:r>
              <a:rPr lang="en-US" dirty="0" smtClean="0"/>
              <a:t>/</a:t>
            </a:r>
            <a:r>
              <a:rPr lang="en-US" baseline="-25000" dirty="0" smtClean="0"/>
              <a:t>2</a:t>
            </a:r>
            <a:r>
              <a:rPr lang="en-US" dirty="0" smtClean="0"/>
              <a:t>mv</a:t>
            </a:r>
            <a:r>
              <a:rPr lang="en-US" baseline="30000" dirty="0" smtClean="0"/>
              <a:t>2</a:t>
            </a:r>
            <a:endParaRPr lang="en-US" baseline="30000" dirty="0"/>
          </a:p>
          <a:p>
            <a:pPr algn="ctr"/>
            <a:endParaRPr lang="en-US" baseline="30000" dirty="0"/>
          </a:p>
        </p:txBody>
      </p:sp>
      <p:grpSp>
        <p:nvGrpSpPr>
          <p:cNvPr id="2" name="Group 5"/>
          <p:cNvGrpSpPr>
            <a:grpSpLocks/>
          </p:cNvGrpSpPr>
          <p:nvPr/>
        </p:nvGrpSpPr>
        <p:grpSpPr bwMode="auto">
          <a:xfrm>
            <a:off x="609600" y="1765518"/>
            <a:ext cx="1371600" cy="1066800"/>
            <a:chOff x="384" y="1200"/>
            <a:chExt cx="864" cy="672"/>
          </a:xfrm>
        </p:grpSpPr>
        <p:sp>
          <p:nvSpPr>
            <p:cNvPr id="124934" name="Rectangle 6"/>
            <p:cNvSpPr>
              <a:spLocks noChangeArrowheads="1"/>
            </p:cNvSpPr>
            <p:nvPr/>
          </p:nvSpPr>
          <p:spPr bwMode="auto">
            <a:xfrm>
              <a:off x="432" y="1200"/>
              <a:ext cx="768" cy="528"/>
            </a:xfrm>
            <a:prstGeom prst="rect">
              <a:avLst/>
            </a:prstGeom>
            <a:solidFill>
              <a:srgbClr val="339966"/>
            </a:solidFill>
            <a:ln w="38100">
              <a:solidFill>
                <a:schemeClr val="tx1"/>
              </a:solidFill>
              <a:miter lim="800000"/>
              <a:headEnd/>
              <a:tailEnd/>
            </a:ln>
            <a:effectLst/>
          </p:spPr>
          <p:txBody>
            <a:bodyPr wrap="none" anchor="ctr"/>
            <a:lstStyle/>
            <a:p>
              <a:endParaRPr lang="en-US"/>
            </a:p>
          </p:txBody>
        </p:sp>
        <p:sp>
          <p:nvSpPr>
            <p:cNvPr id="124935" name="Oval 7"/>
            <p:cNvSpPr>
              <a:spLocks noChangeArrowheads="1"/>
            </p:cNvSpPr>
            <p:nvPr/>
          </p:nvSpPr>
          <p:spPr bwMode="auto">
            <a:xfrm>
              <a:off x="384" y="1584"/>
              <a:ext cx="288" cy="288"/>
            </a:xfrm>
            <a:prstGeom prst="ellipse">
              <a:avLst/>
            </a:prstGeom>
            <a:solidFill>
              <a:srgbClr val="FF0000"/>
            </a:solidFill>
            <a:ln w="38100">
              <a:solidFill>
                <a:schemeClr val="tx1"/>
              </a:solidFill>
              <a:round/>
              <a:headEnd/>
              <a:tailEnd/>
            </a:ln>
            <a:effectLst/>
          </p:spPr>
          <p:txBody>
            <a:bodyPr wrap="none" anchor="ctr"/>
            <a:lstStyle/>
            <a:p>
              <a:endParaRPr lang="en-US"/>
            </a:p>
          </p:txBody>
        </p:sp>
        <p:sp>
          <p:nvSpPr>
            <p:cNvPr id="124936" name="Oval 8"/>
            <p:cNvSpPr>
              <a:spLocks noChangeArrowheads="1"/>
            </p:cNvSpPr>
            <p:nvPr/>
          </p:nvSpPr>
          <p:spPr bwMode="auto">
            <a:xfrm>
              <a:off x="960" y="1584"/>
              <a:ext cx="288" cy="288"/>
            </a:xfrm>
            <a:prstGeom prst="ellipse">
              <a:avLst/>
            </a:prstGeom>
            <a:solidFill>
              <a:srgbClr val="FF0000"/>
            </a:solidFill>
            <a:ln w="38100">
              <a:solidFill>
                <a:schemeClr val="tx1"/>
              </a:solidFill>
              <a:round/>
              <a:headEnd/>
              <a:tailEnd/>
            </a:ln>
            <a:effectLst/>
          </p:spPr>
          <p:txBody>
            <a:bodyPr wrap="none" anchor="ctr"/>
            <a:lstStyle/>
            <a:p>
              <a:endParaRPr lang="en-US"/>
            </a:p>
          </p:txBody>
        </p:sp>
      </p:grpSp>
      <p:sp>
        <p:nvSpPr>
          <p:cNvPr id="124937" name="Line 9"/>
          <p:cNvSpPr>
            <a:spLocks noChangeShapeType="1"/>
          </p:cNvSpPr>
          <p:nvPr/>
        </p:nvSpPr>
        <p:spPr bwMode="auto">
          <a:xfrm>
            <a:off x="6781800" y="1841718"/>
            <a:ext cx="2362200" cy="0"/>
          </a:xfrm>
          <a:prstGeom prst="line">
            <a:avLst/>
          </a:prstGeom>
          <a:noFill/>
          <a:ln w="38100">
            <a:solidFill>
              <a:schemeClr val="tx1"/>
            </a:solidFill>
            <a:round/>
            <a:headEnd/>
            <a:tailEnd/>
          </a:ln>
          <a:effectLst/>
        </p:spPr>
        <p:txBody>
          <a:bodyPr/>
          <a:lstStyle/>
          <a:p>
            <a:endParaRPr lang="en-US"/>
          </a:p>
        </p:txBody>
      </p:sp>
      <p:sp>
        <p:nvSpPr>
          <p:cNvPr id="124938" name="Line 10"/>
          <p:cNvSpPr>
            <a:spLocks noChangeShapeType="1"/>
          </p:cNvSpPr>
          <p:nvPr/>
        </p:nvSpPr>
        <p:spPr bwMode="auto">
          <a:xfrm flipV="1">
            <a:off x="4419600" y="1841718"/>
            <a:ext cx="2362200" cy="977682"/>
          </a:xfrm>
          <a:prstGeom prst="line">
            <a:avLst/>
          </a:prstGeom>
          <a:noFill/>
          <a:ln w="38100">
            <a:solidFill>
              <a:schemeClr val="tx1"/>
            </a:solidFill>
            <a:round/>
            <a:headEnd/>
            <a:tailEnd/>
          </a:ln>
          <a:effectLst/>
        </p:spPr>
        <p:txBody>
          <a:bodyPr/>
          <a:lstStyle/>
          <a:p>
            <a:endParaRPr lang="en-US"/>
          </a:p>
        </p:txBody>
      </p:sp>
      <p:sp>
        <p:nvSpPr>
          <p:cNvPr id="124939" name="Line 11"/>
          <p:cNvSpPr>
            <a:spLocks noChangeShapeType="1"/>
          </p:cNvSpPr>
          <p:nvPr/>
        </p:nvSpPr>
        <p:spPr bwMode="auto">
          <a:xfrm flipV="1">
            <a:off x="0" y="2819400"/>
            <a:ext cx="4495800" cy="12918"/>
          </a:xfrm>
          <a:prstGeom prst="line">
            <a:avLst/>
          </a:prstGeom>
          <a:noFill/>
          <a:ln w="38100">
            <a:solidFill>
              <a:schemeClr val="tx1"/>
            </a:solidFill>
            <a:round/>
            <a:headEnd/>
            <a:tailEnd/>
          </a:ln>
          <a:effectLst/>
        </p:spPr>
        <p:txBody>
          <a:bodyPr/>
          <a:lstStyle/>
          <a:p>
            <a:endParaRPr lang="en-US"/>
          </a:p>
        </p:txBody>
      </p:sp>
      <p:sp>
        <p:nvSpPr>
          <p:cNvPr id="124940" name="Text Box 12"/>
          <p:cNvSpPr txBox="1">
            <a:spLocks noChangeArrowheads="1"/>
          </p:cNvSpPr>
          <p:nvPr/>
        </p:nvSpPr>
        <p:spPr bwMode="auto">
          <a:xfrm>
            <a:off x="1066800" y="1151453"/>
            <a:ext cx="1628972" cy="461665"/>
          </a:xfrm>
          <a:prstGeom prst="rect">
            <a:avLst/>
          </a:prstGeom>
          <a:noFill/>
          <a:ln w="38100">
            <a:noFill/>
            <a:miter lim="800000"/>
            <a:headEnd/>
            <a:tailEnd/>
          </a:ln>
          <a:effectLst/>
        </p:spPr>
        <p:txBody>
          <a:bodyPr wrap="none">
            <a:spAutoFit/>
          </a:bodyPr>
          <a:lstStyle/>
          <a:p>
            <a:r>
              <a:rPr lang="en-US" dirty="0"/>
              <a:t>v</a:t>
            </a:r>
            <a:r>
              <a:rPr lang="en-US" baseline="-25000" dirty="0"/>
              <a:t>i</a:t>
            </a:r>
            <a:r>
              <a:rPr lang="en-US" dirty="0"/>
              <a:t> = </a:t>
            </a:r>
            <a:r>
              <a:rPr lang="en-US" dirty="0" smtClean="0"/>
              <a:t>7.1 </a:t>
            </a:r>
            <a:r>
              <a:rPr lang="en-US" dirty="0"/>
              <a:t>m/s</a:t>
            </a:r>
          </a:p>
        </p:txBody>
      </p:sp>
      <p:sp>
        <p:nvSpPr>
          <p:cNvPr id="124941" name="Line 13"/>
          <p:cNvSpPr>
            <a:spLocks noChangeShapeType="1"/>
          </p:cNvSpPr>
          <p:nvPr/>
        </p:nvSpPr>
        <p:spPr bwMode="auto">
          <a:xfrm flipH="1">
            <a:off x="3124200" y="2851368"/>
            <a:ext cx="6019800" cy="0"/>
          </a:xfrm>
          <a:prstGeom prst="line">
            <a:avLst/>
          </a:prstGeom>
          <a:noFill/>
          <a:ln w="38100" cap="rnd">
            <a:solidFill>
              <a:schemeClr val="tx1"/>
            </a:solidFill>
            <a:prstDash val="sysDot"/>
            <a:round/>
            <a:headEnd/>
            <a:tailEnd/>
          </a:ln>
          <a:effectLst/>
        </p:spPr>
        <p:txBody>
          <a:bodyPr/>
          <a:lstStyle/>
          <a:p>
            <a:endParaRPr lang="en-US"/>
          </a:p>
        </p:txBody>
      </p:sp>
      <p:sp>
        <p:nvSpPr>
          <p:cNvPr id="124942" name="Line 14"/>
          <p:cNvSpPr>
            <a:spLocks noChangeShapeType="1"/>
          </p:cNvSpPr>
          <p:nvPr/>
        </p:nvSpPr>
        <p:spPr bwMode="auto">
          <a:xfrm>
            <a:off x="8610600" y="1841718"/>
            <a:ext cx="0" cy="990600"/>
          </a:xfrm>
          <a:prstGeom prst="line">
            <a:avLst/>
          </a:prstGeom>
          <a:noFill/>
          <a:ln w="38100">
            <a:solidFill>
              <a:schemeClr val="tx1"/>
            </a:solidFill>
            <a:round/>
            <a:headEnd type="triangle" w="med" len="med"/>
            <a:tailEnd type="triangle" w="med" len="med"/>
          </a:ln>
          <a:effectLst/>
        </p:spPr>
        <p:txBody>
          <a:bodyPr/>
          <a:lstStyle/>
          <a:p>
            <a:endParaRPr lang="en-US"/>
          </a:p>
        </p:txBody>
      </p:sp>
      <p:sp>
        <p:nvSpPr>
          <p:cNvPr id="124943" name="Text Box 15"/>
          <p:cNvSpPr txBox="1">
            <a:spLocks noChangeArrowheads="1"/>
          </p:cNvSpPr>
          <p:nvPr/>
        </p:nvSpPr>
        <p:spPr bwMode="auto">
          <a:xfrm>
            <a:off x="6807200" y="2160806"/>
            <a:ext cx="1727200" cy="519112"/>
          </a:xfrm>
          <a:prstGeom prst="rect">
            <a:avLst/>
          </a:prstGeom>
          <a:noFill/>
          <a:ln w="38100">
            <a:noFill/>
            <a:miter lim="800000"/>
            <a:headEnd/>
            <a:tailEnd/>
          </a:ln>
          <a:effectLst/>
        </p:spPr>
        <p:txBody>
          <a:bodyPr wrap="none">
            <a:spAutoFit/>
          </a:bodyPr>
          <a:lstStyle/>
          <a:p>
            <a:r>
              <a:rPr lang="en-US" sz="2800" dirty="0"/>
              <a:t>h = 2.15 m</a:t>
            </a:r>
          </a:p>
        </p:txBody>
      </p:sp>
      <p:sp>
        <p:nvSpPr>
          <p:cNvPr id="124944" name="Text Box 16"/>
          <p:cNvSpPr txBox="1">
            <a:spLocks noChangeArrowheads="1"/>
          </p:cNvSpPr>
          <p:nvPr/>
        </p:nvSpPr>
        <p:spPr bwMode="auto">
          <a:xfrm>
            <a:off x="838200" y="1856006"/>
            <a:ext cx="984250" cy="519112"/>
          </a:xfrm>
          <a:prstGeom prst="rect">
            <a:avLst/>
          </a:prstGeom>
          <a:noFill/>
          <a:ln w="38100">
            <a:noFill/>
            <a:miter lim="800000"/>
            <a:headEnd/>
            <a:tailEnd/>
          </a:ln>
          <a:effectLst/>
        </p:spPr>
        <p:txBody>
          <a:bodyPr wrap="none">
            <a:spAutoFit/>
          </a:bodyPr>
          <a:lstStyle/>
          <a:p>
            <a:r>
              <a:rPr lang="en-US" sz="2800"/>
              <a:t>15 kg</a:t>
            </a:r>
          </a:p>
        </p:txBody>
      </p:sp>
      <p:sp>
        <p:nvSpPr>
          <p:cNvPr id="124945" name="Text Box 17"/>
          <p:cNvSpPr txBox="1">
            <a:spLocks noChangeArrowheads="1"/>
          </p:cNvSpPr>
          <p:nvPr/>
        </p:nvSpPr>
        <p:spPr bwMode="auto">
          <a:xfrm>
            <a:off x="4419600" y="171450"/>
            <a:ext cx="4724400" cy="461665"/>
          </a:xfrm>
          <a:prstGeom prst="rect">
            <a:avLst/>
          </a:prstGeom>
          <a:noFill/>
          <a:ln w="38100">
            <a:noFill/>
            <a:miter lim="800000"/>
            <a:headEnd/>
            <a:tailEnd/>
          </a:ln>
          <a:effectLst/>
        </p:spPr>
        <p:txBody>
          <a:bodyPr wrap="square">
            <a:spAutoFit/>
          </a:bodyPr>
          <a:lstStyle/>
          <a:p>
            <a:r>
              <a:rPr lang="en-US" dirty="0"/>
              <a:t>What speed at the </a:t>
            </a:r>
            <a:r>
              <a:rPr lang="en-US" dirty="0" smtClean="0"/>
              <a:t>top? </a:t>
            </a:r>
            <a:endParaRPr lang="en-US" dirty="0"/>
          </a:p>
        </p:txBody>
      </p:sp>
      <p:cxnSp>
        <p:nvCxnSpPr>
          <p:cNvPr id="19" name="Straight Connector 18"/>
          <p:cNvCxnSpPr/>
          <p:nvPr/>
        </p:nvCxnSpPr>
        <p:spPr bwMode="auto">
          <a:xfrm>
            <a:off x="228600" y="1841718"/>
            <a:ext cx="381000" cy="0"/>
          </a:xfrm>
          <a:prstGeom prst="line">
            <a:avLst/>
          </a:prstGeom>
          <a:noFill/>
          <a:ln w="38100"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152400" y="2070318"/>
            <a:ext cx="381000" cy="0"/>
          </a:xfrm>
          <a:prstGeom prst="line">
            <a:avLst/>
          </a:prstGeom>
          <a:noFill/>
          <a:ln w="38100"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a:off x="76200" y="2298918"/>
            <a:ext cx="381000" cy="0"/>
          </a:xfrm>
          <a:prstGeom prst="line">
            <a:avLst/>
          </a:prstGeom>
          <a:noFill/>
          <a:ln w="38100" cap="flat" cmpd="sng" algn="ctr">
            <a:solidFill>
              <a:schemeClr val="tx1"/>
            </a:solidFill>
            <a:prstDash val="solid"/>
            <a:round/>
            <a:headEnd type="none" w="med" len="med"/>
            <a:tailEnd type="none" w="med" len="med"/>
          </a:ln>
          <a:effectLst/>
        </p:spPr>
      </p:cxnSp>
      <p:sp>
        <p:nvSpPr>
          <p:cNvPr id="22" name="Line 18"/>
          <p:cNvSpPr>
            <a:spLocks noChangeShapeType="1"/>
          </p:cNvSpPr>
          <p:nvPr/>
        </p:nvSpPr>
        <p:spPr bwMode="auto">
          <a:xfrm>
            <a:off x="3352800" y="2819400"/>
            <a:ext cx="990600" cy="0"/>
          </a:xfrm>
          <a:prstGeom prst="line">
            <a:avLst/>
          </a:prstGeom>
          <a:noFill/>
          <a:ln w="76200">
            <a:solidFill>
              <a:srgbClr val="FF0000"/>
            </a:solidFill>
            <a:round/>
            <a:headEnd/>
            <a:tailEnd/>
          </a:ln>
          <a:effectLst/>
        </p:spPr>
        <p:txBody>
          <a:bodyPr/>
          <a:lstStyle/>
          <a:p>
            <a:endParaRPr lang="en-US"/>
          </a:p>
        </p:txBody>
      </p:sp>
      <p:cxnSp>
        <p:nvCxnSpPr>
          <p:cNvPr id="24" name="Straight Arrow Connector 23"/>
          <p:cNvCxnSpPr/>
          <p:nvPr/>
        </p:nvCxnSpPr>
        <p:spPr bwMode="auto">
          <a:xfrm flipH="1">
            <a:off x="3810000" y="1828800"/>
            <a:ext cx="228600" cy="838200"/>
          </a:xfrm>
          <a:prstGeom prst="straightConnector1">
            <a:avLst/>
          </a:prstGeom>
          <a:noFill/>
          <a:ln w="38100" cap="flat" cmpd="sng" algn="ctr">
            <a:solidFill>
              <a:schemeClr val="tx1"/>
            </a:solidFill>
            <a:prstDash val="solid"/>
            <a:round/>
            <a:headEnd type="none" w="med" len="med"/>
            <a:tailEnd type="arrow"/>
          </a:ln>
          <a:effectLst/>
        </p:spPr>
      </p:cxnSp>
      <p:sp>
        <p:nvSpPr>
          <p:cNvPr id="27" name="TextBox 26"/>
          <p:cNvSpPr txBox="1"/>
          <p:nvPr/>
        </p:nvSpPr>
        <p:spPr>
          <a:xfrm>
            <a:off x="3657600" y="1219200"/>
            <a:ext cx="4711546" cy="461665"/>
          </a:xfrm>
          <a:prstGeom prst="rect">
            <a:avLst/>
          </a:prstGeom>
          <a:noFill/>
        </p:spPr>
        <p:txBody>
          <a:bodyPr wrap="none" rtlCol="0">
            <a:spAutoFit/>
          </a:bodyPr>
          <a:lstStyle/>
          <a:p>
            <a:r>
              <a:rPr lang="en-US" dirty="0" smtClean="0"/>
              <a:t>Accelerator exerts 48.0 N for 2.10 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4932">
                                            <p:txEl>
                                              <p:pRg st="0" end="0"/>
                                            </p:txEl>
                                          </p:spTgt>
                                        </p:tgtEl>
                                        <p:attrNameLst>
                                          <p:attrName>style.visibility</p:attrName>
                                        </p:attrNameLst>
                                      </p:cBhvr>
                                      <p:to>
                                        <p:strVal val="visible"/>
                                      </p:to>
                                    </p:set>
                                    <p:anim calcmode="lin" valueType="num">
                                      <p:cBhvr additive="base">
                                        <p:cTn id="7" dur="500" fill="hold"/>
                                        <p:tgtEl>
                                          <p:spTgt spid="12493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493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4932">
                                            <p:txEl>
                                              <p:pRg st="1" end="1"/>
                                            </p:txEl>
                                          </p:spTgt>
                                        </p:tgtEl>
                                        <p:attrNameLst>
                                          <p:attrName>style.visibility</p:attrName>
                                        </p:attrNameLst>
                                      </p:cBhvr>
                                      <p:to>
                                        <p:strVal val="visible"/>
                                      </p:to>
                                    </p:set>
                                    <p:anim calcmode="lin" valueType="num">
                                      <p:cBhvr additive="base">
                                        <p:cTn id="13" dur="500" fill="hold"/>
                                        <p:tgtEl>
                                          <p:spTgt spid="12493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493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 Box 2"/>
          <p:cNvSpPr txBox="1">
            <a:spLocks noChangeArrowheads="1"/>
          </p:cNvSpPr>
          <p:nvPr/>
        </p:nvSpPr>
        <p:spPr bwMode="auto">
          <a:xfrm>
            <a:off x="152400" y="6553200"/>
            <a:ext cx="598488" cy="274638"/>
          </a:xfrm>
          <a:prstGeom prst="rect">
            <a:avLst/>
          </a:prstGeom>
          <a:noFill/>
          <a:ln w="25400">
            <a:noFill/>
            <a:miter lim="800000"/>
            <a:headEnd/>
            <a:tailEnd/>
          </a:ln>
          <a:effectLst/>
        </p:spPr>
        <p:txBody>
          <a:bodyPr wrap="none">
            <a:spAutoFit/>
          </a:bodyPr>
          <a:lstStyle/>
          <a:p>
            <a:r>
              <a:rPr lang="en-US" sz="1200"/>
              <a:t>99.6 N</a:t>
            </a:r>
          </a:p>
        </p:txBody>
      </p:sp>
      <p:sp>
        <p:nvSpPr>
          <p:cNvPr id="134148" name="Text Box 4"/>
          <p:cNvSpPr txBox="1">
            <a:spLocks noChangeArrowheads="1"/>
          </p:cNvSpPr>
          <p:nvPr/>
        </p:nvSpPr>
        <p:spPr bwMode="auto">
          <a:xfrm>
            <a:off x="304800" y="2133600"/>
            <a:ext cx="8534400" cy="1739900"/>
          </a:xfrm>
          <a:prstGeom prst="rect">
            <a:avLst/>
          </a:prstGeom>
          <a:noFill/>
          <a:ln w="9525">
            <a:noFill/>
            <a:miter lim="800000"/>
            <a:headEnd/>
            <a:tailEnd/>
          </a:ln>
          <a:effectLst/>
        </p:spPr>
        <p:txBody>
          <a:bodyPr>
            <a:spAutoFit/>
          </a:bodyPr>
          <a:lstStyle/>
          <a:p>
            <a:pPr algn="ctr"/>
            <a:r>
              <a:rPr lang="en-US"/>
              <a:t>Fd + mgh +  </a:t>
            </a:r>
            <a:r>
              <a:rPr lang="en-US" baseline="30000"/>
              <a:t>1</a:t>
            </a:r>
            <a:r>
              <a:rPr lang="en-US"/>
              <a:t>/</a:t>
            </a:r>
            <a:r>
              <a:rPr lang="en-US" baseline="-25000"/>
              <a:t>2</a:t>
            </a:r>
            <a:r>
              <a:rPr lang="en-US"/>
              <a:t>mv</a:t>
            </a:r>
            <a:r>
              <a:rPr lang="en-US" baseline="30000"/>
              <a:t>2</a:t>
            </a:r>
            <a:r>
              <a:rPr lang="en-US"/>
              <a:t>  =</a:t>
            </a:r>
            <a:r>
              <a:rPr lang="en-US" sz="3600" b="1"/>
              <a:t> </a:t>
            </a:r>
            <a:r>
              <a:rPr lang="en-US"/>
              <a:t>Fd + mgh +  </a:t>
            </a:r>
            <a:r>
              <a:rPr lang="en-US" baseline="30000"/>
              <a:t>1</a:t>
            </a:r>
            <a:r>
              <a:rPr lang="en-US"/>
              <a:t>/</a:t>
            </a:r>
            <a:r>
              <a:rPr lang="en-US" baseline="-25000"/>
              <a:t>2</a:t>
            </a:r>
            <a:r>
              <a:rPr lang="en-US"/>
              <a:t>mv</a:t>
            </a:r>
            <a:r>
              <a:rPr lang="en-US" baseline="30000"/>
              <a:t>2</a:t>
            </a:r>
          </a:p>
          <a:p>
            <a:pPr algn="ctr"/>
            <a:r>
              <a:rPr lang="en-US"/>
              <a:t>0   + mgh + </a:t>
            </a:r>
            <a:r>
              <a:rPr lang="en-US" baseline="30000"/>
              <a:t>1</a:t>
            </a:r>
            <a:r>
              <a:rPr lang="en-US"/>
              <a:t>/</a:t>
            </a:r>
            <a:r>
              <a:rPr lang="en-US" baseline="-25000"/>
              <a:t>2</a:t>
            </a:r>
            <a:r>
              <a:rPr lang="en-US"/>
              <a:t>mv</a:t>
            </a:r>
            <a:r>
              <a:rPr lang="en-US" baseline="30000"/>
              <a:t>2</a:t>
            </a:r>
            <a:r>
              <a:rPr lang="en-US"/>
              <a:t>     =</a:t>
            </a:r>
            <a:r>
              <a:rPr lang="en-US" sz="3600" b="1"/>
              <a:t> </a:t>
            </a:r>
            <a:r>
              <a:rPr lang="en-US"/>
              <a:t>Fd +   0     +  </a:t>
            </a:r>
            <a:r>
              <a:rPr lang="en-US" baseline="30000"/>
              <a:t>1</a:t>
            </a:r>
            <a:r>
              <a:rPr lang="en-US"/>
              <a:t>/</a:t>
            </a:r>
            <a:r>
              <a:rPr lang="en-US" baseline="-25000"/>
              <a:t>2</a:t>
            </a:r>
            <a:r>
              <a:rPr lang="en-US"/>
              <a:t>mv</a:t>
            </a:r>
            <a:r>
              <a:rPr lang="en-US" baseline="30000"/>
              <a:t>2</a:t>
            </a:r>
            <a:endParaRPr lang="en-US"/>
          </a:p>
          <a:p>
            <a:pPr algn="ctr"/>
            <a:r>
              <a:rPr lang="en-US" sz="2000"/>
              <a:t>(15 kg)(9.8 N/kg)(2.15 m) + </a:t>
            </a:r>
            <a:r>
              <a:rPr lang="en-US" sz="2000" baseline="30000"/>
              <a:t>1</a:t>
            </a:r>
            <a:r>
              <a:rPr lang="en-US" sz="2000"/>
              <a:t>/</a:t>
            </a:r>
            <a:r>
              <a:rPr lang="en-US" sz="2000" baseline="-25000"/>
              <a:t>2</a:t>
            </a:r>
            <a:r>
              <a:rPr lang="en-US" sz="2000"/>
              <a:t>(15 kg)(5.8 m/s)</a:t>
            </a:r>
            <a:r>
              <a:rPr lang="en-US" sz="2000" baseline="30000"/>
              <a:t>2 </a:t>
            </a:r>
            <a:r>
              <a:rPr lang="en-US" sz="2000"/>
              <a:t>= F(4.5 m) + </a:t>
            </a:r>
            <a:r>
              <a:rPr lang="en-US" sz="2000" baseline="30000"/>
              <a:t>1</a:t>
            </a:r>
            <a:r>
              <a:rPr lang="en-US" sz="2000"/>
              <a:t>/</a:t>
            </a:r>
            <a:r>
              <a:rPr lang="en-US" sz="2000" baseline="-25000"/>
              <a:t>2</a:t>
            </a:r>
            <a:r>
              <a:rPr lang="en-US" sz="2000"/>
              <a:t>(15 kg)(4.0 m/s)</a:t>
            </a:r>
            <a:r>
              <a:rPr lang="en-US" sz="2000" baseline="30000"/>
              <a:t>2</a:t>
            </a:r>
            <a:endParaRPr lang="en-US" sz="2000"/>
          </a:p>
          <a:p>
            <a:pPr algn="ctr"/>
            <a:endParaRPr lang="en-US" baseline="30000"/>
          </a:p>
        </p:txBody>
      </p:sp>
      <p:grpSp>
        <p:nvGrpSpPr>
          <p:cNvPr id="2" name="Group 5"/>
          <p:cNvGrpSpPr>
            <a:grpSpLocks/>
          </p:cNvGrpSpPr>
          <p:nvPr/>
        </p:nvGrpSpPr>
        <p:grpSpPr bwMode="auto">
          <a:xfrm>
            <a:off x="609600" y="152400"/>
            <a:ext cx="1371600" cy="1066800"/>
            <a:chOff x="384" y="1200"/>
            <a:chExt cx="864" cy="672"/>
          </a:xfrm>
        </p:grpSpPr>
        <p:sp>
          <p:nvSpPr>
            <p:cNvPr id="134150" name="Rectangle 6"/>
            <p:cNvSpPr>
              <a:spLocks noChangeArrowheads="1"/>
            </p:cNvSpPr>
            <p:nvPr/>
          </p:nvSpPr>
          <p:spPr bwMode="auto">
            <a:xfrm>
              <a:off x="432" y="1200"/>
              <a:ext cx="768" cy="528"/>
            </a:xfrm>
            <a:prstGeom prst="rect">
              <a:avLst/>
            </a:prstGeom>
            <a:solidFill>
              <a:srgbClr val="339966"/>
            </a:solidFill>
            <a:ln w="38100">
              <a:solidFill>
                <a:schemeClr val="tx1"/>
              </a:solidFill>
              <a:miter lim="800000"/>
              <a:headEnd/>
              <a:tailEnd/>
            </a:ln>
            <a:effectLst/>
          </p:spPr>
          <p:txBody>
            <a:bodyPr wrap="none" anchor="ctr"/>
            <a:lstStyle/>
            <a:p>
              <a:endParaRPr lang="en-US"/>
            </a:p>
          </p:txBody>
        </p:sp>
        <p:sp>
          <p:nvSpPr>
            <p:cNvPr id="134151" name="Oval 7"/>
            <p:cNvSpPr>
              <a:spLocks noChangeArrowheads="1"/>
            </p:cNvSpPr>
            <p:nvPr/>
          </p:nvSpPr>
          <p:spPr bwMode="auto">
            <a:xfrm>
              <a:off x="384" y="1584"/>
              <a:ext cx="288" cy="288"/>
            </a:xfrm>
            <a:prstGeom prst="ellipse">
              <a:avLst/>
            </a:prstGeom>
            <a:solidFill>
              <a:srgbClr val="FF0000"/>
            </a:solidFill>
            <a:ln w="38100">
              <a:solidFill>
                <a:schemeClr val="tx1"/>
              </a:solidFill>
              <a:round/>
              <a:headEnd/>
              <a:tailEnd/>
            </a:ln>
            <a:effectLst/>
          </p:spPr>
          <p:txBody>
            <a:bodyPr wrap="none" anchor="ctr"/>
            <a:lstStyle/>
            <a:p>
              <a:endParaRPr lang="en-US"/>
            </a:p>
          </p:txBody>
        </p:sp>
        <p:sp>
          <p:nvSpPr>
            <p:cNvPr id="134152" name="Oval 8"/>
            <p:cNvSpPr>
              <a:spLocks noChangeArrowheads="1"/>
            </p:cNvSpPr>
            <p:nvPr/>
          </p:nvSpPr>
          <p:spPr bwMode="auto">
            <a:xfrm>
              <a:off x="960" y="1584"/>
              <a:ext cx="288" cy="288"/>
            </a:xfrm>
            <a:prstGeom prst="ellipse">
              <a:avLst/>
            </a:prstGeom>
            <a:solidFill>
              <a:srgbClr val="FF0000"/>
            </a:solidFill>
            <a:ln w="38100">
              <a:solidFill>
                <a:schemeClr val="tx1"/>
              </a:solidFill>
              <a:round/>
              <a:headEnd/>
              <a:tailEnd/>
            </a:ln>
            <a:effectLst/>
          </p:spPr>
          <p:txBody>
            <a:bodyPr wrap="none" anchor="ctr"/>
            <a:lstStyle/>
            <a:p>
              <a:endParaRPr lang="en-US"/>
            </a:p>
          </p:txBody>
        </p:sp>
      </p:grpSp>
      <p:sp>
        <p:nvSpPr>
          <p:cNvPr id="134153" name="Line 9"/>
          <p:cNvSpPr>
            <a:spLocks noChangeShapeType="1"/>
          </p:cNvSpPr>
          <p:nvPr/>
        </p:nvSpPr>
        <p:spPr bwMode="auto">
          <a:xfrm>
            <a:off x="0" y="1219200"/>
            <a:ext cx="2362200" cy="0"/>
          </a:xfrm>
          <a:prstGeom prst="line">
            <a:avLst/>
          </a:prstGeom>
          <a:noFill/>
          <a:ln w="38100">
            <a:solidFill>
              <a:schemeClr val="tx1"/>
            </a:solidFill>
            <a:round/>
            <a:headEnd/>
            <a:tailEnd/>
          </a:ln>
          <a:effectLst/>
        </p:spPr>
        <p:txBody>
          <a:bodyPr/>
          <a:lstStyle/>
          <a:p>
            <a:endParaRPr lang="en-US"/>
          </a:p>
        </p:txBody>
      </p:sp>
      <p:sp>
        <p:nvSpPr>
          <p:cNvPr id="134154" name="Line 10"/>
          <p:cNvSpPr>
            <a:spLocks noChangeShapeType="1"/>
          </p:cNvSpPr>
          <p:nvPr/>
        </p:nvSpPr>
        <p:spPr bwMode="auto">
          <a:xfrm>
            <a:off x="2362200" y="1219200"/>
            <a:ext cx="3429000" cy="990600"/>
          </a:xfrm>
          <a:prstGeom prst="line">
            <a:avLst/>
          </a:prstGeom>
          <a:noFill/>
          <a:ln w="38100">
            <a:solidFill>
              <a:schemeClr val="tx1"/>
            </a:solidFill>
            <a:round/>
            <a:headEnd/>
            <a:tailEnd/>
          </a:ln>
          <a:effectLst/>
        </p:spPr>
        <p:txBody>
          <a:bodyPr/>
          <a:lstStyle/>
          <a:p>
            <a:endParaRPr lang="en-US"/>
          </a:p>
        </p:txBody>
      </p:sp>
      <p:sp>
        <p:nvSpPr>
          <p:cNvPr id="134155" name="Line 11"/>
          <p:cNvSpPr>
            <a:spLocks noChangeShapeType="1"/>
          </p:cNvSpPr>
          <p:nvPr/>
        </p:nvSpPr>
        <p:spPr bwMode="auto">
          <a:xfrm>
            <a:off x="5791200" y="2209800"/>
            <a:ext cx="3124200" cy="0"/>
          </a:xfrm>
          <a:prstGeom prst="line">
            <a:avLst/>
          </a:prstGeom>
          <a:noFill/>
          <a:ln w="38100">
            <a:solidFill>
              <a:schemeClr val="tx1"/>
            </a:solidFill>
            <a:round/>
            <a:headEnd/>
            <a:tailEnd/>
          </a:ln>
          <a:effectLst/>
        </p:spPr>
        <p:txBody>
          <a:bodyPr/>
          <a:lstStyle/>
          <a:p>
            <a:endParaRPr lang="en-US"/>
          </a:p>
        </p:txBody>
      </p:sp>
      <p:sp>
        <p:nvSpPr>
          <p:cNvPr id="134156" name="Text Box 12"/>
          <p:cNvSpPr txBox="1">
            <a:spLocks noChangeArrowheads="1"/>
          </p:cNvSpPr>
          <p:nvPr/>
        </p:nvSpPr>
        <p:spPr bwMode="auto">
          <a:xfrm>
            <a:off x="2117725" y="193675"/>
            <a:ext cx="1614488" cy="457200"/>
          </a:xfrm>
          <a:prstGeom prst="rect">
            <a:avLst/>
          </a:prstGeom>
          <a:noFill/>
          <a:ln w="38100">
            <a:noFill/>
            <a:miter lim="800000"/>
            <a:headEnd/>
            <a:tailEnd/>
          </a:ln>
          <a:effectLst/>
        </p:spPr>
        <p:txBody>
          <a:bodyPr wrap="none">
            <a:spAutoFit/>
          </a:bodyPr>
          <a:lstStyle/>
          <a:p>
            <a:r>
              <a:rPr lang="en-US"/>
              <a:t>v</a:t>
            </a:r>
            <a:r>
              <a:rPr lang="en-US" baseline="-25000"/>
              <a:t>i</a:t>
            </a:r>
            <a:r>
              <a:rPr lang="en-US"/>
              <a:t> = 5.8 m/s</a:t>
            </a:r>
          </a:p>
        </p:txBody>
      </p:sp>
      <p:sp>
        <p:nvSpPr>
          <p:cNvPr id="134157" name="Line 13"/>
          <p:cNvSpPr>
            <a:spLocks noChangeShapeType="1"/>
          </p:cNvSpPr>
          <p:nvPr/>
        </p:nvSpPr>
        <p:spPr bwMode="auto">
          <a:xfrm flipH="1">
            <a:off x="457200" y="2209800"/>
            <a:ext cx="5334000" cy="0"/>
          </a:xfrm>
          <a:prstGeom prst="line">
            <a:avLst/>
          </a:prstGeom>
          <a:noFill/>
          <a:ln w="38100" cap="rnd">
            <a:solidFill>
              <a:schemeClr val="tx1"/>
            </a:solidFill>
            <a:prstDash val="sysDot"/>
            <a:round/>
            <a:headEnd/>
            <a:tailEnd/>
          </a:ln>
          <a:effectLst/>
        </p:spPr>
        <p:txBody>
          <a:bodyPr/>
          <a:lstStyle/>
          <a:p>
            <a:endParaRPr lang="en-US"/>
          </a:p>
        </p:txBody>
      </p:sp>
      <p:sp>
        <p:nvSpPr>
          <p:cNvPr id="134158" name="Line 14"/>
          <p:cNvSpPr>
            <a:spLocks noChangeShapeType="1"/>
          </p:cNvSpPr>
          <p:nvPr/>
        </p:nvSpPr>
        <p:spPr bwMode="auto">
          <a:xfrm>
            <a:off x="1905000" y="1219200"/>
            <a:ext cx="0" cy="990600"/>
          </a:xfrm>
          <a:prstGeom prst="line">
            <a:avLst/>
          </a:prstGeom>
          <a:noFill/>
          <a:ln w="38100">
            <a:solidFill>
              <a:schemeClr val="tx1"/>
            </a:solidFill>
            <a:round/>
            <a:headEnd type="triangle" w="med" len="med"/>
            <a:tailEnd type="triangle" w="med" len="med"/>
          </a:ln>
          <a:effectLst/>
        </p:spPr>
        <p:txBody>
          <a:bodyPr/>
          <a:lstStyle/>
          <a:p>
            <a:endParaRPr lang="en-US"/>
          </a:p>
        </p:txBody>
      </p:sp>
      <p:sp>
        <p:nvSpPr>
          <p:cNvPr id="134159" name="Text Box 15"/>
          <p:cNvSpPr txBox="1">
            <a:spLocks noChangeArrowheads="1"/>
          </p:cNvSpPr>
          <p:nvPr/>
        </p:nvSpPr>
        <p:spPr bwMode="auto">
          <a:xfrm>
            <a:off x="1981200" y="1538288"/>
            <a:ext cx="1727200" cy="519112"/>
          </a:xfrm>
          <a:prstGeom prst="rect">
            <a:avLst/>
          </a:prstGeom>
          <a:noFill/>
          <a:ln w="38100">
            <a:noFill/>
            <a:miter lim="800000"/>
            <a:headEnd/>
            <a:tailEnd/>
          </a:ln>
          <a:effectLst/>
        </p:spPr>
        <p:txBody>
          <a:bodyPr wrap="none">
            <a:spAutoFit/>
          </a:bodyPr>
          <a:lstStyle/>
          <a:p>
            <a:r>
              <a:rPr lang="en-US" sz="2800"/>
              <a:t>h = 2.15 m</a:t>
            </a:r>
          </a:p>
        </p:txBody>
      </p:sp>
      <p:sp>
        <p:nvSpPr>
          <p:cNvPr id="134160" name="Text Box 16"/>
          <p:cNvSpPr txBox="1">
            <a:spLocks noChangeArrowheads="1"/>
          </p:cNvSpPr>
          <p:nvPr/>
        </p:nvSpPr>
        <p:spPr bwMode="auto">
          <a:xfrm>
            <a:off x="838200" y="242888"/>
            <a:ext cx="984250" cy="519112"/>
          </a:xfrm>
          <a:prstGeom prst="rect">
            <a:avLst/>
          </a:prstGeom>
          <a:noFill/>
          <a:ln w="38100">
            <a:noFill/>
            <a:miter lim="800000"/>
            <a:headEnd/>
            <a:tailEnd/>
          </a:ln>
          <a:effectLst/>
        </p:spPr>
        <p:txBody>
          <a:bodyPr wrap="none">
            <a:spAutoFit/>
          </a:bodyPr>
          <a:lstStyle/>
          <a:p>
            <a:r>
              <a:rPr lang="en-US" sz="2800"/>
              <a:t>15 kg</a:t>
            </a:r>
          </a:p>
        </p:txBody>
      </p:sp>
      <p:sp>
        <p:nvSpPr>
          <p:cNvPr id="134161" name="Text Box 17"/>
          <p:cNvSpPr txBox="1">
            <a:spLocks noChangeArrowheads="1"/>
          </p:cNvSpPr>
          <p:nvPr/>
        </p:nvSpPr>
        <p:spPr bwMode="auto">
          <a:xfrm>
            <a:off x="4419600" y="171450"/>
            <a:ext cx="4495800" cy="830997"/>
          </a:xfrm>
          <a:prstGeom prst="rect">
            <a:avLst/>
          </a:prstGeom>
          <a:noFill/>
          <a:ln w="38100">
            <a:noFill/>
            <a:miter lim="800000"/>
            <a:headEnd/>
            <a:tailEnd/>
          </a:ln>
          <a:effectLst/>
        </p:spPr>
        <p:txBody>
          <a:bodyPr>
            <a:spAutoFit/>
          </a:bodyPr>
          <a:lstStyle/>
          <a:p>
            <a:r>
              <a:rPr lang="en-US" dirty="0"/>
              <a:t>Brakes for 4.5 m.  Final speed after is 4.0 m/s.  What force brakes?</a:t>
            </a:r>
          </a:p>
        </p:txBody>
      </p:sp>
      <p:sp>
        <p:nvSpPr>
          <p:cNvPr id="134162" name="Line 18"/>
          <p:cNvSpPr>
            <a:spLocks noChangeShapeType="1"/>
          </p:cNvSpPr>
          <p:nvPr/>
        </p:nvSpPr>
        <p:spPr bwMode="auto">
          <a:xfrm>
            <a:off x="5791200" y="2209800"/>
            <a:ext cx="1752600" cy="0"/>
          </a:xfrm>
          <a:prstGeom prst="line">
            <a:avLst/>
          </a:prstGeom>
          <a:noFill/>
          <a:ln w="76200">
            <a:solidFill>
              <a:schemeClr val="accent6"/>
            </a:solidFill>
            <a:round/>
            <a:headEnd/>
            <a:tailEnd/>
          </a:ln>
          <a:effectLst/>
        </p:spPr>
        <p:txBody>
          <a:bodyPr/>
          <a:lstStyle/>
          <a:p>
            <a:endParaRPr lang="en-US"/>
          </a:p>
        </p:txBody>
      </p:sp>
      <p:cxnSp>
        <p:nvCxnSpPr>
          <p:cNvPr id="19" name="Straight Arrow Connector 18"/>
          <p:cNvCxnSpPr/>
          <p:nvPr/>
        </p:nvCxnSpPr>
        <p:spPr bwMode="auto">
          <a:xfrm>
            <a:off x="5562600" y="990600"/>
            <a:ext cx="838200" cy="1066800"/>
          </a:xfrm>
          <a:prstGeom prst="straightConnector1">
            <a:avLst/>
          </a:prstGeom>
          <a:noFill/>
          <a:ln w="381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4148">
                                            <p:txEl>
                                              <p:pRg st="0" end="0"/>
                                            </p:txEl>
                                          </p:spTgt>
                                        </p:tgtEl>
                                        <p:attrNameLst>
                                          <p:attrName>style.visibility</p:attrName>
                                        </p:attrNameLst>
                                      </p:cBhvr>
                                      <p:to>
                                        <p:strVal val="visible"/>
                                      </p:to>
                                    </p:set>
                                    <p:anim calcmode="lin" valueType="num">
                                      <p:cBhvr additive="base">
                                        <p:cTn id="7" dur="500" fill="hold"/>
                                        <p:tgtEl>
                                          <p:spTgt spid="13414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41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4148">
                                            <p:txEl>
                                              <p:pRg st="1" end="1"/>
                                            </p:txEl>
                                          </p:spTgt>
                                        </p:tgtEl>
                                        <p:attrNameLst>
                                          <p:attrName>style.visibility</p:attrName>
                                        </p:attrNameLst>
                                      </p:cBhvr>
                                      <p:to>
                                        <p:strVal val="visible"/>
                                      </p:to>
                                    </p:set>
                                    <p:anim calcmode="lin" valueType="num">
                                      <p:cBhvr additive="base">
                                        <p:cTn id="13" dur="500" fill="hold"/>
                                        <p:tgtEl>
                                          <p:spTgt spid="13414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414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4148">
                                            <p:txEl>
                                              <p:pRg st="2" end="2"/>
                                            </p:txEl>
                                          </p:spTgt>
                                        </p:tgtEl>
                                        <p:attrNameLst>
                                          <p:attrName>style.visibility</p:attrName>
                                        </p:attrNameLst>
                                      </p:cBhvr>
                                      <p:to>
                                        <p:strVal val="visible"/>
                                      </p:to>
                                    </p:set>
                                    <p:anim calcmode="lin" valueType="num">
                                      <p:cBhvr additive="base">
                                        <p:cTn id="19" dur="500" fill="hold"/>
                                        <p:tgtEl>
                                          <p:spTgt spid="13414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414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8"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815882"/>
          </a:xfrm>
          <a:prstGeom prst="rect">
            <a:avLst/>
          </a:prstGeom>
          <a:noFill/>
        </p:spPr>
        <p:txBody>
          <a:bodyPr wrap="square" rtlCol="0">
            <a:spAutoFit/>
          </a:bodyPr>
          <a:lstStyle/>
          <a:p>
            <a:r>
              <a:rPr lang="en-US" sz="2800" dirty="0" smtClean="0"/>
              <a:t>Harry Potter exerts a force of 180. N for a distance of 32.0 m on the level speeding up a 980. kg car initially at rest.  The car then rolls up an incline.  How much elevation will the car gain before it stops?  (Neglect friction)</a:t>
            </a:r>
            <a:endParaRPr lang="en-US" sz="2800" dirty="0"/>
          </a:p>
        </p:txBody>
      </p:sp>
      <p:sp>
        <p:nvSpPr>
          <p:cNvPr id="3" name="TextBox 2"/>
          <p:cNvSpPr txBox="1"/>
          <p:nvPr/>
        </p:nvSpPr>
        <p:spPr>
          <a:xfrm>
            <a:off x="0" y="6550223"/>
            <a:ext cx="772969" cy="307777"/>
          </a:xfrm>
          <a:prstGeom prst="rect">
            <a:avLst/>
          </a:prstGeom>
          <a:noFill/>
        </p:spPr>
        <p:txBody>
          <a:bodyPr wrap="none" rtlCol="0">
            <a:spAutoFit/>
          </a:bodyPr>
          <a:lstStyle/>
          <a:p>
            <a:r>
              <a:rPr lang="en-US" sz="1400" dirty="0" smtClean="0"/>
              <a:t>0.599 m</a:t>
            </a:r>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815882"/>
          </a:xfrm>
          <a:prstGeom prst="rect">
            <a:avLst/>
          </a:prstGeom>
          <a:noFill/>
        </p:spPr>
        <p:txBody>
          <a:bodyPr wrap="square" rtlCol="0">
            <a:spAutoFit/>
          </a:bodyPr>
          <a:lstStyle/>
          <a:p>
            <a:r>
              <a:rPr lang="en-US" sz="2800" dirty="0" smtClean="0"/>
              <a:t>Harry Potter exerts a force of 180. N for a distance of 32.0 m on the level speeding up a 980. kg car initially at rest.  The car then rolls up an incline.  How much elevation has the car gained when it is still going 2.50 m/s?</a:t>
            </a:r>
            <a:endParaRPr lang="en-US" sz="2800" dirty="0"/>
          </a:p>
        </p:txBody>
      </p:sp>
      <p:sp>
        <p:nvSpPr>
          <p:cNvPr id="3" name="TextBox 2"/>
          <p:cNvSpPr txBox="1"/>
          <p:nvPr/>
        </p:nvSpPr>
        <p:spPr>
          <a:xfrm>
            <a:off x="0" y="6550223"/>
            <a:ext cx="772969" cy="307777"/>
          </a:xfrm>
          <a:prstGeom prst="rect">
            <a:avLst/>
          </a:prstGeom>
          <a:noFill/>
        </p:spPr>
        <p:txBody>
          <a:bodyPr wrap="none" rtlCol="0">
            <a:spAutoFit/>
          </a:bodyPr>
          <a:lstStyle/>
          <a:p>
            <a:r>
              <a:rPr lang="en-US" sz="1400" dirty="0" smtClean="0"/>
              <a:t>0.281 m</a:t>
            </a:r>
            <a:endParaRPr lang="en-US"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815882"/>
          </a:xfrm>
          <a:prstGeom prst="rect">
            <a:avLst/>
          </a:prstGeom>
          <a:noFill/>
        </p:spPr>
        <p:txBody>
          <a:bodyPr wrap="square" rtlCol="0">
            <a:spAutoFit/>
          </a:bodyPr>
          <a:lstStyle/>
          <a:p>
            <a:r>
              <a:rPr lang="en-US" sz="2800" dirty="0" smtClean="0"/>
              <a:t>A 380. kg roller coaster car initially at rest is launched from the top of a 4.20 m tall hill by a 1920 N/m spring compressed a distance of 6.30 m.  What is the speed of the car when it is later at the top of a 11.0 m tall hill?    (Neglect friction)</a:t>
            </a:r>
            <a:endParaRPr lang="en-US" sz="2800" dirty="0"/>
          </a:p>
        </p:txBody>
      </p:sp>
      <p:sp>
        <p:nvSpPr>
          <p:cNvPr id="3" name="TextBox 2"/>
          <p:cNvSpPr txBox="1"/>
          <p:nvPr/>
        </p:nvSpPr>
        <p:spPr>
          <a:xfrm>
            <a:off x="0" y="6550223"/>
            <a:ext cx="803425" cy="307777"/>
          </a:xfrm>
          <a:prstGeom prst="rect">
            <a:avLst/>
          </a:prstGeom>
          <a:noFill/>
        </p:spPr>
        <p:txBody>
          <a:bodyPr wrap="none" rtlCol="0">
            <a:spAutoFit/>
          </a:bodyPr>
          <a:lstStyle/>
          <a:p>
            <a:r>
              <a:rPr lang="en-US" sz="1400" dirty="0" smtClean="0"/>
              <a:t>8.19 m/s</a:t>
            </a:r>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52400" y="6553200"/>
            <a:ext cx="636588" cy="274638"/>
          </a:xfrm>
          <a:prstGeom prst="rect">
            <a:avLst/>
          </a:prstGeom>
          <a:noFill/>
          <a:ln w="25400">
            <a:noFill/>
            <a:miter lim="800000"/>
            <a:headEnd/>
            <a:tailEnd/>
          </a:ln>
        </p:spPr>
        <p:txBody>
          <a:bodyPr wrap="none">
            <a:spAutoFit/>
          </a:bodyPr>
          <a:lstStyle/>
          <a:p>
            <a:r>
              <a:rPr lang="en-US" sz="1200"/>
              <a:t>4530 N</a:t>
            </a:r>
          </a:p>
        </p:txBody>
      </p:sp>
      <p:sp>
        <p:nvSpPr>
          <p:cNvPr id="129028" name="Text Box 4"/>
          <p:cNvSpPr txBox="1">
            <a:spLocks noChangeArrowheads="1"/>
          </p:cNvSpPr>
          <p:nvPr/>
        </p:nvSpPr>
        <p:spPr bwMode="auto">
          <a:xfrm>
            <a:off x="-76200" y="3533775"/>
            <a:ext cx="9829800" cy="1495425"/>
          </a:xfrm>
          <a:prstGeom prst="rect">
            <a:avLst/>
          </a:prstGeom>
          <a:noFill/>
          <a:ln w="9525">
            <a:noFill/>
            <a:miter lim="800000"/>
            <a:headEnd/>
            <a:tailEnd/>
          </a:ln>
        </p:spPr>
        <p:txBody>
          <a:bodyPr>
            <a:spAutoFit/>
          </a:bodyPr>
          <a:lstStyle/>
          <a:p>
            <a:pPr algn="ctr"/>
            <a:r>
              <a:rPr lang="en-US"/>
              <a:t>Fs + mgh +  </a:t>
            </a:r>
            <a:r>
              <a:rPr lang="en-US" baseline="30000"/>
              <a:t>1</a:t>
            </a:r>
            <a:r>
              <a:rPr lang="en-US"/>
              <a:t>/</a:t>
            </a:r>
            <a:r>
              <a:rPr lang="en-US" baseline="-25000"/>
              <a:t>2</a:t>
            </a:r>
            <a:r>
              <a:rPr lang="en-US"/>
              <a:t>mv</a:t>
            </a:r>
            <a:r>
              <a:rPr lang="en-US" baseline="30000"/>
              <a:t>2</a:t>
            </a:r>
            <a:r>
              <a:rPr lang="en-US"/>
              <a:t> + </a:t>
            </a:r>
            <a:r>
              <a:rPr lang="en-US" baseline="30000"/>
              <a:t>1</a:t>
            </a:r>
            <a:r>
              <a:rPr lang="en-US"/>
              <a:t>/</a:t>
            </a:r>
            <a:r>
              <a:rPr lang="en-US" baseline="-25000"/>
              <a:t>2</a:t>
            </a:r>
            <a:r>
              <a:rPr lang="en-US"/>
              <a:t>kx</a:t>
            </a:r>
            <a:r>
              <a:rPr lang="en-US" baseline="30000"/>
              <a:t>2</a:t>
            </a:r>
            <a:r>
              <a:rPr lang="en-US"/>
              <a:t>  =</a:t>
            </a:r>
            <a:r>
              <a:rPr lang="en-US" sz="3600" b="1"/>
              <a:t> </a:t>
            </a:r>
            <a:r>
              <a:rPr lang="en-US"/>
              <a:t>Fs + mgh +  </a:t>
            </a:r>
            <a:r>
              <a:rPr lang="en-US" baseline="30000"/>
              <a:t>1</a:t>
            </a:r>
            <a:r>
              <a:rPr lang="en-US"/>
              <a:t>/</a:t>
            </a:r>
            <a:r>
              <a:rPr lang="en-US" baseline="-25000"/>
              <a:t>2</a:t>
            </a:r>
            <a:r>
              <a:rPr lang="en-US"/>
              <a:t>mv</a:t>
            </a:r>
            <a:r>
              <a:rPr lang="en-US" baseline="30000"/>
              <a:t>2</a:t>
            </a:r>
            <a:r>
              <a:rPr lang="en-US"/>
              <a:t> + </a:t>
            </a:r>
            <a:r>
              <a:rPr lang="en-US" baseline="30000"/>
              <a:t>1</a:t>
            </a:r>
            <a:r>
              <a:rPr lang="en-US"/>
              <a:t>/</a:t>
            </a:r>
            <a:r>
              <a:rPr lang="en-US" baseline="-25000"/>
              <a:t>2</a:t>
            </a:r>
            <a:r>
              <a:rPr lang="en-US"/>
              <a:t>kx</a:t>
            </a:r>
            <a:r>
              <a:rPr lang="en-US" baseline="30000"/>
              <a:t>2</a:t>
            </a:r>
          </a:p>
          <a:p>
            <a:pPr algn="ctr"/>
            <a:r>
              <a:rPr lang="en-US"/>
              <a:t>0  +  0  + </a:t>
            </a:r>
            <a:r>
              <a:rPr lang="en-US" baseline="30000"/>
              <a:t>1</a:t>
            </a:r>
            <a:r>
              <a:rPr lang="en-US"/>
              <a:t>/</a:t>
            </a:r>
            <a:r>
              <a:rPr lang="en-US" baseline="-25000"/>
              <a:t>2</a:t>
            </a:r>
            <a:r>
              <a:rPr lang="en-US"/>
              <a:t>mv</a:t>
            </a:r>
            <a:r>
              <a:rPr lang="en-US" baseline="30000"/>
              <a:t>2</a:t>
            </a:r>
            <a:r>
              <a:rPr lang="en-US"/>
              <a:t>  +    0      =</a:t>
            </a:r>
            <a:r>
              <a:rPr lang="en-US" sz="3600" b="1"/>
              <a:t>  </a:t>
            </a:r>
            <a:r>
              <a:rPr lang="en-US"/>
              <a:t>Fs   +  0    +  </a:t>
            </a:r>
            <a:r>
              <a:rPr lang="en-US" baseline="30000"/>
              <a:t>         </a:t>
            </a:r>
            <a:r>
              <a:rPr lang="en-US"/>
              <a:t>0  +    </a:t>
            </a:r>
            <a:r>
              <a:rPr lang="en-US" baseline="30000"/>
              <a:t>  </a:t>
            </a:r>
            <a:r>
              <a:rPr lang="en-US"/>
              <a:t>0</a:t>
            </a:r>
          </a:p>
          <a:p>
            <a:pPr algn="ctr"/>
            <a:r>
              <a:rPr lang="en-US" sz="2000"/>
              <a:t> </a:t>
            </a:r>
            <a:r>
              <a:rPr lang="en-US" sz="2000" baseline="30000"/>
              <a:t>1</a:t>
            </a:r>
            <a:r>
              <a:rPr lang="en-US" sz="2000"/>
              <a:t>/</a:t>
            </a:r>
            <a:r>
              <a:rPr lang="en-US" sz="2000" baseline="-25000"/>
              <a:t>2</a:t>
            </a:r>
            <a:r>
              <a:rPr lang="en-US" sz="2000"/>
              <a:t>(2.34 kg)(3.68 m/s)</a:t>
            </a:r>
            <a:r>
              <a:rPr lang="en-US" sz="2000" baseline="30000"/>
              <a:t>2</a:t>
            </a:r>
            <a:r>
              <a:rPr lang="en-US" sz="2000"/>
              <a:t> = F(.0035 m)</a:t>
            </a:r>
          </a:p>
        </p:txBody>
      </p:sp>
      <p:sp>
        <p:nvSpPr>
          <p:cNvPr id="11269" name="Text Box 11"/>
          <p:cNvSpPr txBox="1">
            <a:spLocks noChangeArrowheads="1"/>
          </p:cNvSpPr>
          <p:nvPr/>
        </p:nvSpPr>
        <p:spPr bwMode="auto">
          <a:xfrm>
            <a:off x="4495800" y="1295400"/>
            <a:ext cx="4648200" cy="2062163"/>
          </a:xfrm>
          <a:prstGeom prst="rect">
            <a:avLst/>
          </a:prstGeom>
          <a:noFill/>
          <a:ln w="38100">
            <a:noFill/>
            <a:miter lim="800000"/>
            <a:headEnd/>
            <a:tailEnd/>
          </a:ln>
        </p:spPr>
        <p:txBody>
          <a:bodyPr>
            <a:spAutoFit/>
          </a:bodyPr>
          <a:lstStyle/>
          <a:p>
            <a:r>
              <a:rPr lang="en-US" sz="3200"/>
              <a:t>The hammer pushes in the  nail 3.50 mm.  (.00350 m).  What force did it exert on the nail???</a:t>
            </a:r>
          </a:p>
        </p:txBody>
      </p:sp>
      <p:sp>
        <p:nvSpPr>
          <p:cNvPr id="11270" name="Rectangle 24"/>
          <p:cNvSpPr>
            <a:spLocks noChangeArrowheads="1"/>
          </p:cNvSpPr>
          <p:nvPr/>
        </p:nvSpPr>
        <p:spPr bwMode="auto">
          <a:xfrm>
            <a:off x="0" y="0"/>
            <a:ext cx="1219200" cy="3352800"/>
          </a:xfrm>
          <a:prstGeom prst="rect">
            <a:avLst/>
          </a:prstGeom>
          <a:solidFill>
            <a:srgbClr val="993300"/>
          </a:solidFill>
          <a:ln w="38100">
            <a:noFill/>
            <a:miter lim="800000"/>
            <a:headEnd/>
            <a:tailEnd/>
          </a:ln>
        </p:spPr>
        <p:txBody>
          <a:bodyPr wrap="none" anchor="ctr"/>
          <a:lstStyle/>
          <a:p>
            <a:endParaRPr lang="en-US"/>
          </a:p>
        </p:txBody>
      </p:sp>
      <p:sp>
        <p:nvSpPr>
          <p:cNvPr id="11271" name="Line 25"/>
          <p:cNvSpPr>
            <a:spLocks noChangeShapeType="1"/>
          </p:cNvSpPr>
          <p:nvPr/>
        </p:nvSpPr>
        <p:spPr bwMode="auto">
          <a:xfrm>
            <a:off x="1219200" y="990600"/>
            <a:ext cx="304800" cy="0"/>
          </a:xfrm>
          <a:prstGeom prst="line">
            <a:avLst/>
          </a:prstGeom>
          <a:noFill/>
          <a:ln w="38100">
            <a:solidFill>
              <a:schemeClr val="tx1"/>
            </a:solidFill>
            <a:round/>
            <a:headEnd/>
            <a:tailEnd/>
          </a:ln>
        </p:spPr>
        <p:txBody>
          <a:bodyPr/>
          <a:lstStyle/>
          <a:p>
            <a:endParaRPr lang="en-US"/>
          </a:p>
        </p:txBody>
      </p:sp>
      <p:sp>
        <p:nvSpPr>
          <p:cNvPr id="11272" name="Line 26"/>
          <p:cNvSpPr>
            <a:spLocks noChangeShapeType="1"/>
          </p:cNvSpPr>
          <p:nvPr/>
        </p:nvSpPr>
        <p:spPr bwMode="auto">
          <a:xfrm>
            <a:off x="1524000" y="914400"/>
            <a:ext cx="0" cy="152400"/>
          </a:xfrm>
          <a:prstGeom prst="line">
            <a:avLst/>
          </a:prstGeom>
          <a:noFill/>
          <a:ln w="38100">
            <a:solidFill>
              <a:schemeClr val="tx1"/>
            </a:solidFill>
            <a:round/>
            <a:headEnd/>
            <a:tailEnd/>
          </a:ln>
        </p:spPr>
        <p:txBody>
          <a:bodyPr/>
          <a:lstStyle/>
          <a:p>
            <a:endParaRPr lang="en-US"/>
          </a:p>
        </p:txBody>
      </p:sp>
      <p:sp>
        <p:nvSpPr>
          <p:cNvPr id="11273" name="Rectangle 27"/>
          <p:cNvSpPr>
            <a:spLocks noChangeArrowheads="1"/>
          </p:cNvSpPr>
          <p:nvPr/>
        </p:nvSpPr>
        <p:spPr bwMode="auto">
          <a:xfrm>
            <a:off x="2057400" y="609600"/>
            <a:ext cx="1676400" cy="609600"/>
          </a:xfrm>
          <a:prstGeom prst="rect">
            <a:avLst/>
          </a:prstGeom>
          <a:solidFill>
            <a:schemeClr val="bg2"/>
          </a:solidFill>
          <a:ln w="38100">
            <a:noFill/>
            <a:miter lim="800000"/>
            <a:headEnd/>
            <a:tailEnd/>
          </a:ln>
        </p:spPr>
        <p:txBody>
          <a:bodyPr wrap="none" anchor="ctr"/>
          <a:lstStyle/>
          <a:p>
            <a:pPr algn="ctr"/>
            <a:r>
              <a:rPr lang="en-US" sz="2800"/>
              <a:t>2.34 kg</a:t>
            </a:r>
          </a:p>
        </p:txBody>
      </p:sp>
      <p:sp>
        <p:nvSpPr>
          <p:cNvPr id="11274" name="Rectangle 28"/>
          <p:cNvSpPr>
            <a:spLocks noChangeArrowheads="1"/>
          </p:cNvSpPr>
          <p:nvPr/>
        </p:nvSpPr>
        <p:spPr bwMode="auto">
          <a:xfrm>
            <a:off x="2743200" y="1219200"/>
            <a:ext cx="304800" cy="2057400"/>
          </a:xfrm>
          <a:prstGeom prst="rect">
            <a:avLst/>
          </a:prstGeom>
          <a:solidFill>
            <a:srgbClr val="993300"/>
          </a:solidFill>
          <a:ln w="38100">
            <a:noFill/>
            <a:miter lim="800000"/>
            <a:headEnd/>
            <a:tailEnd/>
          </a:ln>
        </p:spPr>
        <p:txBody>
          <a:bodyPr wrap="none" anchor="ctr"/>
          <a:lstStyle/>
          <a:p>
            <a:endParaRPr lang="en-US"/>
          </a:p>
        </p:txBody>
      </p:sp>
      <p:sp>
        <p:nvSpPr>
          <p:cNvPr id="11275" name="Line 29"/>
          <p:cNvSpPr>
            <a:spLocks noChangeShapeType="1"/>
          </p:cNvSpPr>
          <p:nvPr/>
        </p:nvSpPr>
        <p:spPr bwMode="auto">
          <a:xfrm>
            <a:off x="3962400" y="838200"/>
            <a:ext cx="457200" cy="0"/>
          </a:xfrm>
          <a:prstGeom prst="line">
            <a:avLst/>
          </a:prstGeom>
          <a:noFill/>
          <a:ln w="38100">
            <a:solidFill>
              <a:schemeClr val="tx1"/>
            </a:solidFill>
            <a:round/>
            <a:headEnd/>
            <a:tailEnd/>
          </a:ln>
        </p:spPr>
        <p:txBody>
          <a:bodyPr/>
          <a:lstStyle/>
          <a:p>
            <a:endParaRPr lang="en-US"/>
          </a:p>
        </p:txBody>
      </p:sp>
      <p:sp>
        <p:nvSpPr>
          <p:cNvPr id="11276" name="Line 30"/>
          <p:cNvSpPr>
            <a:spLocks noChangeShapeType="1"/>
          </p:cNvSpPr>
          <p:nvPr/>
        </p:nvSpPr>
        <p:spPr bwMode="auto">
          <a:xfrm>
            <a:off x="4114800" y="990600"/>
            <a:ext cx="457200" cy="0"/>
          </a:xfrm>
          <a:prstGeom prst="line">
            <a:avLst/>
          </a:prstGeom>
          <a:noFill/>
          <a:ln w="38100">
            <a:solidFill>
              <a:schemeClr val="tx1"/>
            </a:solidFill>
            <a:round/>
            <a:headEnd/>
            <a:tailEnd/>
          </a:ln>
        </p:spPr>
        <p:txBody>
          <a:bodyPr/>
          <a:lstStyle/>
          <a:p>
            <a:endParaRPr lang="en-US"/>
          </a:p>
        </p:txBody>
      </p:sp>
      <p:sp>
        <p:nvSpPr>
          <p:cNvPr id="11277" name="Line 31"/>
          <p:cNvSpPr>
            <a:spLocks noChangeShapeType="1"/>
          </p:cNvSpPr>
          <p:nvPr/>
        </p:nvSpPr>
        <p:spPr bwMode="auto">
          <a:xfrm>
            <a:off x="4267200" y="1143000"/>
            <a:ext cx="457200" cy="0"/>
          </a:xfrm>
          <a:prstGeom prst="line">
            <a:avLst/>
          </a:prstGeom>
          <a:noFill/>
          <a:ln w="38100">
            <a:solidFill>
              <a:schemeClr val="tx1"/>
            </a:solidFill>
            <a:round/>
            <a:headEnd/>
            <a:tailEnd/>
          </a:ln>
        </p:spPr>
        <p:txBody>
          <a:bodyPr/>
          <a:lstStyle/>
          <a:p>
            <a:endParaRPr lang="en-US"/>
          </a:p>
        </p:txBody>
      </p:sp>
      <p:sp>
        <p:nvSpPr>
          <p:cNvPr id="11278" name="Text Box 32"/>
          <p:cNvSpPr txBox="1">
            <a:spLocks noChangeArrowheads="1"/>
          </p:cNvSpPr>
          <p:nvPr/>
        </p:nvSpPr>
        <p:spPr bwMode="auto">
          <a:xfrm>
            <a:off x="2133600" y="166688"/>
            <a:ext cx="1963738" cy="519112"/>
          </a:xfrm>
          <a:prstGeom prst="rect">
            <a:avLst/>
          </a:prstGeom>
          <a:noFill/>
          <a:ln w="38100">
            <a:noFill/>
            <a:miter lim="800000"/>
            <a:headEnd/>
            <a:tailEnd/>
          </a:ln>
        </p:spPr>
        <p:txBody>
          <a:bodyPr wrap="none">
            <a:spAutoFit/>
          </a:bodyPr>
          <a:lstStyle/>
          <a:p>
            <a:r>
              <a:rPr lang="en-US" sz="2800"/>
              <a:t>v = 3.68 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9028">
                                            <p:txEl>
                                              <p:pRg st="0" end="0"/>
                                            </p:txEl>
                                          </p:spTgt>
                                        </p:tgtEl>
                                        <p:attrNameLst>
                                          <p:attrName>style.visibility</p:attrName>
                                        </p:attrNameLst>
                                      </p:cBhvr>
                                      <p:to>
                                        <p:strVal val="visible"/>
                                      </p:to>
                                    </p:set>
                                    <p:anim calcmode="lin" valueType="num">
                                      <p:cBhvr additive="base">
                                        <p:cTn id="7" dur="500" fill="hold"/>
                                        <p:tgtEl>
                                          <p:spTgt spid="12902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902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9028">
                                            <p:txEl>
                                              <p:pRg st="1" end="1"/>
                                            </p:txEl>
                                          </p:spTgt>
                                        </p:tgtEl>
                                        <p:attrNameLst>
                                          <p:attrName>style.visibility</p:attrName>
                                        </p:attrNameLst>
                                      </p:cBhvr>
                                      <p:to>
                                        <p:strVal val="visible"/>
                                      </p:to>
                                    </p:set>
                                    <p:anim calcmode="lin" valueType="num">
                                      <p:cBhvr additive="base">
                                        <p:cTn id="13" dur="500" fill="hold"/>
                                        <p:tgtEl>
                                          <p:spTgt spid="12902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902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9028">
                                            <p:txEl>
                                              <p:pRg st="2" end="2"/>
                                            </p:txEl>
                                          </p:spTgt>
                                        </p:tgtEl>
                                        <p:attrNameLst>
                                          <p:attrName>style.visibility</p:attrName>
                                        </p:attrNameLst>
                                      </p:cBhvr>
                                      <p:to>
                                        <p:strVal val="visible"/>
                                      </p:to>
                                    </p:set>
                                    <p:anim calcmode="lin" valueType="num">
                                      <p:cBhvr additive="base">
                                        <p:cTn id="19" dur="500" fill="hold"/>
                                        <p:tgtEl>
                                          <p:spTgt spid="12902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902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04800" y="304800"/>
            <a:ext cx="8305800" cy="762000"/>
          </a:xfrm>
          <a:prstGeom prst="rect">
            <a:avLst/>
          </a:prstGeom>
          <a:noFill/>
          <a:ln w="9525">
            <a:noFill/>
            <a:miter lim="800000"/>
            <a:headEnd/>
            <a:tailEnd/>
          </a:ln>
        </p:spPr>
        <p:txBody>
          <a:bodyPr>
            <a:spAutoFit/>
          </a:bodyPr>
          <a:lstStyle/>
          <a:p>
            <a:r>
              <a:rPr lang="en-US" sz="4400" b="1" u="sng"/>
              <a:t>Conservation of Energy</a:t>
            </a:r>
            <a:endParaRPr lang="en-US" sz="1000"/>
          </a:p>
        </p:txBody>
      </p:sp>
      <p:sp>
        <p:nvSpPr>
          <p:cNvPr id="121860" name="Text Box 4"/>
          <p:cNvSpPr txBox="1">
            <a:spLocks noChangeArrowheads="1"/>
          </p:cNvSpPr>
          <p:nvPr/>
        </p:nvSpPr>
        <p:spPr bwMode="auto">
          <a:xfrm>
            <a:off x="228600" y="1301750"/>
            <a:ext cx="8686800" cy="2349500"/>
          </a:xfrm>
          <a:prstGeom prst="rect">
            <a:avLst/>
          </a:prstGeom>
          <a:noFill/>
          <a:ln w="38100">
            <a:noFill/>
            <a:miter lim="800000"/>
            <a:headEnd/>
            <a:tailEnd/>
          </a:ln>
        </p:spPr>
        <p:txBody>
          <a:bodyPr>
            <a:spAutoFit/>
          </a:bodyPr>
          <a:lstStyle/>
          <a:p>
            <a:pPr algn="ctr"/>
            <a:r>
              <a:rPr lang="en-US" sz="3600" b="1"/>
              <a:t>Total Energy before = Total Energy After </a:t>
            </a:r>
          </a:p>
          <a:p>
            <a:pPr algn="ctr"/>
            <a:r>
              <a:rPr lang="en-US" sz="3600" b="1"/>
              <a:t>Comes from = Goes to</a:t>
            </a:r>
          </a:p>
          <a:p>
            <a:pPr algn="ctr"/>
            <a:r>
              <a:rPr lang="en-US" sz="3600" b="1"/>
              <a:t>Assets = Expenditures</a:t>
            </a:r>
          </a:p>
          <a:p>
            <a:pPr algn="ctr"/>
            <a:r>
              <a:rPr lang="en-US" sz="2800"/>
              <a:t>Fs + mgh +  </a:t>
            </a:r>
            <a:r>
              <a:rPr lang="en-US" sz="2800" baseline="30000"/>
              <a:t>1</a:t>
            </a:r>
            <a:r>
              <a:rPr lang="en-US" sz="2800"/>
              <a:t>/</a:t>
            </a:r>
            <a:r>
              <a:rPr lang="en-US" sz="2800" baseline="-25000"/>
              <a:t>2</a:t>
            </a:r>
            <a:r>
              <a:rPr lang="en-US" sz="2800"/>
              <a:t>mv</a:t>
            </a:r>
            <a:r>
              <a:rPr lang="en-US" sz="2800" baseline="30000"/>
              <a:t>2</a:t>
            </a:r>
            <a:r>
              <a:rPr lang="en-US" sz="2800"/>
              <a:t> + </a:t>
            </a:r>
            <a:r>
              <a:rPr lang="en-US" sz="2800" baseline="30000"/>
              <a:t>1</a:t>
            </a:r>
            <a:r>
              <a:rPr lang="en-US" sz="2800"/>
              <a:t>/</a:t>
            </a:r>
            <a:r>
              <a:rPr lang="en-US" sz="2800" baseline="-25000"/>
              <a:t>2</a:t>
            </a:r>
            <a:r>
              <a:rPr lang="en-US" sz="2800"/>
              <a:t>kx</a:t>
            </a:r>
            <a:r>
              <a:rPr lang="en-US" sz="2800" baseline="30000"/>
              <a:t>2</a:t>
            </a:r>
            <a:r>
              <a:rPr lang="en-US" sz="2800"/>
              <a:t>  =</a:t>
            </a:r>
            <a:r>
              <a:rPr lang="en-US" sz="4000" b="1"/>
              <a:t> </a:t>
            </a:r>
            <a:r>
              <a:rPr lang="en-US" sz="2800"/>
              <a:t>Fs + mgh +  </a:t>
            </a:r>
            <a:r>
              <a:rPr lang="en-US" sz="2800" baseline="30000"/>
              <a:t>1</a:t>
            </a:r>
            <a:r>
              <a:rPr lang="en-US" sz="2800"/>
              <a:t>/</a:t>
            </a:r>
            <a:r>
              <a:rPr lang="en-US" sz="2800" baseline="-25000"/>
              <a:t>2</a:t>
            </a:r>
            <a:r>
              <a:rPr lang="en-US" sz="2800"/>
              <a:t>mv</a:t>
            </a:r>
            <a:r>
              <a:rPr lang="en-US" sz="2800" baseline="30000"/>
              <a:t>2</a:t>
            </a:r>
            <a:r>
              <a:rPr lang="en-US" sz="2800"/>
              <a:t> + </a:t>
            </a:r>
            <a:r>
              <a:rPr lang="en-US" sz="2800" baseline="30000"/>
              <a:t>1</a:t>
            </a:r>
            <a:r>
              <a:rPr lang="en-US" sz="2800"/>
              <a:t>/</a:t>
            </a:r>
            <a:r>
              <a:rPr lang="en-US" sz="2800" baseline="-25000"/>
              <a:t>2</a:t>
            </a:r>
            <a:r>
              <a:rPr lang="en-US" sz="2800"/>
              <a:t>kx</a:t>
            </a:r>
            <a:r>
              <a:rPr lang="en-US" sz="2800" baseline="30000"/>
              <a:t>2</a:t>
            </a:r>
          </a:p>
        </p:txBody>
      </p:sp>
      <p:grpSp>
        <p:nvGrpSpPr>
          <p:cNvPr id="2" name="Group 7"/>
          <p:cNvGrpSpPr>
            <a:grpSpLocks/>
          </p:cNvGrpSpPr>
          <p:nvPr/>
        </p:nvGrpSpPr>
        <p:grpSpPr bwMode="auto">
          <a:xfrm>
            <a:off x="365125" y="3505200"/>
            <a:ext cx="2665413" cy="955675"/>
            <a:chOff x="230" y="2208"/>
            <a:chExt cx="1679" cy="602"/>
          </a:xfrm>
        </p:grpSpPr>
        <p:sp>
          <p:nvSpPr>
            <p:cNvPr id="3081" name="Text Box 5"/>
            <p:cNvSpPr txBox="1">
              <a:spLocks noChangeArrowheads="1"/>
            </p:cNvSpPr>
            <p:nvPr/>
          </p:nvSpPr>
          <p:spPr bwMode="auto">
            <a:xfrm>
              <a:off x="230" y="2522"/>
              <a:ext cx="1679" cy="288"/>
            </a:xfrm>
            <a:prstGeom prst="rect">
              <a:avLst/>
            </a:prstGeom>
            <a:noFill/>
            <a:ln w="38100">
              <a:noFill/>
              <a:miter lim="800000"/>
              <a:headEnd/>
              <a:tailEnd/>
            </a:ln>
          </p:spPr>
          <p:txBody>
            <a:bodyPr wrap="none">
              <a:spAutoFit/>
            </a:bodyPr>
            <a:lstStyle/>
            <a:p>
              <a:r>
                <a:rPr lang="en-US"/>
                <a:t>Speeds you up work</a:t>
              </a:r>
            </a:p>
          </p:txBody>
        </p:sp>
        <p:sp>
          <p:nvSpPr>
            <p:cNvPr id="3082" name="Line 6"/>
            <p:cNvSpPr>
              <a:spLocks noChangeShapeType="1"/>
            </p:cNvSpPr>
            <p:nvPr/>
          </p:nvSpPr>
          <p:spPr bwMode="auto">
            <a:xfrm flipV="1">
              <a:off x="336" y="2208"/>
              <a:ext cx="0" cy="384"/>
            </a:xfrm>
            <a:prstGeom prst="line">
              <a:avLst/>
            </a:prstGeom>
            <a:noFill/>
            <a:ln w="38100">
              <a:solidFill>
                <a:schemeClr val="tx1"/>
              </a:solidFill>
              <a:round/>
              <a:headEnd/>
              <a:tailEnd type="triangle" w="med" len="med"/>
            </a:ln>
          </p:spPr>
          <p:txBody>
            <a:bodyPr/>
            <a:lstStyle/>
            <a:p>
              <a:endParaRPr lang="en-US"/>
            </a:p>
          </p:txBody>
        </p:sp>
      </p:grpSp>
      <p:grpSp>
        <p:nvGrpSpPr>
          <p:cNvPr id="3" name="Group 8"/>
          <p:cNvGrpSpPr>
            <a:grpSpLocks/>
          </p:cNvGrpSpPr>
          <p:nvPr/>
        </p:nvGrpSpPr>
        <p:grpSpPr bwMode="auto">
          <a:xfrm>
            <a:off x="4878388" y="3505200"/>
            <a:ext cx="2921000" cy="955675"/>
            <a:chOff x="230" y="2208"/>
            <a:chExt cx="1840" cy="602"/>
          </a:xfrm>
        </p:grpSpPr>
        <p:sp>
          <p:nvSpPr>
            <p:cNvPr id="3079" name="Text Box 9"/>
            <p:cNvSpPr txBox="1">
              <a:spLocks noChangeArrowheads="1"/>
            </p:cNvSpPr>
            <p:nvPr/>
          </p:nvSpPr>
          <p:spPr bwMode="auto">
            <a:xfrm>
              <a:off x="230" y="2522"/>
              <a:ext cx="1840" cy="288"/>
            </a:xfrm>
            <a:prstGeom prst="rect">
              <a:avLst/>
            </a:prstGeom>
            <a:noFill/>
            <a:ln w="38100">
              <a:noFill/>
              <a:miter lim="800000"/>
              <a:headEnd/>
              <a:tailEnd/>
            </a:ln>
          </p:spPr>
          <p:txBody>
            <a:bodyPr wrap="none">
              <a:spAutoFit/>
            </a:bodyPr>
            <a:lstStyle/>
            <a:p>
              <a:r>
                <a:rPr lang="en-US"/>
                <a:t>Slows you down work</a:t>
              </a:r>
            </a:p>
          </p:txBody>
        </p:sp>
        <p:sp>
          <p:nvSpPr>
            <p:cNvPr id="3080" name="Line 10"/>
            <p:cNvSpPr>
              <a:spLocks noChangeShapeType="1"/>
            </p:cNvSpPr>
            <p:nvPr/>
          </p:nvSpPr>
          <p:spPr bwMode="auto">
            <a:xfrm flipV="1">
              <a:off x="336" y="2208"/>
              <a:ext cx="0" cy="384"/>
            </a:xfrm>
            <a:prstGeom prst="line">
              <a:avLst/>
            </a:prstGeom>
            <a:noFill/>
            <a:ln w="38100">
              <a:solidFill>
                <a:schemeClr val="tx1"/>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60">
                                            <p:txEl>
                                              <p:pRg st="0" end="0"/>
                                            </p:txEl>
                                          </p:spTgt>
                                        </p:tgtEl>
                                        <p:attrNameLst>
                                          <p:attrName>style.visibility</p:attrName>
                                        </p:attrNameLst>
                                      </p:cBhvr>
                                      <p:to>
                                        <p:strVal val="visible"/>
                                      </p:to>
                                    </p:set>
                                    <p:anim calcmode="lin" valueType="num">
                                      <p:cBhvr additive="base">
                                        <p:cTn id="7" dur="500" fill="hold"/>
                                        <p:tgtEl>
                                          <p:spTgt spid="12186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186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1860">
                                            <p:txEl>
                                              <p:pRg st="1" end="1"/>
                                            </p:txEl>
                                          </p:spTgt>
                                        </p:tgtEl>
                                        <p:attrNameLst>
                                          <p:attrName>style.visibility</p:attrName>
                                        </p:attrNameLst>
                                      </p:cBhvr>
                                      <p:to>
                                        <p:strVal val="visible"/>
                                      </p:to>
                                    </p:set>
                                    <p:anim calcmode="lin" valueType="num">
                                      <p:cBhvr additive="base">
                                        <p:cTn id="13" dur="500" fill="hold"/>
                                        <p:tgtEl>
                                          <p:spTgt spid="12186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186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1860">
                                            <p:txEl>
                                              <p:pRg st="2" end="2"/>
                                            </p:txEl>
                                          </p:spTgt>
                                        </p:tgtEl>
                                        <p:attrNameLst>
                                          <p:attrName>style.visibility</p:attrName>
                                        </p:attrNameLst>
                                      </p:cBhvr>
                                      <p:to>
                                        <p:strVal val="visible"/>
                                      </p:to>
                                    </p:set>
                                    <p:anim calcmode="lin" valueType="num">
                                      <p:cBhvr additive="base">
                                        <p:cTn id="19" dur="500" fill="hold"/>
                                        <p:tgtEl>
                                          <p:spTgt spid="12186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186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1860">
                                            <p:txEl>
                                              <p:pRg st="3" end="3"/>
                                            </p:txEl>
                                          </p:spTgt>
                                        </p:tgtEl>
                                        <p:attrNameLst>
                                          <p:attrName>style.visibility</p:attrName>
                                        </p:attrNameLst>
                                      </p:cBhvr>
                                      <p:to>
                                        <p:strVal val="visible"/>
                                      </p:to>
                                    </p:set>
                                    <p:anim calcmode="lin" valueType="num">
                                      <p:cBhvr additive="base">
                                        <p:cTn id="25" dur="500" fill="hold"/>
                                        <p:tgtEl>
                                          <p:spTgt spid="12186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186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0-#ppt_w/2"/>
                                          </p:val>
                                        </p:tav>
                                        <p:tav tm="100000">
                                          <p:val>
                                            <p:strVal val="#ppt_x"/>
                                          </p:val>
                                        </p:tav>
                                      </p:tavLst>
                                    </p:anim>
                                    <p:anim calcmode="lin" valueType="num">
                                      <p:cBhvr additive="base">
                                        <p:cTn id="3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1+#ppt_w/2"/>
                                          </p:val>
                                        </p:tav>
                                        <p:tav tm="100000">
                                          <p:val>
                                            <p:strVal val="#ppt_x"/>
                                          </p:val>
                                        </p:tav>
                                      </p:tavLst>
                                    </p:anim>
                                    <p:anim calcmode="lin" valueType="num">
                                      <p:cBhvr additive="base">
                                        <p:cTn id="3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0" grpId="0" build="p" bldLvl="3"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52400" y="6553200"/>
            <a:ext cx="750888" cy="274638"/>
          </a:xfrm>
          <a:prstGeom prst="rect">
            <a:avLst/>
          </a:prstGeom>
          <a:noFill/>
          <a:ln w="25400">
            <a:noFill/>
            <a:miter lim="800000"/>
            <a:headEnd/>
            <a:tailEnd/>
          </a:ln>
        </p:spPr>
        <p:txBody>
          <a:bodyPr wrap="none">
            <a:spAutoFit/>
          </a:bodyPr>
          <a:lstStyle/>
          <a:p>
            <a:r>
              <a:rPr lang="en-US" sz="1200"/>
              <a:t>15,900 N</a:t>
            </a:r>
          </a:p>
        </p:txBody>
      </p:sp>
      <p:sp>
        <p:nvSpPr>
          <p:cNvPr id="130052" name="Text Box 4"/>
          <p:cNvSpPr txBox="1">
            <a:spLocks noChangeArrowheads="1"/>
          </p:cNvSpPr>
          <p:nvPr/>
        </p:nvSpPr>
        <p:spPr bwMode="auto">
          <a:xfrm>
            <a:off x="-76200" y="3914775"/>
            <a:ext cx="9829800" cy="1800225"/>
          </a:xfrm>
          <a:prstGeom prst="rect">
            <a:avLst/>
          </a:prstGeom>
          <a:noFill/>
          <a:ln w="9525">
            <a:noFill/>
            <a:miter lim="800000"/>
            <a:headEnd/>
            <a:tailEnd/>
          </a:ln>
        </p:spPr>
        <p:txBody>
          <a:bodyPr>
            <a:spAutoFit/>
          </a:bodyPr>
          <a:lstStyle/>
          <a:p>
            <a:pPr algn="ctr"/>
            <a:r>
              <a:rPr lang="en-US"/>
              <a:t>Fs + mgh +  </a:t>
            </a:r>
            <a:r>
              <a:rPr lang="en-US" baseline="30000"/>
              <a:t>1</a:t>
            </a:r>
            <a:r>
              <a:rPr lang="en-US"/>
              <a:t>/</a:t>
            </a:r>
            <a:r>
              <a:rPr lang="en-US" baseline="-25000"/>
              <a:t>2</a:t>
            </a:r>
            <a:r>
              <a:rPr lang="en-US"/>
              <a:t>mv</a:t>
            </a:r>
            <a:r>
              <a:rPr lang="en-US" baseline="30000"/>
              <a:t>2</a:t>
            </a:r>
            <a:r>
              <a:rPr lang="en-US"/>
              <a:t> + </a:t>
            </a:r>
            <a:r>
              <a:rPr lang="en-US" baseline="30000"/>
              <a:t>1</a:t>
            </a:r>
            <a:r>
              <a:rPr lang="en-US"/>
              <a:t>/</a:t>
            </a:r>
            <a:r>
              <a:rPr lang="en-US" baseline="-25000"/>
              <a:t>2</a:t>
            </a:r>
            <a:r>
              <a:rPr lang="en-US"/>
              <a:t>kx</a:t>
            </a:r>
            <a:r>
              <a:rPr lang="en-US" baseline="30000"/>
              <a:t>2</a:t>
            </a:r>
            <a:r>
              <a:rPr lang="en-US"/>
              <a:t>  =</a:t>
            </a:r>
            <a:r>
              <a:rPr lang="en-US" sz="3600" b="1"/>
              <a:t> </a:t>
            </a:r>
            <a:r>
              <a:rPr lang="en-US"/>
              <a:t>Fs + mgh +  </a:t>
            </a:r>
            <a:r>
              <a:rPr lang="en-US" baseline="30000"/>
              <a:t>1</a:t>
            </a:r>
            <a:r>
              <a:rPr lang="en-US"/>
              <a:t>/</a:t>
            </a:r>
            <a:r>
              <a:rPr lang="en-US" baseline="-25000"/>
              <a:t>2</a:t>
            </a:r>
            <a:r>
              <a:rPr lang="en-US"/>
              <a:t>mv</a:t>
            </a:r>
            <a:r>
              <a:rPr lang="en-US" baseline="30000"/>
              <a:t>2</a:t>
            </a:r>
            <a:r>
              <a:rPr lang="en-US"/>
              <a:t> + </a:t>
            </a:r>
            <a:r>
              <a:rPr lang="en-US" baseline="30000"/>
              <a:t>1</a:t>
            </a:r>
            <a:r>
              <a:rPr lang="en-US"/>
              <a:t>/</a:t>
            </a:r>
            <a:r>
              <a:rPr lang="en-US" baseline="-25000"/>
              <a:t>2</a:t>
            </a:r>
            <a:r>
              <a:rPr lang="en-US"/>
              <a:t>kx</a:t>
            </a:r>
            <a:r>
              <a:rPr lang="en-US" baseline="30000"/>
              <a:t>2</a:t>
            </a:r>
          </a:p>
          <a:p>
            <a:pPr algn="ctr"/>
            <a:r>
              <a:rPr lang="en-US"/>
              <a:t>0  +  mgh  + </a:t>
            </a:r>
            <a:r>
              <a:rPr lang="en-US" baseline="30000"/>
              <a:t>  </a:t>
            </a:r>
            <a:r>
              <a:rPr lang="en-US"/>
              <a:t>0</a:t>
            </a:r>
            <a:r>
              <a:rPr lang="en-US" baseline="30000"/>
              <a:t>     </a:t>
            </a:r>
            <a:r>
              <a:rPr lang="en-US"/>
              <a:t>  +    0      =</a:t>
            </a:r>
            <a:r>
              <a:rPr lang="en-US" sz="3600" b="1"/>
              <a:t>  </a:t>
            </a:r>
            <a:r>
              <a:rPr lang="en-US"/>
              <a:t>Fs   +  0    +  </a:t>
            </a:r>
            <a:r>
              <a:rPr lang="en-US" baseline="30000"/>
              <a:t>         </a:t>
            </a:r>
            <a:r>
              <a:rPr lang="en-US"/>
              <a:t>0  +    </a:t>
            </a:r>
            <a:r>
              <a:rPr lang="en-US" baseline="30000"/>
              <a:t>  </a:t>
            </a:r>
            <a:r>
              <a:rPr lang="en-US"/>
              <a:t>0</a:t>
            </a:r>
          </a:p>
          <a:p>
            <a:pPr algn="ctr"/>
            <a:r>
              <a:rPr lang="en-US" sz="2000"/>
              <a:t> (125 kg)(9.81 N/kg)(18.0 m + 1.50 m) = F(1.50 m)</a:t>
            </a:r>
          </a:p>
          <a:p>
            <a:pPr algn="ctr"/>
            <a:r>
              <a:rPr lang="en-US" sz="2000"/>
              <a:t>F = 15,941.25</a:t>
            </a:r>
          </a:p>
        </p:txBody>
      </p:sp>
      <p:sp>
        <p:nvSpPr>
          <p:cNvPr id="12293" name="Text Box 5"/>
          <p:cNvSpPr txBox="1">
            <a:spLocks noChangeArrowheads="1"/>
          </p:cNvSpPr>
          <p:nvPr/>
        </p:nvSpPr>
        <p:spPr bwMode="auto">
          <a:xfrm>
            <a:off x="4267200" y="228600"/>
            <a:ext cx="4648200" cy="2654300"/>
          </a:xfrm>
          <a:prstGeom prst="rect">
            <a:avLst/>
          </a:prstGeom>
          <a:noFill/>
          <a:ln w="38100">
            <a:noFill/>
            <a:miter lim="800000"/>
            <a:headEnd/>
            <a:tailEnd/>
          </a:ln>
        </p:spPr>
        <p:txBody>
          <a:bodyPr>
            <a:spAutoFit/>
          </a:bodyPr>
          <a:lstStyle/>
          <a:p>
            <a:r>
              <a:rPr lang="en-US" sz="2800"/>
              <a:t>A 125 kg experiment falls 18.0 m and has its velocity arrested in 1.50 m by an air bag.  What force does the air bag exert on the experiment in stopping the experiment?</a:t>
            </a:r>
            <a:endParaRPr lang="en-US"/>
          </a:p>
        </p:txBody>
      </p:sp>
      <p:sp>
        <p:nvSpPr>
          <p:cNvPr id="12294" name="Line 15"/>
          <p:cNvSpPr>
            <a:spLocks noChangeShapeType="1"/>
          </p:cNvSpPr>
          <p:nvPr/>
        </p:nvSpPr>
        <p:spPr bwMode="auto">
          <a:xfrm>
            <a:off x="0" y="3657600"/>
            <a:ext cx="9144000" cy="0"/>
          </a:xfrm>
          <a:prstGeom prst="line">
            <a:avLst/>
          </a:prstGeom>
          <a:noFill/>
          <a:ln w="38100">
            <a:solidFill>
              <a:schemeClr val="tx1"/>
            </a:solidFill>
            <a:round/>
            <a:headEnd/>
            <a:tailEnd/>
          </a:ln>
        </p:spPr>
        <p:txBody>
          <a:bodyPr/>
          <a:lstStyle/>
          <a:p>
            <a:endParaRPr lang="en-US"/>
          </a:p>
        </p:txBody>
      </p:sp>
      <p:sp>
        <p:nvSpPr>
          <p:cNvPr id="12295" name="Rectangle 16"/>
          <p:cNvSpPr>
            <a:spLocks noChangeArrowheads="1"/>
          </p:cNvSpPr>
          <p:nvPr/>
        </p:nvSpPr>
        <p:spPr bwMode="auto">
          <a:xfrm>
            <a:off x="457200" y="0"/>
            <a:ext cx="685800" cy="1371600"/>
          </a:xfrm>
          <a:prstGeom prst="rect">
            <a:avLst/>
          </a:prstGeom>
          <a:solidFill>
            <a:srgbClr val="00FF00"/>
          </a:solidFill>
          <a:ln w="38100">
            <a:solidFill>
              <a:schemeClr val="tx1"/>
            </a:solidFill>
            <a:miter lim="800000"/>
            <a:headEnd/>
            <a:tailEnd/>
          </a:ln>
        </p:spPr>
        <p:txBody>
          <a:bodyPr wrap="none" anchor="ctr"/>
          <a:lstStyle/>
          <a:p>
            <a:endParaRPr lang="en-US"/>
          </a:p>
        </p:txBody>
      </p:sp>
      <p:sp>
        <p:nvSpPr>
          <p:cNvPr id="12296" name="Line 18"/>
          <p:cNvSpPr>
            <a:spLocks noChangeShapeType="1"/>
          </p:cNvSpPr>
          <p:nvPr/>
        </p:nvSpPr>
        <p:spPr bwMode="auto">
          <a:xfrm flipV="1">
            <a:off x="2362200" y="0"/>
            <a:ext cx="0" cy="3657600"/>
          </a:xfrm>
          <a:prstGeom prst="line">
            <a:avLst/>
          </a:prstGeom>
          <a:noFill/>
          <a:ln w="38100">
            <a:solidFill>
              <a:schemeClr val="tx1"/>
            </a:solidFill>
            <a:prstDash val="dash"/>
            <a:round/>
            <a:headEnd/>
            <a:tailEnd/>
          </a:ln>
        </p:spPr>
        <p:txBody>
          <a:bodyPr/>
          <a:lstStyle/>
          <a:p>
            <a:endParaRPr lang="en-US"/>
          </a:p>
        </p:txBody>
      </p:sp>
      <p:sp>
        <p:nvSpPr>
          <p:cNvPr id="12297" name="Line 19"/>
          <p:cNvSpPr>
            <a:spLocks noChangeShapeType="1"/>
          </p:cNvSpPr>
          <p:nvPr/>
        </p:nvSpPr>
        <p:spPr bwMode="auto">
          <a:xfrm flipV="1">
            <a:off x="762000" y="1371600"/>
            <a:ext cx="0" cy="1219200"/>
          </a:xfrm>
          <a:prstGeom prst="line">
            <a:avLst/>
          </a:prstGeom>
          <a:noFill/>
          <a:ln w="38100">
            <a:solidFill>
              <a:schemeClr val="tx1"/>
            </a:solidFill>
            <a:round/>
            <a:headEnd type="triangle" w="med" len="med"/>
            <a:tailEnd type="triangle" w="med" len="med"/>
          </a:ln>
        </p:spPr>
        <p:txBody>
          <a:bodyPr/>
          <a:lstStyle/>
          <a:p>
            <a:endParaRPr lang="en-US"/>
          </a:p>
        </p:txBody>
      </p:sp>
      <p:sp>
        <p:nvSpPr>
          <p:cNvPr id="12298" name="Text Box 20"/>
          <p:cNvSpPr txBox="1">
            <a:spLocks noChangeArrowheads="1"/>
          </p:cNvSpPr>
          <p:nvPr/>
        </p:nvSpPr>
        <p:spPr bwMode="auto">
          <a:xfrm>
            <a:off x="974725" y="1590675"/>
            <a:ext cx="904875" cy="519113"/>
          </a:xfrm>
          <a:prstGeom prst="rect">
            <a:avLst/>
          </a:prstGeom>
          <a:noFill/>
          <a:ln w="38100">
            <a:noFill/>
            <a:miter lim="800000"/>
            <a:headEnd/>
            <a:tailEnd/>
          </a:ln>
        </p:spPr>
        <p:txBody>
          <a:bodyPr wrap="none">
            <a:spAutoFit/>
          </a:bodyPr>
          <a:lstStyle/>
          <a:p>
            <a:r>
              <a:rPr lang="en-US" sz="2800"/>
              <a:t>18 m</a:t>
            </a:r>
          </a:p>
        </p:txBody>
      </p:sp>
      <p:sp>
        <p:nvSpPr>
          <p:cNvPr id="12299" name="Rectangle 21"/>
          <p:cNvSpPr>
            <a:spLocks noChangeArrowheads="1"/>
          </p:cNvSpPr>
          <p:nvPr/>
        </p:nvSpPr>
        <p:spPr bwMode="auto">
          <a:xfrm>
            <a:off x="3124200" y="1447800"/>
            <a:ext cx="685800" cy="1371600"/>
          </a:xfrm>
          <a:prstGeom prst="rect">
            <a:avLst/>
          </a:prstGeom>
          <a:solidFill>
            <a:srgbClr val="00FF00"/>
          </a:solidFill>
          <a:ln w="38100">
            <a:solidFill>
              <a:schemeClr val="tx1"/>
            </a:solidFill>
            <a:miter lim="800000"/>
            <a:headEnd/>
            <a:tailEnd/>
          </a:ln>
        </p:spPr>
        <p:txBody>
          <a:bodyPr wrap="none" anchor="ctr"/>
          <a:lstStyle/>
          <a:p>
            <a:endParaRPr lang="en-US"/>
          </a:p>
        </p:txBody>
      </p:sp>
      <p:sp>
        <p:nvSpPr>
          <p:cNvPr id="12300" name="Rectangle 23"/>
          <p:cNvSpPr>
            <a:spLocks noChangeArrowheads="1"/>
          </p:cNvSpPr>
          <p:nvPr/>
        </p:nvSpPr>
        <p:spPr bwMode="auto">
          <a:xfrm>
            <a:off x="228600" y="2590800"/>
            <a:ext cx="1143000" cy="990600"/>
          </a:xfrm>
          <a:prstGeom prst="rect">
            <a:avLst/>
          </a:prstGeom>
          <a:noFill/>
          <a:ln w="38100">
            <a:solidFill>
              <a:schemeClr val="tx1"/>
            </a:solidFill>
            <a:miter lim="800000"/>
            <a:headEnd/>
            <a:tailEnd/>
          </a:ln>
        </p:spPr>
        <p:txBody>
          <a:bodyPr wrap="none" anchor="ctr"/>
          <a:lstStyle/>
          <a:p>
            <a:endParaRPr lang="en-US"/>
          </a:p>
        </p:txBody>
      </p:sp>
      <p:sp>
        <p:nvSpPr>
          <p:cNvPr id="12301" name="Rectangle 24"/>
          <p:cNvSpPr>
            <a:spLocks noChangeArrowheads="1"/>
          </p:cNvSpPr>
          <p:nvPr/>
        </p:nvSpPr>
        <p:spPr bwMode="auto">
          <a:xfrm>
            <a:off x="2667000" y="2819400"/>
            <a:ext cx="1676400" cy="762000"/>
          </a:xfrm>
          <a:prstGeom prst="rect">
            <a:avLst/>
          </a:prstGeom>
          <a:noFill/>
          <a:ln w="38100">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0052">
                                            <p:txEl>
                                              <p:pRg st="0" end="0"/>
                                            </p:txEl>
                                          </p:spTgt>
                                        </p:tgtEl>
                                        <p:attrNameLst>
                                          <p:attrName>style.visibility</p:attrName>
                                        </p:attrNameLst>
                                      </p:cBhvr>
                                      <p:to>
                                        <p:strVal val="visible"/>
                                      </p:to>
                                    </p:set>
                                    <p:anim calcmode="lin" valueType="num">
                                      <p:cBhvr additive="base">
                                        <p:cTn id="7" dur="500" fill="hold"/>
                                        <p:tgtEl>
                                          <p:spTgt spid="13005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005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0052">
                                            <p:txEl>
                                              <p:pRg st="1" end="1"/>
                                            </p:txEl>
                                          </p:spTgt>
                                        </p:tgtEl>
                                        <p:attrNameLst>
                                          <p:attrName>style.visibility</p:attrName>
                                        </p:attrNameLst>
                                      </p:cBhvr>
                                      <p:to>
                                        <p:strVal val="visible"/>
                                      </p:to>
                                    </p:set>
                                    <p:anim calcmode="lin" valueType="num">
                                      <p:cBhvr additive="base">
                                        <p:cTn id="13" dur="500" fill="hold"/>
                                        <p:tgtEl>
                                          <p:spTgt spid="13005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005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0052">
                                            <p:txEl>
                                              <p:pRg st="2" end="2"/>
                                            </p:txEl>
                                          </p:spTgt>
                                        </p:tgtEl>
                                        <p:attrNameLst>
                                          <p:attrName>style.visibility</p:attrName>
                                        </p:attrNameLst>
                                      </p:cBhvr>
                                      <p:to>
                                        <p:strVal val="visible"/>
                                      </p:to>
                                    </p:set>
                                    <p:anim calcmode="lin" valueType="num">
                                      <p:cBhvr additive="base">
                                        <p:cTn id="19" dur="500" fill="hold"/>
                                        <p:tgtEl>
                                          <p:spTgt spid="13005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005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0052">
                                            <p:txEl>
                                              <p:pRg st="3" end="3"/>
                                            </p:txEl>
                                          </p:spTgt>
                                        </p:tgtEl>
                                        <p:attrNameLst>
                                          <p:attrName>style.visibility</p:attrName>
                                        </p:attrNameLst>
                                      </p:cBhvr>
                                      <p:to>
                                        <p:strVal val="visible"/>
                                      </p:to>
                                    </p:set>
                                    <p:anim calcmode="lin" valueType="num">
                                      <p:cBhvr additive="base">
                                        <p:cTn id="25" dur="500" fill="hold"/>
                                        <p:tgtEl>
                                          <p:spTgt spid="13005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005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2"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52400" y="6553200"/>
            <a:ext cx="798513" cy="274638"/>
          </a:xfrm>
          <a:prstGeom prst="rect">
            <a:avLst/>
          </a:prstGeom>
          <a:noFill/>
          <a:ln w="25400">
            <a:noFill/>
            <a:miter lim="800000"/>
            <a:headEnd/>
            <a:tailEnd/>
          </a:ln>
        </p:spPr>
        <p:txBody>
          <a:bodyPr wrap="none">
            <a:spAutoFit/>
          </a:bodyPr>
          <a:lstStyle/>
          <a:p>
            <a:r>
              <a:rPr lang="en-US" sz="1200"/>
              <a:t>1550 N/m</a:t>
            </a:r>
          </a:p>
        </p:txBody>
      </p:sp>
      <p:sp>
        <p:nvSpPr>
          <p:cNvPr id="133124" name="Text Box 4"/>
          <p:cNvSpPr txBox="1">
            <a:spLocks noChangeArrowheads="1"/>
          </p:cNvSpPr>
          <p:nvPr/>
        </p:nvSpPr>
        <p:spPr bwMode="auto">
          <a:xfrm>
            <a:off x="304800" y="3259138"/>
            <a:ext cx="8534400" cy="2363787"/>
          </a:xfrm>
          <a:prstGeom prst="rect">
            <a:avLst/>
          </a:prstGeom>
          <a:noFill/>
          <a:ln w="9525">
            <a:noFill/>
            <a:miter lim="800000"/>
            <a:headEnd/>
            <a:tailEnd/>
          </a:ln>
        </p:spPr>
        <p:txBody>
          <a:bodyPr>
            <a:spAutoFit/>
          </a:bodyPr>
          <a:lstStyle/>
          <a:p>
            <a:pPr algn="ctr"/>
            <a:r>
              <a:rPr lang="en-US"/>
              <a:t>x = .0315 m, m = .115kg</a:t>
            </a:r>
          </a:p>
          <a:p>
            <a:pPr algn="ctr"/>
            <a:r>
              <a:rPr lang="en-US"/>
              <a:t>Fs + mgh +  </a:t>
            </a:r>
            <a:r>
              <a:rPr lang="en-US" baseline="30000"/>
              <a:t>1</a:t>
            </a:r>
            <a:r>
              <a:rPr lang="en-US"/>
              <a:t>/</a:t>
            </a:r>
            <a:r>
              <a:rPr lang="en-US" baseline="-25000"/>
              <a:t>2</a:t>
            </a:r>
            <a:r>
              <a:rPr lang="en-US"/>
              <a:t>mv</a:t>
            </a:r>
            <a:r>
              <a:rPr lang="en-US" baseline="30000"/>
              <a:t>2</a:t>
            </a:r>
            <a:r>
              <a:rPr lang="en-US"/>
              <a:t> + </a:t>
            </a:r>
            <a:r>
              <a:rPr lang="en-US" baseline="30000"/>
              <a:t>1</a:t>
            </a:r>
            <a:r>
              <a:rPr lang="en-US"/>
              <a:t>/</a:t>
            </a:r>
            <a:r>
              <a:rPr lang="en-US" baseline="-25000"/>
              <a:t>2</a:t>
            </a:r>
            <a:r>
              <a:rPr lang="en-US"/>
              <a:t>kx</a:t>
            </a:r>
            <a:r>
              <a:rPr lang="en-US" baseline="30000"/>
              <a:t>2</a:t>
            </a:r>
            <a:r>
              <a:rPr lang="en-US"/>
              <a:t>  =</a:t>
            </a:r>
            <a:r>
              <a:rPr lang="en-US" sz="3600" b="1"/>
              <a:t> </a:t>
            </a:r>
            <a:r>
              <a:rPr lang="en-US"/>
              <a:t>Fs + mgh +  </a:t>
            </a:r>
            <a:r>
              <a:rPr lang="en-US" baseline="30000"/>
              <a:t>1</a:t>
            </a:r>
            <a:r>
              <a:rPr lang="en-US"/>
              <a:t>/</a:t>
            </a:r>
            <a:r>
              <a:rPr lang="en-US" baseline="-25000"/>
              <a:t>2</a:t>
            </a:r>
            <a:r>
              <a:rPr lang="en-US"/>
              <a:t>mv</a:t>
            </a:r>
            <a:r>
              <a:rPr lang="en-US" baseline="30000"/>
              <a:t>2</a:t>
            </a:r>
            <a:r>
              <a:rPr lang="en-US"/>
              <a:t> + </a:t>
            </a:r>
            <a:r>
              <a:rPr lang="en-US" baseline="30000"/>
              <a:t>1</a:t>
            </a:r>
            <a:r>
              <a:rPr lang="en-US"/>
              <a:t>/</a:t>
            </a:r>
            <a:r>
              <a:rPr lang="en-US" baseline="-25000"/>
              <a:t>2</a:t>
            </a:r>
            <a:r>
              <a:rPr lang="en-US"/>
              <a:t>kx</a:t>
            </a:r>
            <a:r>
              <a:rPr lang="en-US" baseline="30000"/>
              <a:t>2</a:t>
            </a:r>
          </a:p>
          <a:p>
            <a:pPr algn="ctr"/>
            <a:r>
              <a:rPr lang="en-US"/>
              <a:t>0   + </a:t>
            </a:r>
            <a:r>
              <a:rPr lang="en-US" baseline="30000"/>
              <a:t>   </a:t>
            </a:r>
            <a:r>
              <a:rPr lang="en-US"/>
              <a:t> 0 </a:t>
            </a:r>
            <a:r>
              <a:rPr lang="en-US" baseline="30000"/>
              <a:t>  </a:t>
            </a:r>
            <a:r>
              <a:rPr lang="en-US"/>
              <a:t> + </a:t>
            </a:r>
            <a:r>
              <a:rPr lang="en-US" baseline="30000"/>
              <a:t>   </a:t>
            </a:r>
            <a:r>
              <a:rPr lang="en-US"/>
              <a:t> 0 </a:t>
            </a:r>
            <a:r>
              <a:rPr lang="en-US" baseline="30000"/>
              <a:t>  </a:t>
            </a:r>
            <a:r>
              <a:rPr lang="en-US"/>
              <a:t>  +</a:t>
            </a:r>
            <a:r>
              <a:rPr lang="en-US" baseline="30000"/>
              <a:t>1</a:t>
            </a:r>
            <a:r>
              <a:rPr lang="en-US"/>
              <a:t>/</a:t>
            </a:r>
            <a:r>
              <a:rPr lang="en-US" baseline="-25000"/>
              <a:t>2</a:t>
            </a:r>
            <a:r>
              <a:rPr lang="en-US"/>
              <a:t>kx</a:t>
            </a:r>
            <a:r>
              <a:rPr lang="en-US" baseline="30000"/>
              <a:t>2</a:t>
            </a:r>
            <a:r>
              <a:rPr lang="en-US"/>
              <a:t>   =</a:t>
            </a:r>
            <a:r>
              <a:rPr lang="en-US" sz="3600" b="1"/>
              <a:t>  </a:t>
            </a:r>
            <a:r>
              <a:rPr lang="en-US"/>
              <a:t>0 + mgh   + </a:t>
            </a:r>
            <a:r>
              <a:rPr lang="en-US" baseline="30000"/>
              <a:t>1</a:t>
            </a:r>
            <a:r>
              <a:rPr lang="en-US"/>
              <a:t>/</a:t>
            </a:r>
            <a:r>
              <a:rPr lang="en-US" baseline="-25000"/>
              <a:t>2</a:t>
            </a:r>
            <a:r>
              <a:rPr lang="en-US"/>
              <a:t>mv</a:t>
            </a:r>
            <a:r>
              <a:rPr lang="en-US" baseline="30000"/>
              <a:t>2 </a:t>
            </a:r>
            <a:r>
              <a:rPr lang="en-US"/>
              <a:t>+ </a:t>
            </a:r>
            <a:r>
              <a:rPr lang="en-US" baseline="30000"/>
              <a:t>    </a:t>
            </a:r>
            <a:r>
              <a:rPr lang="en-US"/>
              <a:t>0</a:t>
            </a:r>
          </a:p>
          <a:p>
            <a:pPr algn="ctr"/>
            <a:r>
              <a:rPr lang="en-US" sz="2000" baseline="30000"/>
              <a:t>1</a:t>
            </a:r>
            <a:r>
              <a:rPr lang="en-US" sz="2000"/>
              <a:t>/</a:t>
            </a:r>
            <a:r>
              <a:rPr lang="en-US" sz="2000" baseline="-25000"/>
              <a:t>2</a:t>
            </a:r>
            <a:r>
              <a:rPr lang="en-US" sz="2000"/>
              <a:t>k(.0315 m)</a:t>
            </a:r>
            <a:r>
              <a:rPr lang="en-US" sz="2000" baseline="30000"/>
              <a:t>2  </a:t>
            </a:r>
            <a:r>
              <a:rPr lang="en-US" sz="2000"/>
              <a:t>= </a:t>
            </a:r>
            <a:r>
              <a:rPr lang="en-US" sz="2000" baseline="30000"/>
              <a:t>1</a:t>
            </a:r>
            <a:r>
              <a:rPr lang="en-US" sz="2000"/>
              <a:t>/</a:t>
            </a:r>
            <a:r>
              <a:rPr lang="en-US" sz="2000" baseline="-25000"/>
              <a:t>2</a:t>
            </a:r>
            <a:r>
              <a:rPr lang="en-US" sz="2000"/>
              <a:t>(.115 kg)(2.13 m/s)</a:t>
            </a:r>
            <a:r>
              <a:rPr lang="en-US" sz="2000" baseline="30000"/>
              <a:t>2</a:t>
            </a:r>
            <a:r>
              <a:rPr lang="en-US" sz="2000"/>
              <a:t> + (.115 kg)(9.81 N/kg)(.452 m)</a:t>
            </a:r>
          </a:p>
          <a:p>
            <a:pPr algn="ctr"/>
            <a:r>
              <a:rPr lang="en-US" sz="2000"/>
              <a:t>k = 1553.63…</a:t>
            </a:r>
          </a:p>
          <a:p>
            <a:pPr algn="ctr"/>
            <a:endParaRPr lang="en-US" sz="2000" baseline="30000"/>
          </a:p>
        </p:txBody>
      </p:sp>
      <p:sp>
        <p:nvSpPr>
          <p:cNvPr id="13317" name="Line 11"/>
          <p:cNvSpPr>
            <a:spLocks noChangeShapeType="1"/>
          </p:cNvSpPr>
          <p:nvPr/>
        </p:nvSpPr>
        <p:spPr bwMode="auto">
          <a:xfrm>
            <a:off x="0" y="2971800"/>
            <a:ext cx="3657600" cy="0"/>
          </a:xfrm>
          <a:prstGeom prst="line">
            <a:avLst/>
          </a:prstGeom>
          <a:noFill/>
          <a:ln w="38100">
            <a:solidFill>
              <a:schemeClr val="tx1"/>
            </a:solidFill>
            <a:round/>
            <a:headEnd/>
            <a:tailEnd/>
          </a:ln>
        </p:spPr>
        <p:txBody>
          <a:bodyPr/>
          <a:lstStyle/>
          <a:p>
            <a:endParaRPr lang="en-US"/>
          </a:p>
        </p:txBody>
      </p:sp>
      <p:sp>
        <p:nvSpPr>
          <p:cNvPr id="13318" name="Text Box 17"/>
          <p:cNvSpPr txBox="1">
            <a:spLocks noChangeArrowheads="1"/>
          </p:cNvSpPr>
          <p:nvPr/>
        </p:nvSpPr>
        <p:spPr bwMode="auto">
          <a:xfrm>
            <a:off x="0" y="0"/>
            <a:ext cx="8534400" cy="1554163"/>
          </a:xfrm>
          <a:prstGeom prst="rect">
            <a:avLst/>
          </a:prstGeom>
          <a:noFill/>
          <a:ln w="38100">
            <a:noFill/>
            <a:miter lim="800000"/>
            <a:headEnd/>
            <a:tailEnd/>
          </a:ln>
        </p:spPr>
        <p:txBody>
          <a:bodyPr>
            <a:spAutoFit/>
          </a:bodyPr>
          <a:lstStyle/>
          <a:p>
            <a:r>
              <a:rPr lang="en-US" sz="3200"/>
              <a:t>What must be the spring constant to give the 115 g marble a velocity of 2.13 m/s on top of the hill if the spring is compressed 3.15 cm?</a:t>
            </a:r>
          </a:p>
        </p:txBody>
      </p:sp>
      <p:sp>
        <p:nvSpPr>
          <p:cNvPr id="13319" name="Rectangle 21"/>
          <p:cNvSpPr>
            <a:spLocks noChangeArrowheads="1"/>
          </p:cNvSpPr>
          <p:nvPr/>
        </p:nvSpPr>
        <p:spPr bwMode="auto">
          <a:xfrm>
            <a:off x="0" y="2514600"/>
            <a:ext cx="381000" cy="457200"/>
          </a:xfrm>
          <a:prstGeom prst="rect">
            <a:avLst/>
          </a:prstGeom>
          <a:solidFill>
            <a:schemeClr val="bg2"/>
          </a:solidFill>
          <a:ln w="38100">
            <a:solidFill>
              <a:schemeClr val="tx1"/>
            </a:solidFill>
            <a:miter lim="800000"/>
            <a:headEnd/>
            <a:tailEnd/>
          </a:ln>
        </p:spPr>
        <p:txBody>
          <a:bodyPr wrap="none" anchor="ctr"/>
          <a:lstStyle/>
          <a:p>
            <a:endParaRPr lang="en-US"/>
          </a:p>
        </p:txBody>
      </p:sp>
      <p:grpSp>
        <p:nvGrpSpPr>
          <p:cNvPr id="13320" name="Group 22"/>
          <p:cNvGrpSpPr>
            <a:grpSpLocks/>
          </p:cNvGrpSpPr>
          <p:nvPr/>
        </p:nvGrpSpPr>
        <p:grpSpPr bwMode="auto">
          <a:xfrm>
            <a:off x="381000" y="2514600"/>
            <a:ext cx="914400" cy="381000"/>
            <a:chOff x="3264" y="1152"/>
            <a:chExt cx="960" cy="240"/>
          </a:xfrm>
        </p:grpSpPr>
        <p:sp>
          <p:nvSpPr>
            <p:cNvPr id="13327" name="Line 23"/>
            <p:cNvSpPr>
              <a:spLocks noChangeShapeType="1"/>
            </p:cNvSpPr>
            <p:nvPr/>
          </p:nvSpPr>
          <p:spPr bwMode="auto">
            <a:xfrm>
              <a:off x="3264" y="1152"/>
              <a:ext cx="64" cy="240"/>
            </a:xfrm>
            <a:prstGeom prst="line">
              <a:avLst/>
            </a:prstGeom>
            <a:noFill/>
            <a:ln w="38100">
              <a:solidFill>
                <a:schemeClr val="tx1"/>
              </a:solidFill>
              <a:round/>
              <a:headEnd/>
              <a:tailEnd/>
            </a:ln>
          </p:spPr>
          <p:txBody>
            <a:bodyPr/>
            <a:lstStyle/>
            <a:p>
              <a:endParaRPr lang="en-US"/>
            </a:p>
          </p:txBody>
        </p:sp>
        <p:sp>
          <p:nvSpPr>
            <p:cNvPr id="13328" name="Line 24"/>
            <p:cNvSpPr>
              <a:spLocks noChangeShapeType="1"/>
            </p:cNvSpPr>
            <p:nvPr/>
          </p:nvSpPr>
          <p:spPr bwMode="auto">
            <a:xfrm flipV="1">
              <a:off x="3312" y="1152"/>
              <a:ext cx="64" cy="240"/>
            </a:xfrm>
            <a:prstGeom prst="line">
              <a:avLst/>
            </a:prstGeom>
            <a:noFill/>
            <a:ln w="38100">
              <a:solidFill>
                <a:schemeClr val="tx1"/>
              </a:solidFill>
              <a:round/>
              <a:headEnd/>
              <a:tailEnd/>
            </a:ln>
          </p:spPr>
          <p:txBody>
            <a:bodyPr/>
            <a:lstStyle/>
            <a:p>
              <a:endParaRPr lang="en-US"/>
            </a:p>
          </p:txBody>
        </p:sp>
        <p:sp>
          <p:nvSpPr>
            <p:cNvPr id="13329" name="Line 25"/>
            <p:cNvSpPr>
              <a:spLocks noChangeShapeType="1"/>
            </p:cNvSpPr>
            <p:nvPr/>
          </p:nvSpPr>
          <p:spPr bwMode="auto">
            <a:xfrm>
              <a:off x="3392" y="1152"/>
              <a:ext cx="64" cy="240"/>
            </a:xfrm>
            <a:prstGeom prst="line">
              <a:avLst/>
            </a:prstGeom>
            <a:noFill/>
            <a:ln w="38100">
              <a:solidFill>
                <a:schemeClr val="tx1"/>
              </a:solidFill>
              <a:round/>
              <a:headEnd/>
              <a:tailEnd/>
            </a:ln>
          </p:spPr>
          <p:txBody>
            <a:bodyPr/>
            <a:lstStyle/>
            <a:p>
              <a:endParaRPr lang="en-US"/>
            </a:p>
          </p:txBody>
        </p:sp>
        <p:sp>
          <p:nvSpPr>
            <p:cNvPr id="13330" name="Line 26"/>
            <p:cNvSpPr>
              <a:spLocks noChangeShapeType="1"/>
            </p:cNvSpPr>
            <p:nvPr/>
          </p:nvSpPr>
          <p:spPr bwMode="auto">
            <a:xfrm flipV="1">
              <a:off x="3440" y="1152"/>
              <a:ext cx="64" cy="240"/>
            </a:xfrm>
            <a:prstGeom prst="line">
              <a:avLst/>
            </a:prstGeom>
            <a:noFill/>
            <a:ln w="38100">
              <a:solidFill>
                <a:schemeClr val="tx1"/>
              </a:solidFill>
              <a:round/>
              <a:headEnd/>
              <a:tailEnd/>
            </a:ln>
          </p:spPr>
          <p:txBody>
            <a:bodyPr/>
            <a:lstStyle/>
            <a:p>
              <a:endParaRPr lang="en-US"/>
            </a:p>
          </p:txBody>
        </p:sp>
        <p:sp>
          <p:nvSpPr>
            <p:cNvPr id="13331" name="Line 27"/>
            <p:cNvSpPr>
              <a:spLocks noChangeShapeType="1"/>
            </p:cNvSpPr>
            <p:nvPr/>
          </p:nvSpPr>
          <p:spPr bwMode="auto">
            <a:xfrm>
              <a:off x="3504" y="1152"/>
              <a:ext cx="64" cy="240"/>
            </a:xfrm>
            <a:prstGeom prst="line">
              <a:avLst/>
            </a:prstGeom>
            <a:noFill/>
            <a:ln w="38100">
              <a:solidFill>
                <a:schemeClr val="tx1"/>
              </a:solidFill>
              <a:round/>
              <a:headEnd/>
              <a:tailEnd/>
            </a:ln>
          </p:spPr>
          <p:txBody>
            <a:bodyPr/>
            <a:lstStyle/>
            <a:p>
              <a:endParaRPr lang="en-US"/>
            </a:p>
          </p:txBody>
        </p:sp>
        <p:sp>
          <p:nvSpPr>
            <p:cNvPr id="13332" name="Line 28"/>
            <p:cNvSpPr>
              <a:spLocks noChangeShapeType="1"/>
            </p:cNvSpPr>
            <p:nvPr/>
          </p:nvSpPr>
          <p:spPr bwMode="auto">
            <a:xfrm flipV="1">
              <a:off x="3552" y="1152"/>
              <a:ext cx="64" cy="240"/>
            </a:xfrm>
            <a:prstGeom prst="line">
              <a:avLst/>
            </a:prstGeom>
            <a:noFill/>
            <a:ln w="38100">
              <a:solidFill>
                <a:schemeClr val="tx1"/>
              </a:solidFill>
              <a:round/>
              <a:headEnd/>
              <a:tailEnd/>
            </a:ln>
          </p:spPr>
          <p:txBody>
            <a:bodyPr/>
            <a:lstStyle/>
            <a:p>
              <a:endParaRPr lang="en-US"/>
            </a:p>
          </p:txBody>
        </p:sp>
        <p:sp>
          <p:nvSpPr>
            <p:cNvPr id="13333" name="Line 29"/>
            <p:cNvSpPr>
              <a:spLocks noChangeShapeType="1"/>
            </p:cNvSpPr>
            <p:nvPr/>
          </p:nvSpPr>
          <p:spPr bwMode="auto">
            <a:xfrm>
              <a:off x="3632" y="1152"/>
              <a:ext cx="64" cy="240"/>
            </a:xfrm>
            <a:prstGeom prst="line">
              <a:avLst/>
            </a:prstGeom>
            <a:noFill/>
            <a:ln w="38100">
              <a:solidFill>
                <a:schemeClr val="tx1"/>
              </a:solidFill>
              <a:round/>
              <a:headEnd/>
              <a:tailEnd/>
            </a:ln>
          </p:spPr>
          <p:txBody>
            <a:bodyPr/>
            <a:lstStyle/>
            <a:p>
              <a:endParaRPr lang="en-US"/>
            </a:p>
          </p:txBody>
        </p:sp>
        <p:sp>
          <p:nvSpPr>
            <p:cNvPr id="13334" name="Line 30"/>
            <p:cNvSpPr>
              <a:spLocks noChangeShapeType="1"/>
            </p:cNvSpPr>
            <p:nvPr/>
          </p:nvSpPr>
          <p:spPr bwMode="auto">
            <a:xfrm flipV="1">
              <a:off x="3680" y="1152"/>
              <a:ext cx="64" cy="240"/>
            </a:xfrm>
            <a:prstGeom prst="line">
              <a:avLst/>
            </a:prstGeom>
            <a:noFill/>
            <a:ln w="38100">
              <a:solidFill>
                <a:schemeClr val="tx1"/>
              </a:solidFill>
              <a:round/>
              <a:headEnd/>
              <a:tailEnd/>
            </a:ln>
          </p:spPr>
          <p:txBody>
            <a:bodyPr/>
            <a:lstStyle/>
            <a:p>
              <a:endParaRPr lang="en-US"/>
            </a:p>
          </p:txBody>
        </p:sp>
        <p:sp>
          <p:nvSpPr>
            <p:cNvPr id="13335" name="Line 31"/>
            <p:cNvSpPr>
              <a:spLocks noChangeShapeType="1"/>
            </p:cNvSpPr>
            <p:nvPr/>
          </p:nvSpPr>
          <p:spPr bwMode="auto">
            <a:xfrm>
              <a:off x="3744" y="1152"/>
              <a:ext cx="64" cy="240"/>
            </a:xfrm>
            <a:prstGeom prst="line">
              <a:avLst/>
            </a:prstGeom>
            <a:noFill/>
            <a:ln w="38100">
              <a:solidFill>
                <a:schemeClr val="tx1"/>
              </a:solidFill>
              <a:round/>
              <a:headEnd/>
              <a:tailEnd/>
            </a:ln>
          </p:spPr>
          <p:txBody>
            <a:bodyPr/>
            <a:lstStyle/>
            <a:p>
              <a:endParaRPr lang="en-US"/>
            </a:p>
          </p:txBody>
        </p:sp>
        <p:sp>
          <p:nvSpPr>
            <p:cNvPr id="13336" name="Line 32"/>
            <p:cNvSpPr>
              <a:spLocks noChangeShapeType="1"/>
            </p:cNvSpPr>
            <p:nvPr/>
          </p:nvSpPr>
          <p:spPr bwMode="auto">
            <a:xfrm flipV="1">
              <a:off x="3792" y="1152"/>
              <a:ext cx="64" cy="240"/>
            </a:xfrm>
            <a:prstGeom prst="line">
              <a:avLst/>
            </a:prstGeom>
            <a:noFill/>
            <a:ln w="38100">
              <a:solidFill>
                <a:schemeClr val="tx1"/>
              </a:solidFill>
              <a:round/>
              <a:headEnd/>
              <a:tailEnd/>
            </a:ln>
          </p:spPr>
          <p:txBody>
            <a:bodyPr/>
            <a:lstStyle/>
            <a:p>
              <a:endParaRPr lang="en-US"/>
            </a:p>
          </p:txBody>
        </p:sp>
        <p:sp>
          <p:nvSpPr>
            <p:cNvPr id="13337" name="Line 33"/>
            <p:cNvSpPr>
              <a:spLocks noChangeShapeType="1"/>
            </p:cNvSpPr>
            <p:nvPr/>
          </p:nvSpPr>
          <p:spPr bwMode="auto">
            <a:xfrm>
              <a:off x="3872" y="1152"/>
              <a:ext cx="64" cy="240"/>
            </a:xfrm>
            <a:prstGeom prst="line">
              <a:avLst/>
            </a:prstGeom>
            <a:noFill/>
            <a:ln w="38100">
              <a:solidFill>
                <a:schemeClr val="tx1"/>
              </a:solidFill>
              <a:round/>
              <a:headEnd/>
              <a:tailEnd/>
            </a:ln>
          </p:spPr>
          <p:txBody>
            <a:bodyPr/>
            <a:lstStyle/>
            <a:p>
              <a:endParaRPr lang="en-US"/>
            </a:p>
          </p:txBody>
        </p:sp>
        <p:sp>
          <p:nvSpPr>
            <p:cNvPr id="13338" name="Line 34"/>
            <p:cNvSpPr>
              <a:spLocks noChangeShapeType="1"/>
            </p:cNvSpPr>
            <p:nvPr/>
          </p:nvSpPr>
          <p:spPr bwMode="auto">
            <a:xfrm flipV="1">
              <a:off x="3920" y="1152"/>
              <a:ext cx="64" cy="240"/>
            </a:xfrm>
            <a:prstGeom prst="line">
              <a:avLst/>
            </a:prstGeom>
            <a:noFill/>
            <a:ln w="38100">
              <a:solidFill>
                <a:schemeClr val="tx1"/>
              </a:solidFill>
              <a:round/>
              <a:headEnd/>
              <a:tailEnd/>
            </a:ln>
          </p:spPr>
          <p:txBody>
            <a:bodyPr/>
            <a:lstStyle/>
            <a:p>
              <a:endParaRPr lang="en-US"/>
            </a:p>
          </p:txBody>
        </p:sp>
        <p:sp>
          <p:nvSpPr>
            <p:cNvPr id="13339" name="Line 35"/>
            <p:cNvSpPr>
              <a:spLocks noChangeShapeType="1"/>
            </p:cNvSpPr>
            <p:nvPr/>
          </p:nvSpPr>
          <p:spPr bwMode="auto">
            <a:xfrm>
              <a:off x="3984" y="1152"/>
              <a:ext cx="64" cy="240"/>
            </a:xfrm>
            <a:prstGeom prst="line">
              <a:avLst/>
            </a:prstGeom>
            <a:noFill/>
            <a:ln w="38100">
              <a:solidFill>
                <a:schemeClr val="tx1"/>
              </a:solidFill>
              <a:round/>
              <a:headEnd/>
              <a:tailEnd/>
            </a:ln>
          </p:spPr>
          <p:txBody>
            <a:bodyPr/>
            <a:lstStyle/>
            <a:p>
              <a:endParaRPr lang="en-US"/>
            </a:p>
          </p:txBody>
        </p:sp>
        <p:sp>
          <p:nvSpPr>
            <p:cNvPr id="13340" name="Line 36"/>
            <p:cNvSpPr>
              <a:spLocks noChangeShapeType="1"/>
            </p:cNvSpPr>
            <p:nvPr/>
          </p:nvSpPr>
          <p:spPr bwMode="auto">
            <a:xfrm flipV="1">
              <a:off x="4032" y="1152"/>
              <a:ext cx="64" cy="240"/>
            </a:xfrm>
            <a:prstGeom prst="line">
              <a:avLst/>
            </a:prstGeom>
            <a:noFill/>
            <a:ln w="38100">
              <a:solidFill>
                <a:schemeClr val="tx1"/>
              </a:solidFill>
              <a:round/>
              <a:headEnd/>
              <a:tailEnd/>
            </a:ln>
          </p:spPr>
          <p:txBody>
            <a:bodyPr/>
            <a:lstStyle/>
            <a:p>
              <a:endParaRPr lang="en-US"/>
            </a:p>
          </p:txBody>
        </p:sp>
        <p:sp>
          <p:nvSpPr>
            <p:cNvPr id="13341" name="Line 37"/>
            <p:cNvSpPr>
              <a:spLocks noChangeShapeType="1"/>
            </p:cNvSpPr>
            <p:nvPr/>
          </p:nvSpPr>
          <p:spPr bwMode="auto">
            <a:xfrm>
              <a:off x="4112" y="1152"/>
              <a:ext cx="64" cy="240"/>
            </a:xfrm>
            <a:prstGeom prst="line">
              <a:avLst/>
            </a:prstGeom>
            <a:noFill/>
            <a:ln w="38100">
              <a:solidFill>
                <a:schemeClr val="tx1"/>
              </a:solidFill>
              <a:round/>
              <a:headEnd/>
              <a:tailEnd/>
            </a:ln>
          </p:spPr>
          <p:txBody>
            <a:bodyPr/>
            <a:lstStyle/>
            <a:p>
              <a:endParaRPr lang="en-US"/>
            </a:p>
          </p:txBody>
        </p:sp>
        <p:sp>
          <p:nvSpPr>
            <p:cNvPr id="13342" name="Line 38"/>
            <p:cNvSpPr>
              <a:spLocks noChangeShapeType="1"/>
            </p:cNvSpPr>
            <p:nvPr/>
          </p:nvSpPr>
          <p:spPr bwMode="auto">
            <a:xfrm flipV="1">
              <a:off x="4160" y="1152"/>
              <a:ext cx="64" cy="240"/>
            </a:xfrm>
            <a:prstGeom prst="line">
              <a:avLst/>
            </a:prstGeom>
            <a:noFill/>
            <a:ln w="38100">
              <a:solidFill>
                <a:schemeClr val="tx1"/>
              </a:solidFill>
              <a:round/>
              <a:headEnd/>
              <a:tailEnd/>
            </a:ln>
          </p:spPr>
          <p:txBody>
            <a:bodyPr/>
            <a:lstStyle/>
            <a:p>
              <a:endParaRPr lang="en-US"/>
            </a:p>
          </p:txBody>
        </p:sp>
      </p:grpSp>
      <p:sp>
        <p:nvSpPr>
          <p:cNvPr id="13321" name="Oval 39" descr="Bouquet"/>
          <p:cNvSpPr>
            <a:spLocks noChangeArrowheads="1"/>
          </p:cNvSpPr>
          <p:nvPr/>
        </p:nvSpPr>
        <p:spPr bwMode="auto">
          <a:xfrm>
            <a:off x="1295400" y="2438400"/>
            <a:ext cx="533400" cy="533400"/>
          </a:xfrm>
          <a:prstGeom prst="ellipse">
            <a:avLst/>
          </a:prstGeom>
          <a:blipFill dpi="0" rotWithShape="0">
            <a:blip r:embed="rId2" cstate="print"/>
            <a:srcRect/>
            <a:tile tx="0" ty="0" sx="100000" sy="100000" flip="none" algn="tl"/>
          </a:blipFill>
          <a:ln w="38100">
            <a:noFill/>
            <a:round/>
            <a:headEnd/>
            <a:tailEnd/>
          </a:ln>
        </p:spPr>
        <p:txBody>
          <a:bodyPr wrap="none" anchor="ctr"/>
          <a:lstStyle/>
          <a:p>
            <a:endParaRPr lang="en-US"/>
          </a:p>
        </p:txBody>
      </p:sp>
      <p:sp>
        <p:nvSpPr>
          <p:cNvPr id="13322" name="Line 40"/>
          <p:cNvSpPr>
            <a:spLocks noChangeShapeType="1"/>
          </p:cNvSpPr>
          <p:nvPr/>
        </p:nvSpPr>
        <p:spPr bwMode="auto">
          <a:xfrm flipV="1">
            <a:off x="3657600" y="1828800"/>
            <a:ext cx="2209800" cy="1143000"/>
          </a:xfrm>
          <a:prstGeom prst="line">
            <a:avLst/>
          </a:prstGeom>
          <a:noFill/>
          <a:ln w="38100">
            <a:solidFill>
              <a:schemeClr val="tx1"/>
            </a:solidFill>
            <a:round/>
            <a:headEnd/>
            <a:tailEnd/>
          </a:ln>
        </p:spPr>
        <p:txBody>
          <a:bodyPr/>
          <a:lstStyle/>
          <a:p>
            <a:endParaRPr lang="en-US"/>
          </a:p>
        </p:txBody>
      </p:sp>
      <p:sp>
        <p:nvSpPr>
          <p:cNvPr id="13323" name="Line 41"/>
          <p:cNvSpPr>
            <a:spLocks noChangeShapeType="1"/>
          </p:cNvSpPr>
          <p:nvPr/>
        </p:nvSpPr>
        <p:spPr bwMode="auto">
          <a:xfrm>
            <a:off x="5867400" y="1828800"/>
            <a:ext cx="3276600" cy="0"/>
          </a:xfrm>
          <a:prstGeom prst="line">
            <a:avLst/>
          </a:prstGeom>
          <a:noFill/>
          <a:ln w="38100">
            <a:solidFill>
              <a:schemeClr val="tx1"/>
            </a:solidFill>
            <a:round/>
            <a:headEnd/>
            <a:tailEnd/>
          </a:ln>
        </p:spPr>
        <p:txBody>
          <a:bodyPr/>
          <a:lstStyle/>
          <a:p>
            <a:endParaRPr lang="en-US"/>
          </a:p>
        </p:txBody>
      </p:sp>
      <p:sp>
        <p:nvSpPr>
          <p:cNvPr id="13324" name="Line 42"/>
          <p:cNvSpPr>
            <a:spLocks noChangeShapeType="1"/>
          </p:cNvSpPr>
          <p:nvPr/>
        </p:nvSpPr>
        <p:spPr bwMode="auto">
          <a:xfrm>
            <a:off x="3657600" y="2971800"/>
            <a:ext cx="5486400" cy="0"/>
          </a:xfrm>
          <a:prstGeom prst="line">
            <a:avLst/>
          </a:prstGeom>
          <a:noFill/>
          <a:ln w="38100" cap="rnd">
            <a:solidFill>
              <a:schemeClr val="tx1"/>
            </a:solidFill>
            <a:prstDash val="sysDot"/>
            <a:round/>
            <a:headEnd/>
            <a:tailEnd/>
          </a:ln>
        </p:spPr>
        <p:txBody>
          <a:bodyPr/>
          <a:lstStyle/>
          <a:p>
            <a:endParaRPr lang="en-US"/>
          </a:p>
        </p:txBody>
      </p:sp>
      <p:sp>
        <p:nvSpPr>
          <p:cNvPr id="13325" name="Line 43"/>
          <p:cNvSpPr>
            <a:spLocks noChangeShapeType="1"/>
          </p:cNvSpPr>
          <p:nvPr/>
        </p:nvSpPr>
        <p:spPr bwMode="auto">
          <a:xfrm>
            <a:off x="7086600" y="1828800"/>
            <a:ext cx="0" cy="1143000"/>
          </a:xfrm>
          <a:prstGeom prst="line">
            <a:avLst/>
          </a:prstGeom>
          <a:noFill/>
          <a:ln w="38100">
            <a:solidFill>
              <a:schemeClr val="tx1"/>
            </a:solidFill>
            <a:round/>
            <a:headEnd type="triangle" w="med" len="med"/>
            <a:tailEnd type="triangle" w="med" len="med"/>
          </a:ln>
        </p:spPr>
        <p:txBody>
          <a:bodyPr/>
          <a:lstStyle/>
          <a:p>
            <a:endParaRPr lang="en-US"/>
          </a:p>
        </p:txBody>
      </p:sp>
      <p:sp>
        <p:nvSpPr>
          <p:cNvPr id="13326" name="Text Box 44"/>
          <p:cNvSpPr txBox="1">
            <a:spLocks noChangeArrowheads="1"/>
          </p:cNvSpPr>
          <p:nvPr/>
        </p:nvSpPr>
        <p:spPr bwMode="auto">
          <a:xfrm>
            <a:off x="7223125" y="2124075"/>
            <a:ext cx="1727200" cy="519113"/>
          </a:xfrm>
          <a:prstGeom prst="rect">
            <a:avLst/>
          </a:prstGeom>
          <a:noFill/>
          <a:ln w="38100">
            <a:noFill/>
            <a:miter lim="800000"/>
            <a:headEnd/>
            <a:tailEnd/>
          </a:ln>
        </p:spPr>
        <p:txBody>
          <a:bodyPr wrap="none">
            <a:spAutoFit/>
          </a:bodyPr>
          <a:lstStyle/>
          <a:p>
            <a:r>
              <a:rPr lang="en-US" sz="2800"/>
              <a:t>h = .452 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24">
                                            <p:txEl>
                                              <p:pRg st="0" end="0"/>
                                            </p:txEl>
                                          </p:spTgt>
                                        </p:tgtEl>
                                        <p:attrNameLst>
                                          <p:attrName>style.visibility</p:attrName>
                                        </p:attrNameLst>
                                      </p:cBhvr>
                                      <p:to>
                                        <p:strVal val="visible"/>
                                      </p:to>
                                    </p:set>
                                    <p:anim calcmode="lin" valueType="num">
                                      <p:cBhvr additive="base">
                                        <p:cTn id="7" dur="500" fill="hold"/>
                                        <p:tgtEl>
                                          <p:spTgt spid="13312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24">
                                            <p:txEl>
                                              <p:pRg st="1" end="1"/>
                                            </p:txEl>
                                          </p:spTgt>
                                        </p:tgtEl>
                                        <p:attrNameLst>
                                          <p:attrName>style.visibility</p:attrName>
                                        </p:attrNameLst>
                                      </p:cBhvr>
                                      <p:to>
                                        <p:strVal val="visible"/>
                                      </p:to>
                                    </p:set>
                                    <p:anim calcmode="lin" valueType="num">
                                      <p:cBhvr additive="base">
                                        <p:cTn id="13" dur="500" fill="hold"/>
                                        <p:tgtEl>
                                          <p:spTgt spid="13312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2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24">
                                            <p:txEl>
                                              <p:pRg st="2" end="2"/>
                                            </p:txEl>
                                          </p:spTgt>
                                        </p:tgtEl>
                                        <p:attrNameLst>
                                          <p:attrName>style.visibility</p:attrName>
                                        </p:attrNameLst>
                                      </p:cBhvr>
                                      <p:to>
                                        <p:strVal val="visible"/>
                                      </p:to>
                                    </p:set>
                                    <p:anim calcmode="lin" valueType="num">
                                      <p:cBhvr additive="base">
                                        <p:cTn id="19" dur="500" fill="hold"/>
                                        <p:tgtEl>
                                          <p:spTgt spid="13312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2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24">
                                            <p:txEl>
                                              <p:pRg st="3" end="3"/>
                                            </p:txEl>
                                          </p:spTgt>
                                        </p:tgtEl>
                                        <p:attrNameLst>
                                          <p:attrName>style.visibility</p:attrName>
                                        </p:attrNameLst>
                                      </p:cBhvr>
                                      <p:to>
                                        <p:strVal val="visible"/>
                                      </p:to>
                                    </p:set>
                                    <p:anim calcmode="lin" valueType="num">
                                      <p:cBhvr additive="base">
                                        <p:cTn id="25" dur="500" fill="hold"/>
                                        <p:tgtEl>
                                          <p:spTgt spid="13312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2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124">
                                            <p:txEl>
                                              <p:pRg st="4" end="4"/>
                                            </p:txEl>
                                          </p:spTgt>
                                        </p:tgtEl>
                                        <p:attrNameLst>
                                          <p:attrName>style.visibility</p:attrName>
                                        </p:attrNameLst>
                                      </p:cBhvr>
                                      <p:to>
                                        <p:strVal val="visible"/>
                                      </p:to>
                                    </p:set>
                                    <p:anim calcmode="lin" valueType="num">
                                      <p:cBhvr additive="base">
                                        <p:cTn id="31" dur="500" fill="hold"/>
                                        <p:tgtEl>
                                          <p:spTgt spid="13312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2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4"/>
          <p:cNvSpPr txBox="1">
            <a:spLocks noChangeArrowheads="1"/>
          </p:cNvSpPr>
          <p:nvPr/>
        </p:nvSpPr>
        <p:spPr bwMode="auto">
          <a:xfrm>
            <a:off x="228600" y="304800"/>
            <a:ext cx="8686800" cy="701675"/>
          </a:xfrm>
          <a:prstGeom prst="rect">
            <a:avLst/>
          </a:prstGeom>
          <a:noFill/>
          <a:ln w="38100">
            <a:noFill/>
            <a:miter lim="800000"/>
            <a:headEnd/>
            <a:tailEnd/>
          </a:ln>
        </p:spPr>
        <p:txBody>
          <a:bodyPr>
            <a:spAutoFit/>
          </a:bodyPr>
          <a:lstStyle/>
          <a:p>
            <a:pPr algn="ctr"/>
            <a:r>
              <a:rPr lang="en-US" sz="2800"/>
              <a:t>Fs + mgh +  </a:t>
            </a:r>
            <a:r>
              <a:rPr lang="en-US" sz="2800" baseline="30000"/>
              <a:t>1</a:t>
            </a:r>
            <a:r>
              <a:rPr lang="en-US" sz="2800"/>
              <a:t>/</a:t>
            </a:r>
            <a:r>
              <a:rPr lang="en-US" sz="2800" baseline="-25000"/>
              <a:t>2</a:t>
            </a:r>
            <a:r>
              <a:rPr lang="en-US" sz="2800"/>
              <a:t>mv</a:t>
            </a:r>
            <a:r>
              <a:rPr lang="en-US" sz="2800" baseline="30000"/>
              <a:t>2</a:t>
            </a:r>
            <a:r>
              <a:rPr lang="en-US" sz="2800"/>
              <a:t> + </a:t>
            </a:r>
            <a:r>
              <a:rPr lang="en-US" sz="2800" baseline="30000"/>
              <a:t>1</a:t>
            </a:r>
            <a:r>
              <a:rPr lang="en-US" sz="2800"/>
              <a:t>/</a:t>
            </a:r>
            <a:r>
              <a:rPr lang="en-US" sz="2800" baseline="-25000"/>
              <a:t>2</a:t>
            </a:r>
            <a:r>
              <a:rPr lang="en-US" sz="2800"/>
              <a:t>kx</a:t>
            </a:r>
            <a:r>
              <a:rPr lang="en-US" sz="2800" baseline="30000"/>
              <a:t>2</a:t>
            </a:r>
            <a:r>
              <a:rPr lang="en-US" sz="2800"/>
              <a:t>  =</a:t>
            </a:r>
            <a:r>
              <a:rPr lang="en-US" sz="4000" b="1"/>
              <a:t> </a:t>
            </a:r>
            <a:r>
              <a:rPr lang="en-US" sz="2800"/>
              <a:t>Fs + mgh +  </a:t>
            </a:r>
            <a:r>
              <a:rPr lang="en-US" sz="2800" baseline="30000"/>
              <a:t>1</a:t>
            </a:r>
            <a:r>
              <a:rPr lang="en-US" sz="2800"/>
              <a:t>/</a:t>
            </a:r>
            <a:r>
              <a:rPr lang="en-US" sz="2800" baseline="-25000"/>
              <a:t>2</a:t>
            </a:r>
            <a:r>
              <a:rPr lang="en-US" sz="2800"/>
              <a:t>mv</a:t>
            </a:r>
            <a:r>
              <a:rPr lang="en-US" sz="2800" baseline="30000"/>
              <a:t>2</a:t>
            </a:r>
            <a:r>
              <a:rPr lang="en-US" sz="2800"/>
              <a:t> + </a:t>
            </a:r>
            <a:r>
              <a:rPr lang="en-US" sz="2800" baseline="30000"/>
              <a:t>1</a:t>
            </a:r>
            <a:r>
              <a:rPr lang="en-US" sz="2800"/>
              <a:t>/</a:t>
            </a:r>
            <a:r>
              <a:rPr lang="en-US" sz="2800" baseline="-25000"/>
              <a:t>2</a:t>
            </a:r>
            <a:r>
              <a:rPr lang="en-US" sz="2800"/>
              <a:t>kx</a:t>
            </a:r>
            <a:r>
              <a:rPr lang="en-US" sz="2800" baseline="30000"/>
              <a:t>2</a:t>
            </a:r>
          </a:p>
        </p:txBody>
      </p:sp>
      <p:sp>
        <p:nvSpPr>
          <p:cNvPr id="4100" name="Line 5"/>
          <p:cNvSpPr>
            <a:spLocks noChangeShapeType="1"/>
          </p:cNvSpPr>
          <p:nvPr/>
        </p:nvSpPr>
        <p:spPr bwMode="auto">
          <a:xfrm>
            <a:off x="0" y="2971800"/>
            <a:ext cx="2895600" cy="0"/>
          </a:xfrm>
          <a:prstGeom prst="line">
            <a:avLst/>
          </a:prstGeom>
          <a:noFill/>
          <a:ln w="38100">
            <a:solidFill>
              <a:schemeClr val="tx1"/>
            </a:solidFill>
            <a:round/>
            <a:headEnd/>
            <a:tailEnd/>
          </a:ln>
        </p:spPr>
        <p:txBody>
          <a:bodyPr/>
          <a:lstStyle/>
          <a:p>
            <a:endParaRPr lang="en-US"/>
          </a:p>
        </p:txBody>
      </p:sp>
      <p:sp>
        <p:nvSpPr>
          <p:cNvPr id="4101" name="Line 6"/>
          <p:cNvSpPr>
            <a:spLocks noChangeShapeType="1"/>
          </p:cNvSpPr>
          <p:nvPr/>
        </p:nvSpPr>
        <p:spPr bwMode="auto">
          <a:xfrm>
            <a:off x="2895600" y="2971800"/>
            <a:ext cx="2743200" cy="838200"/>
          </a:xfrm>
          <a:prstGeom prst="line">
            <a:avLst/>
          </a:prstGeom>
          <a:noFill/>
          <a:ln w="38100">
            <a:solidFill>
              <a:schemeClr val="tx1"/>
            </a:solidFill>
            <a:round/>
            <a:headEnd/>
            <a:tailEnd/>
          </a:ln>
        </p:spPr>
        <p:txBody>
          <a:bodyPr/>
          <a:lstStyle/>
          <a:p>
            <a:endParaRPr lang="en-US"/>
          </a:p>
        </p:txBody>
      </p:sp>
      <p:sp>
        <p:nvSpPr>
          <p:cNvPr id="4102" name="Line 7"/>
          <p:cNvSpPr>
            <a:spLocks noChangeShapeType="1"/>
          </p:cNvSpPr>
          <p:nvPr/>
        </p:nvSpPr>
        <p:spPr bwMode="auto">
          <a:xfrm>
            <a:off x="5638800" y="3810000"/>
            <a:ext cx="3200400" cy="0"/>
          </a:xfrm>
          <a:prstGeom prst="line">
            <a:avLst/>
          </a:prstGeom>
          <a:noFill/>
          <a:ln w="38100">
            <a:solidFill>
              <a:schemeClr val="tx1"/>
            </a:solidFill>
            <a:round/>
            <a:headEnd/>
            <a:tailEnd/>
          </a:ln>
        </p:spPr>
        <p:txBody>
          <a:bodyPr/>
          <a:lstStyle/>
          <a:p>
            <a:endParaRPr lang="en-US"/>
          </a:p>
        </p:txBody>
      </p:sp>
      <p:grpSp>
        <p:nvGrpSpPr>
          <p:cNvPr id="4103" name="Group 11"/>
          <p:cNvGrpSpPr>
            <a:grpSpLocks/>
          </p:cNvGrpSpPr>
          <p:nvPr/>
        </p:nvGrpSpPr>
        <p:grpSpPr bwMode="auto">
          <a:xfrm>
            <a:off x="609600" y="1905000"/>
            <a:ext cx="1371600" cy="1066800"/>
            <a:chOff x="384" y="1200"/>
            <a:chExt cx="864" cy="672"/>
          </a:xfrm>
        </p:grpSpPr>
        <p:sp>
          <p:nvSpPr>
            <p:cNvPr id="4115" name="Rectangle 8"/>
            <p:cNvSpPr>
              <a:spLocks noChangeArrowheads="1"/>
            </p:cNvSpPr>
            <p:nvPr/>
          </p:nvSpPr>
          <p:spPr bwMode="auto">
            <a:xfrm>
              <a:off x="432" y="1200"/>
              <a:ext cx="768" cy="528"/>
            </a:xfrm>
            <a:prstGeom prst="rect">
              <a:avLst/>
            </a:prstGeom>
            <a:solidFill>
              <a:srgbClr val="339966"/>
            </a:solidFill>
            <a:ln w="38100">
              <a:solidFill>
                <a:schemeClr val="tx1"/>
              </a:solidFill>
              <a:miter lim="800000"/>
              <a:headEnd/>
              <a:tailEnd/>
            </a:ln>
          </p:spPr>
          <p:txBody>
            <a:bodyPr wrap="none" anchor="ctr"/>
            <a:lstStyle/>
            <a:p>
              <a:endParaRPr lang="en-US"/>
            </a:p>
          </p:txBody>
        </p:sp>
        <p:sp>
          <p:nvSpPr>
            <p:cNvPr id="4116" name="Oval 9"/>
            <p:cNvSpPr>
              <a:spLocks noChangeArrowheads="1"/>
            </p:cNvSpPr>
            <p:nvPr/>
          </p:nvSpPr>
          <p:spPr bwMode="auto">
            <a:xfrm>
              <a:off x="384" y="1584"/>
              <a:ext cx="288" cy="288"/>
            </a:xfrm>
            <a:prstGeom prst="ellipse">
              <a:avLst/>
            </a:prstGeom>
            <a:solidFill>
              <a:srgbClr val="FF0000"/>
            </a:solidFill>
            <a:ln w="38100">
              <a:solidFill>
                <a:schemeClr val="tx1"/>
              </a:solidFill>
              <a:round/>
              <a:headEnd/>
              <a:tailEnd/>
            </a:ln>
          </p:spPr>
          <p:txBody>
            <a:bodyPr wrap="none" anchor="ctr"/>
            <a:lstStyle/>
            <a:p>
              <a:endParaRPr lang="en-US"/>
            </a:p>
          </p:txBody>
        </p:sp>
        <p:sp>
          <p:nvSpPr>
            <p:cNvPr id="4117" name="Oval 10"/>
            <p:cNvSpPr>
              <a:spLocks noChangeArrowheads="1"/>
            </p:cNvSpPr>
            <p:nvPr/>
          </p:nvSpPr>
          <p:spPr bwMode="auto">
            <a:xfrm>
              <a:off x="960" y="1584"/>
              <a:ext cx="288" cy="288"/>
            </a:xfrm>
            <a:prstGeom prst="ellipse">
              <a:avLst/>
            </a:prstGeom>
            <a:solidFill>
              <a:srgbClr val="FF0000"/>
            </a:solidFill>
            <a:ln w="38100">
              <a:solidFill>
                <a:schemeClr val="tx1"/>
              </a:solidFill>
              <a:round/>
              <a:headEnd/>
              <a:tailEnd/>
            </a:ln>
          </p:spPr>
          <p:txBody>
            <a:bodyPr wrap="none" anchor="ctr"/>
            <a:lstStyle/>
            <a:p>
              <a:endParaRPr lang="en-US"/>
            </a:p>
          </p:txBody>
        </p:sp>
      </p:grpSp>
      <p:sp>
        <p:nvSpPr>
          <p:cNvPr id="4104" name="Line 12"/>
          <p:cNvSpPr>
            <a:spLocks noChangeShapeType="1"/>
          </p:cNvSpPr>
          <p:nvPr/>
        </p:nvSpPr>
        <p:spPr bwMode="auto">
          <a:xfrm flipH="1">
            <a:off x="0" y="3810000"/>
            <a:ext cx="5638800" cy="0"/>
          </a:xfrm>
          <a:prstGeom prst="line">
            <a:avLst/>
          </a:prstGeom>
          <a:noFill/>
          <a:ln w="38100" cap="rnd">
            <a:solidFill>
              <a:schemeClr val="tx1"/>
            </a:solidFill>
            <a:prstDash val="sysDot"/>
            <a:round/>
            <a:headEnd/>
            <a:tailEnd/>
          </a:ln>
        </p:spPr>
        <p:txBody>
          <a:bodyPr/>
          <a:lstStyle/>
          <a:p>
            <a:endParaRPr lang="en-US"/>
          </a:p>
        </p:txBody>
      </p:sp>
      <p:sp>
        <p:nvSpPr>
          <p:cNvPr id="4105" name="Line 13"/>
          <p:cNvSpPr>
            <a:spLocks noChangeShapeType="1"/>
          </p:cNvSpPr>
          <p:nvPr/>
        </p:nvSpPr>
        <p:spPr bwMode="auto">
          <a:xfrm>
            <a:off x="1905000" y="2971800"/>
            <a:ext cx="0" cy="838200"/>
          </a:xfrm>
          <a:prstGeom prst="line">
            <a:avLst/>
          </a:prstGeom>
          <a:noFill/>
          <a:ln w="38100">
            <a:solidFill>
              <a:schemeClr val="tx1"/>
            </a:solidFill>
            <a:round/>
            <a:headEnd type="triangle" w="med" len="med"/>
            <a:tailEnd type="triangle" w="med" len="med"/>
          </a:ln>
        </p:spPr>
        <p:txBody>
          <a:bodyPr/>
          <a:lstStyle/>
          <a:p>
            <a:endParaRPr lang="en-US"/>
          </a:p>
        </p:txBody>
      </p:sp>
      <p:sp>
        <p:nvSpPr>
          <p:cNvPr id="4106" name="Text Box 14"/>
          <p:cNvSpPr txBox="1">
            <a:spLocks noChangeArrowheads="1"/>
          </p:cNvSpPr>
          <p:nvPr/>
        </p:nvSpPr>
        <p:spPr bwMode="auto">
          <a:xfrm>
            <a:off x="2117725" y="3038475"/>
            <a:ext cx="1171575" cy="519113"/>
          </a:xfrm>
          <a:prstGeom prst="rect">
            <a:avLst/>
          </a:prstGeom>
          <a:noFill/>
          <a:ln w="38100">
            <a:noFill/>
            <a:miter lim="800000"/>
            <a:headEnd/>
            <a:tailEnd/>
          </a:ln>
        </p:spPr>
        <p:txBody>
          <a:bodyPr wrap="none">
            <a:spAutoFit/>
          </a:bodyPr>
          <a:lstStyle/>
          <a:p>
            <a:r>
              <a:rPr lang="en-US" sz="2800"/>
              <a:t>1.75 m</a:t>
            </a:r>
          </a:p>
        </p:txBody>
      </p:sp>
      <p:sp>
        <p:nvSpPr>
          <p:cNvPr id="4107" name="Line 15"/>
          <p:cNvSpPr>
            <a:spLocks noChangeShapeType="1"/>
          </p:cNvSpPr>
          <p:nvPr/>
        </p:nvSpPr>
        <p:spPr bwMode="auto">
          <a:xfrm>
            <a:off x="228600" y="1905000"/>
            <a:ext cx="381000" cy="0"/>
          </a:xfrm>
          <a:prstGeom prst="line">
            <a:avLst/>
          </a:prstGeom>
          <a:noFill/>
          <a:ln w="38100">
            <a:solidFill>
              <a:schemeClr val="tx1"/>
            </a:solidFill>
            <a:round/>
            <a:headEnd/>
            <a:tailEnd/>
          </a:ln>
        </p:spPr>
        <p:txBody>
          <a:bodyPr/>
          <a:lstStyle/>
          <a:p>
            <a:endParaRPr lang="en-US"/>
          </a:p>
        </p:txBody>
      </p:sp>
      <p:sp>
        <p:nvSpPr>
          <p:cNvPr id="4108" name="Line 16"/>
          <p:cNvSpPr>
            <a:spLocks noChangeShapeType="1"/>
          </p:cNvSpPr>
          <p:nvPr/>
        </p:nvSpPr>
        <p:spPr bwMode="auto">
          <a:xfrm>
            <a:off x="0" y="2209800"/>
            <a:ext cx="457200" cy="0"/>
          </a:xfrm>
          <a:prstGeom prst="line">
            <a:avLst/>
          </a:prstGeom>
          <a:noFill/>
          <a:ln w="38100">
            <a:solidFill>
              <a:schemeClr val="tx1"/>
            </a:solidFill>
            <a:round/>
            <a:headEnd/>
            <a:tailEnd/>
          </a:ln>
        </p:spPr>
        <p:txBody>
          <a:bodyPr/>
          <a:lstStyle/>
          <a:p>
            <a:endParaRPr lang="en-US"/>
          </a:p>
        </p:txBody>
      </p:sp>
      <p:sp>
        <p:nvSpPr>
          <p:cNvPr id="4109" name="Line 17"/>
          <p:cNvSpPr>
            <a:spLocks noChangeShapeType="1"/>
          </p:cNvSpPr>
          <p:nvPr/>
        </p:nvSpPr>
        <p:spPr bwMode="auto">
          <a:xfrm>
            <a:off x="838200" y="1524000"/>
            <a:ext cx="762000" cy="0"/>
          </a:xfrm>
          <a:prstGeom prst="line">
            <a:avLst/>
          </a:prstGeom>
          <a:noFill/>
          <a:ln w="38100">
            <a:solidFill>
              <a:schemeClr val="tx1"/>
            </a:solidFill>
            <a:round/>
            <a:headEnd/>
            <a:tailEnd type="triangle" w="med" len="med"/>
          </a:ln>
        </p:spPr>
        <p:txBody>
          <a:bodyPr/>
          <a:lstStyle/>
          <a:p>
            <a:endParaRPr lang="en-US"/>
          </a:p>
        </p:txBody>
      </p:sp>
      <p:sp>
        <p:nvSpPr>
          <p:cNvPr id="4110" name="Text Box 18"/>
          <p:cNvSpPr txBox="1">
            <a:spLocks noChangeArrowheads="1"/>
          </p:cNvSpPr>
          <p:nvPr/>
        </p:nvSpPr>
        <p:spPr bwMode="auto">
          <a:xfrm>
            <a:off x="1889125" y="1209675"/>
            <a:ext cx="1785938" cy="519113"/>
          </a:xfrm>
          <a:prstGeom prst="rect">
            <a:avLst/>
          </a:prstGeom>
          <a:noFill/>
          <a:ln w="38100">
            <a:noFill/>
            <a:miter lim="800000"/>
            <a:headEnd/>
            <a:tailEnd/>
          </a:ln>
        </p:spPr>
        <p:txBody>
          <a:bodyPr wrap="none">
            <a:spAutoFit/>
          </a:bodyPr>
          <a:lstStyle/>
          <a:p>
            <a:r>
              <a:rPr lang="en-US" sz="2800"/>
              <a:t>v = 4.5 m/s</a:t>
            </a:r>
          </a:p>
        </p:txBody>
      </p:sp>
      <p:sp>
        <p:nvSpPr>
          <p:cNvPr id="4111" name="Text Box 19"/>
          <p:cNvSpPr txBox="1">
            <a:spLocks noChangeArrowheads="1"/>
          </p:cNvSpPr>
          <p:nvPr/>
        </p:nvSpPr>
        <p:spPr bwMode="auto">
          <a:xfrm>
            <a:off x="5927725" y="2098675"/>
            <a:ext cx="3216275" cy="946150"/>
          </a:xfrm>
          <a:prstGeom prst="rect">
            <a:avLst/>
          </a:prstGeom>
          <a:noFill/>
          <a:ln w="38100">
            <a:noFill/>
            <a:miter lim="800000"/>
            <a:headEnd/>
            <a:tailEnd/>
          </a:ln>
        </p:spPr>
        <p:txBody>
          <a:bodyPr>
            <a:spAutoFit/>
          </a:bodyPr>
          <a:lstStyle/>
          <a:p>
            <a:r>
              <a:rPr lang="en-US" sz="2800"/>
              <a:t>What is its velocity at the bottom?</a:t>
            </a:r>
          </a:p>
        </p:txBody>
      </p:sp>
      <p:sp>
        <p:nvSpPr>
          <p:cNvPr id="122900" name="Text Box 20"/>
          <p:cNvSpPr txBox="1">
            <a:spLocks noChangeArrowheads="1"/>
          </p:cNvSpPr>
          <p:nvPr/>
        </p:nvSpPr>
        <p:spPr bwMode="auto">
          <a:xfrm>
            <a:off x="228600" y="4175125"/>
            <a:ext cx="8686800" cy="822325"/>
          </a:xfrm>
          <a:prstGeom prst="rect">
            <a:avLst/>
          </a:prstGeom>
          <a:noFill/>
          <a:ln w="38100">
            <a:noFill/>
            <a:miter lim="800000"/>
            <a:headEnd/>
            <a:tailEnd/>
          </a:ln>
        </p:spPr>
        <p:txBody>
          <a:bodyPr>
            <a:spAutoFit/>
          </a:bodyPr>
          <a:lstStyle/>
          <a:p>
            <a:pPr algn="ctr"/>
            <a:r>
              <a:rPr lang="en-US"/>
              <a:t>0 + (250 kg)(9.81 N/kg)(1.75 m) +  </a:t>
            </a:r>
            <a:r>
              <a:rPr lang="en-US" baseline="30000"/>
              <a:t>1</a:t>
            </a:r>
            <a:r>
              <a:rPr lang="en-US"/>
              <a:t>/</a:t>
            </a:r>
            <a:r>
              <a:rPr lang="en-US" baseline="-25000"/>
              <a:t>2</a:t>
            </a:r>
            <a:r>
              <a:rPr lang="en-US"/>
              <a:t>(250 kg)(4.5 m/s)</a:t>
            </a:r>
            <a:r>
              <a:rPr lang="en-US" baseline="30000"/>
              <a:t>2</a:t>
            </a:r>
            <a:r>
              <a:rPr lang="en-US"/>
              <a:t> + 0  =</a:t>
            </a:r>
          </a:p>
          <a:p>
            <a:pPr algn="ctr"/>
            <a:r>
              <a:rPr lang="en-US" b="1"/>
              <a:t>  </a:t>
            </a:r>
            <a:r>
              <a:rPr lang="en-US"/>
              <a:t>0 + 0 +  </a:t>
            </a:r>
            <a:r>
              <a:rPr lang="en-US" baseline="30000"/>
              <a:t>1</a:t>
            </a:r>
            <a:r>
              <a:rPr lang="en-US"/>
              <a:t>/</a:t>
            </a:r>
            <a:r>
              <a:rPr lang="en-US" baseline="-25000"/>
              <a:t>2</a:t>
            </a:r>
            <a:r>
              <a:rPr lang="en-US"/>
              <a:t>(250 kg)v</a:t>
            </a:r>
            <a:r>
              <a:rPr lang="en-US" baseline="30000"/>
              <a:t>2</a:t>
            </a:r>
            <a:r>
              <a:rPr lang="en-US"/>
              <a:t> + 0</a:t>
            </a:r>
          </a:p>
        </p:txBody>
      </p:sp>
      <p:sp>
        <p:nvSpPr>
          <p:cNvPr id="4113" name="Text Box 22"/>
          <p:cNvSpPr txBox="1">
            <a:spLocks noChangeArrowheads="1"/>
          </p:cNvSpPr>
          <p:nvPr/>
        </p:nvSpPr>
        <p:spPr bwMode="auto">
          <a:xfrm>
            <a:off x="685800" y="1971675"/>
            <a:ext cx="1162050" cy="519113"/>
          </a:xfrm>
          <a:prstGeom prst="rect">
            <a:avLst/>
          </a:prstGeom>
          <a:noFill/>
          <a:ln w="38100">
            <a:noFill/>
            <a:miter lim="800000"/>
            <a:headEnd/>
            <a:tailEnd/>
          </a:ln>
        </p:spPr>
        <p:txBody>
          <a:bodyPr wrap="none">
            <a:spAutoFit/>
          </a:bodyPr>
          <a:lstStyle/>
          <a:p>
            <a:r>
              <a:rPr lang="en-US" sz="2800"/>
              <a:t>250 kg</a:t>
            </a:r>
          </a:p>
        </p:txBody>
      </p:sp>
      <p:sp>
        <p:nvSpPr>
          <p:cNvPr id="4114" name="Text Box 23"/>
          <p:cNvSpPr txBox="1">
            <a:spLocks noChangeArrowheads="1"/>
          </p:cNvSpPr>
          <p:nvPr/>
        </p:nvSpPr>
        <p:spPr bwMode="auto">
          <a:xfrm>
            <a:off x="288925" y="-85725"/>
            <a:ext cx="1793875" cy="519113"/>
          </a:xfrm>
          <a:prstGeom prst="rect">
            <a:avLst/>
          </a:prstGeom>
          <a:noFill/>
          <a:ln w="38100">
            <a:noFill/>
            <a:miter lim="800000"/>
            <a:headEnd/>
            <a:tailEnd/>
          </a:ln>
        </p:spPr>
        <p:txBody>
          <a:bodyPr wrap="none">
            <a:spAutoFit/>
          </a:bodyPr>
          <a:lstStyle/>
          <a:p>
            <a:r>
              <a:rPr lang="en-US" sz="2800" b="1" u="sng"/>
              <a:t>Example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00"/>
                                        </p:tgtEl>
                                        <p:attrNameLst>
                                          <p:attrName>style.visibility</p:attrName>
                                        </p:attrNameLst>
                                      </p:cBhvr>
                                      <p:to>
                                        <p:strVal val="visible"/>
                                      </p:to>
                                    </p:set>
                                    <p:animEffect transition="in" filter="dissolve">
                                      <p:cBhvr>
                                        <p:cTn id="7" dur="500"/>
                                        <p:tgtEl>
                                          <p:spTgt spid="122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228600" y="304800"/>
            <a:ext cx="8686800" cy="701675"/>
          </a:xfrm>
          <a:prstGeom prst="rect">
            <a:avLst/>
          </a:prstGeom>
          <a:noFill/>
          <a:ln w="38100">
            <a:noFill/>
            <a:miter lim="800000"/>
            <a:headEnd/>
            <a:tailEnd/>
          </a:ln>
        </p:spPr>
        <p:txBody>
          <a:bodyPr>
            <a:spAutoFit/>
          </a:bodyPr>
          <a:lstStyle/>
          <a:p>
            <a:pPr algn="ctr"/>
            <a:r>
              <a:rPr lang="en-US" sz="2800"/>
              <a:t>Fs + mgh +  </a:t>
            </a:r>
            <a:r>
              <a:rPr lang="en-US" sz="2800" baseline="30000"/>
              <a:t>1</a:t>
            </a:r>
            <a:r>
              <a:rPr lang="en-US" sz="2800"/>
              <a:t>/</a:t>
            </a:r>
            <a:r>
              <a:rPr lang="en-US" sz="2800" baseline="-25000"/>
              <a:t>2</a:t>
            </a:r>
            <a:r>
              <a:rPr lang="en-US" sz="2800"/>
              <a:t>mv</a:t>
            </a:r>
            <a:r>
              <a:rPr lang="en-US" sz="2800" baseline="30000"/>
              <a:t>2</a:t>
            </a:r>
            <a:r>
              <a:rPr lang="en-US" sz="2800"/>
              <a:t> + </a:t>
            </a:r>
            <a:r>
              <a:rPr lang="en-US" sz="2800" baseline="30000"/>
              <a:t>1</a:t>
            </a:r>
            <a:r>
              <a:rPr lang="en-US" sz="2800"/>
              <a:t>/</a:t>
            </a:r>
            <a:r>
              <a:rPr lang="en-US" sz="2800" baseline="-25000"/>
              <a:t>2</a:t>
            </a:r>
            <a:r>
              <a:rPr lang="en-US" sz="2800"/>
              <a:t>kx</a:t>
            </a:r>
            <a:r>
              <a:rPr lang="en-US" sz="2800" baseline="30000"/>
              <a:t>2</a:t>
            </a:r>
            <a:r>
              <a:rPr lang="en-US" sz="2800"/>
              <a:t>  =</a:t>
            </a:r>
            <a:r>
              <a:rPr lang="en-US" sz="4000" b="1"/>
              <a:t> </a:t>
            </a:r>
            <a:r>
              <a:rPr lang="en-US" sz="2800"/>
              <a:t>Fs + mgh +  </a:t>
            </a:r>
            <a:r>
              <a:rPr lang="en-US" sz="2800" baseline="30000"/>
              <a:t>1</a:t>
            </a:r>
            <a:r>
              <a:rPr lang="en-US" sz="2800"/>
              <a:t>/</a:t>
            </a:r>
            <a:r>
              <a:rPr lang="en-US" sz="2800" baseline="-25000"/>
              <a:t>2</a:t>
            </a:r>
            <a:r>
              <a:rPr lang="en-US" sz="2800"/>
              <a:t>mv</a:t>
            </a:r>
            <a:r>
              <a:rPr lang="en-US" sz="2800" baseline="30000"/>
              <a:t>2</a:t>
            </a:r>
            <a:r>
              <a:rPr lang="en-US" sz="2800"/>
              <a:t> + </a:t>
            </a:r>
            <a:r>
              <a:rPr lang="en-US" sz="2800" baseline="30000"/>
              <a:t>1</a:t>
            </a:r>
            <a:r>
              <a:rPr lang="en-US" sz="2800"/>
              <a:t>/</a:t>
            </a:r>
            <a:r>
              <a:rPr lang="en-US" sz="2800" baseline="-25000"/>
              <a:t>2</a:t>
            </a:r>
            <a:r>
              <a:rPr lang="en-US" sz="2800"/>
              <a:t>kx</a:t>
            </a:r>
            <a:r>
              <a:rPr lang="en-US" sz="2800" baseline="30000"/>
              <a:t>2</a:t>
            </a:r>
          </a:p>
        </p:txBody>
      </p:sp>
      <p:sp>
        <p:nvSpPr>
          <p:cNvPr id="5124" name="Line 4"/>
          <p:cNvSpPr>
            <a:spLocks noChangeShapeType="1"/>
          </p:cNvSpPr>
          <p:nvPr/>
        </p:nvSpPr>
        <p:spPr bwMode="auto">
          <a:xfrm>
            <a:off x="0" y="2971800"/>
            <a:ext cx="9144000" cy="0"/>
          </a:xfrm>
          <a:prstGeom prst="line">
            <a:avLst/>
          </a:prstGeom>
          <a:noFill/>
          <a:ln w="38100">
            <a:solidFill>
              <a:schemeClr val="tx1"/>
            </a:solidFill>
            <a:round/>
            <a:headEnd/>
            <a:tailEnd/>
          </a:ln>
        </p:spPr>
        <p:txBody>
          <a:bodyPr/>
          <a:lstStyle/>
          <a:p>
            <a:endParaRPr lang="en-US"/>
          </a:p>
        </p:txBody>
      </p:sp>
      <p:grpSp>
        <p:nvGrpSpPr>
          <p:cNvPr id="5125" name="Group 7"/>
          <p:cNvGrpSpPr>
            <a:grpSpLocks/>
          </p:cNvGrpSpPr>
          <p:nvPr/>
        </p:nvGrpSpPr>
        <p:grpSpPr bwMode="auto">
          <a:xfrm>
            <a:off x="609600" y="1905000"/>
            <a:ext cx="1371600" cy="1066800"/>
            <a:chOff x="384" y="1200"/>
            <a:chExt cx="864" cy="672"/>
          </a:xfrm>
        </p:grpSpPr>
        <p:sp>
          <p:nvSpPr>
            <p:cNvPr id="5138" name="Rectangle 8"/>
            <p:cNvSpPr>
              <a:spLocks noChangeArrowheads="1"/>
            </p:cNvSpPr>
            <p:nvPr/>
          </p:nvSpPr>
          <p:spPr bwMode="auto">
            <a:xfrm>
              <a:off x="432" y="1200"/>
              <a:ext cx="768" cy="528"/>
            </a:xfrm>
            <a:prstGeom prst="rect">
              <a:avLst/>
            </a:prstGeom>
            <a:solidFill>
              <a:srgbClr val="339966"/>
            </a:solidFill>
            <a:ln w="38100">
              <a:solidFill>
                <a:schemeClr val="tx1"/>
              </a:solidFill>
              <a:miter lim="800000"/>
              <a:headEnd/>
              <a:tailEnd/>
            </a:ln>
          </p:spPr>
          <p:txBody>
            <a:bodyPr wrap="none" anchor="ctr"/>
            <a:lstStyle/>
            <a:p>
              <a:endParaRPr lang="en-US"/>
            </a:p>
          </p:txBody>
        </p:sp>
        <p:sp>
          <p:nvSpPr>
            <p:cNvPr id="5139" name="Oval 9"/>
            <p:cNvSpPr>
              <a:spLocks noChangeArrowheads="1"/>
            </p:cNvSpPr>
            <p:nvPr/>
          </p:nvSpPr>
          <p:spPr bwMode="auto">
            <a:xfrm>
              <a:off x="384" y="1584"/>
              <a:ext cx="288" cy="288"/>
            </a:xfrm>
            <a:prstGeom prst="ellipse">
              <a:avLst/>
            </a:prstGeom>
            <a:solidFill>
              <a:srgbClr val="FF0000"/>
            </a:solidFill>
            <a:ln w="38100">
              <a:solidFill>
                <a:schemeClr val="tx1"/>
              </a:solidFill>
              <a:round/>
              <a:headEnd/>
              <a:tailEnd/>
            </a:ln>
          </p:spPr>
          <p:txBody>
            <a:bodyPr wrap="none" anchor="ctr"/>
            <a:lstStyle/>
            <a:p>
              <a:endParaRPr lang="en-US"/>
            </a:p>
          </p:txBody>
        </p:sp>
        <p:sp>
          <p:nvSpPr>
            <p:cNvPr id="5140" name="Oval 10"/>
            <p:cNvSpPr>
              <a:spLocks noChangeArrowheads="1"/>
            </p:cNvSpPr>
            <p:nvPr/>
          </p:nvSpPr>
          <p:spPr bwMode="auto">
            <a:xfrm>
              <a:off x="960" y="1584"/>
              <a:ext cx="288" cy="288"/>
            </a:xfrm>
            <a:prstGeom prst="ellipse">
              <a:avLst/>
            </a:prstGeom>
            <a:solidFill>
              <a:srgbClr val="FF0000"/>
            </a:solidFill>
            <a:ln w="38100">
              <a:solidFill>
                <a:schemeClr val="tx1"/>
              </a:solidFill>
              <a:round/>
              <a:headEnd/>
              <a:tailEnd/>
            </a:ln>
          </p:spPr>
          <p:txBody>
            <a:bodyPr wrap="none" anchor="ctr"/>
            <a:lstStyle/>
            <a:p>
              <a:endParaRPr lang="en-US"/>
            </a:p>
          </p:txBody>
        </p:sp>
      </p:grpSp>
      <p:sp>
        <p:nvSpPr>
          <p:cNvPr id="5126" name="Line 14"/>
          <p:cNvSpPr>
            <a:spLocks noChangeShapeType="1"/>
          </p:cNvSpPr>
          <p:nvPr/>
        </p:nvSpPr>
        <p:spPr bwMode="auto">
          <a:xfrm>
            <a:off x="228600" y="1905000"/>
            <a:ext cx="381000" cy="0"/>
          </a:xfrm>
          <a:prstGeom prst="line">
            <a:avLst/>
          </a:prstGeom>
          <a:noFill/>
          <a:ln w="38100">
            <a:solidFill>
              <a:schemeClr val="tx1"/>
            </a:solidFill>
            <a:round/>
            <a:headEnd/>
            <a:tailEnd/>
          </a:ln>
        </p:spPr>
        <p:txBody>
          <a:bodyPr/>
          <a:lstStyle/>
          <a:p>
            <a:endParaRPr lang="en-US"/>
          </a:p>
        </p:txBody>
      </p:sp>
      <p:sp>
        <p:nvSpPr>
          <p:cNvPr id="5127" name="Line 15"/>
          <p:cNvSpPr>
            <a:spLocks noChangeShapeType="1"/>
          </p:cNvSpPr>
          <p:nvPr/>
        </p:nvSpPr>
        <p:spPr bwMode="auto">
          <a:xfrm>
            <a:off x="0" y="2209800"/>
            <a:ext cx="457200" cy="0"/>
          </a:xfrm>
          <a:prstGeom prst="line">
            <a:avLst/>
          </a:prstGeom>
          <a:noFill/>
          <a:ln w="38100">
            <a:solidFill>
              <a:schemeClr val="tx1"/>
            </a:solidFill>
            <a:round/>
            <a:headEnd/>
            <a:tailEnd/>
          </a:ln>
        </p:spPr>
        <p:txBody>
          <a:bodyPr/>
          <a:lstStyle/>
          <a:p>
            <a:endParaRPr lang="en-US"/>
          </a:p>
        </p:txBody>
      </p:sp>
      <p:sp>
        <p:nvSpPr>
          <p:cNvPr id="5128" name="Line 16"/>
          <p:cNvSpPr>
            <a:spLocks noChangeShapeType="1"/>
          </p:cNvSpPr>
          <p:nvPr/>
        </p:nvSpPr>
        <p:spPr bwMode="auto">
          <a:xfrm>
            <a:off x="838200" y="1524000"/>
            <a:ext cx="762000" cy="0"/>
          </a:xfrm>
          <a:prstGeom prst="line">
            <a:avLst/>
          </a:prstGeom>
          <a:noFill/>
          <a:ln w="38100">
            <a:solidFill>
              <a:schemeClr val="tx1"/>
            </a:solidFill>
            <a:round/>
            <a:headEnd/>
            <a:tailEnd type="triangle" w="med" len="med"/>
          </a:ln>
        </p:spPr>
        <p:txBody>
          <a:bodyPr/>
          <a:lstStyle/>
          <a:p>
            <a:endParaRPr lang="en-US"/>
          </a:p>
        </p:txBody>
      </p:sp>
      <p:sp>
        <p:nvSpPr>
          <p:cNvPr id="5129" name="Text Box 17"/>
          <p:cNvSpPr txBox="1">
            <a:spLocks noChangeArrowheads="1"/>
          </p:cNvSpPr>
          <p:nvPr/>
        </p:nvSpPr>
        <p:spPr bwMode="auto">
          <a:xfrm>
            <a:off x="1889125" y="1209675"/>
            <a:ext cx="1785938" cy="519113"/>
          </a:xfrm>
          <a:prstGeom prst="rect">
            <a:avLst/>
          </a:prstGeom>
          <a:noFill/>
          <a:ln w="38100">
            <a:noFill/>
            <a:miter lim="800000"/>
            <a:headEnd/>
            <a:tailEnd/>
          </a:ln>
        </p:spPr>
        <p:txBody>
          <a:bodyPr wrap="none">
            <a:spAutoFit/>
          </a:bodyPr>
          <a:lstStyle/>
          <a:p>
            <a:r>
              <a:rPr lang="en-US" sz="2800"/>
              <a:t>v = 6.2 m/s</a:t>
            </a:r>
          </a:p>
        </p:txBody>
      </p:sp>
      <p:sp>
        <p:nvSpPr>
          <p:cNvPr id="5130" name="Text Box 18"/>
          <p:cNvSpPr txBox="1">
            <a:spLocks noChangeArrowheads="1"/>
          </p:cNvSpPr>
          <p:nvPr/>
        </p:nvSpPr>
        <p:spPr bwMode="auto">
          <a:xfrm>
            <a:off x="5927725" y="1371600"/>
            <a:ext cx="3216275" cy="946150"/>
          </a:xfrm>
          <a:prstGeom prst="rect">
            <a:avLst/>
          </a:prstGeom>
          <a:noFill/>
          <a:ln w="38100">
            <a:noFill/>
            <a:miter lim="800000"/>
            <a:headEnd/>
            <a:tailEnd/>
          </a:ln>
        </p:spPr>
        <p:txBody>
          <a:bodyPr>
            <a:spAutoFit/>
          </a:bodyPr>
          <a:lstStyle/>
          <a:p>
            <a:r>
              <a:rPr lang="en-US" sz="2800"/>
              <a:t>What is its velocity after the puddle?</a:t>
            </a:r>
          </a:p>
        </p:txBody>
      </p:sp>
      <p:sp>
        <p:nvSpPr>
          <p:cNvPr id="123923" name="Text Box 19"/>
          <p:cNvSpPr txBox="1">
            <a:spLocks noChangeArrowheads="1"/>
          </p:cNvSpPr>
          <p:nvPr/>
        </p:nvSpPr>
        <p:spPr bwMode="auto">
          <a:xfrm>
            <a:off x="152400" y="4175125"/>
            <a:ext cx="8915400" cy="641350"/>
          </a:xfrm>
          <a:prstGeom prst="rect">
            <a:avLst/>
          </a:prstGeom>
          <a:noFill/>
          <a:ln w="38100">
            <a:noFill/>
            <a:miter lim="800000"/>
            <a:headEnd/>
            <a:tailEnd/>
          </a:ln>
        </p:spPr>
        <p:txBody>
          <a:bodyPr>
            <a:spAutoFit/>
          </a:bodyPr>
          <a:lstStyle/>
          <a:p>
            <a:pPr algn="ctr"/>
            <a:r>
              <a:rPr lang="en-US"/>
              <a:t> </a:t>
            </a:r>
            <a:r>
              <a:rPr lang="en-US" baseline="30000"/>
              <a:t>1</a:t>
            </a:r>
            <a:r>
              <a:rPr lang="en-US"/>
              <a:t>/</a:t>
            </a:r>
            <a:r>
              <a:rPr lang="en-US" baseline="-25000"/>
              <a:t>2</a:t>
            </a:r>
            <a:r>
              <a:rPr lang="en-US"/>
              <a:t>(890 kg)(6.2 m/s)</a:t>
            </a:r>
            <a:r>
              <a:rPr lang="en-US" baseline="30000"/>
              <a:t>2</a:t>
            </a:r>
            <a:r>
              <a:rPr lang="en-US"/>
              <a:t>   =</a:t>
            </a:r>
            <a:r>
              <a:rPr lang="en-US" sz="3600" b="1"/>
              <a:t> </a:t>
            </a:r>
            <a:r>
              <a:rPr lang="en-US"/>
              <a:t>(3200 N)(3.6 m)  +  </a:t>
            </a:r>
            <a:r>
              <a:rPr lang="en-US" baseline="30000"/>
              <a:t>1</a:t>
            </a:r>
            <a:r>
              <a:rPr lang="en-US"/>
              <a:t>/</a:t>
            </a:r>
            <a:r>
              <a:rPr lang="en-US" baseline="-25000"/>
              <a:t>2</a:t>
            </a:r>
            <a:r>
              <a:rPr lang="en-US"/>
              <a:t>(890 kg)v</a:t>
            </a:r>
            <a:r>
              <a:rPr lang="en-US" baseline="30000"/>
              <a:t>2 </a:t>
            </a:r>
            <a:endParaRPr lang="en-US"/>
          </a:p>
        </p:txBody>
      </p:sp>
      <p:sp>
        <p:nvSpPr>
          <p:cNvPr id="5132" name="Text Box 20"/>
          <p:cNvSpPr txBox="1">
            <a:spLocks noChangeArrowheads="1"/>
          </p:cNvSpPr>
          <p:nvPr/>
        </p:nvSpPr>
        <p:spPr bwMode="auto">
          <a:xfrm>
            <a:off x="685800" y="1971675"/>
            <a:ext cx="1162050" cy="519113"/>
          </a:xfrm>
          <a:prstGeom prst="rect">
            <a:avLst/>
          </a:prstGeom>
          <a:noFill/>
          <a:ln w="38100">
            <a:noFill/>
            <a:miter lim="800000"/>
            <a:headEnd/>
            <a:tailEnd/>
          </a:ln>
        </p:spPr>
        <p:txBody>
          <a:bodyPr wrap="none">
            <a:spAutoFit/>
          </a:bodyPr>
          <a:lstStyle/>
          <a:p>
            <a:r>
              <a:rPr lang="en-US" sz="2800"/>
              <a:t>890 kg</a:t>
            </a:r>
          </a:p>
        </p:txBody>
      </p:sp>
      <p:sp>
        <p:nvSpPr>
          <p:cNvPr id="5133" name="Line 21"/>
          <p:cNvSpPr>
            <a:spLocks noChangeShapeType="1"/>
          </p:cNvSpPr>
          <p:nvPr/>
        </p:nvSpPr>
        <p:spPr bwMode="auto">
          <a:xfrm>
            <a:off x="2895600" y="2971800"/>
            <a:ext cx="2895600" cy="0"/>
          </a:xfrm>
          <a:prstGeom prst="line">
            <a:avLst/>
          </a:prstGeom>
          <a:noFill/>
          <a:ln w="76200">
            <a:solidFill>
              <a:srgbClr val="0000FF"/>
            </a:solidFill>
            <a:round/>
            <a:headEnd/>
            <a:tailEnd/>
          </a:ln>
        </p:spPr>
        <p:txBody>
          <a:bodyPr/>
          <a:lstStyle/>
          <a:p>
            <a:endParaRPr lang="en-US"/>
          </a:p>
        </p:txBody>
      </p:sp>
      <p:sp>
        <p:nvSpPr>
          <p:cNvPr id="5134" name="Text Box 22"/>
          <p:cNvSpPr txBox="1">
            <a:spLocks noChangeArrowheads="1"/>
          </p:cNvSpPr>
          <p:nvPr/>
        </p:nvSpPr>
        <p:spPr bwMode="auto">
          <a:xfrm>
            <a:off x="2971800" y="3089275"/>
            <a:ext cx="3352800" cy="822325"/>
          </a:xfrm>
          <a:prstGeom prst="rect">
            <a:avLst/>
          </a:prstGeom>
          <a:noFill/>
          <a:ln w="38100">
            <a:noFill/>
            <a:miter lim="800000"/>
            <a:headEnd/>
            <a:tailEnd/>
          </a:ln>
        </p:spPr>
        <p:txBody>
          <a:bodyPr>
            <a:spAutoFit/>
          </a:bodyPr>
          <a:lstStyle/>
          <a:p>
            <a:r>
              <a:rPr lang="en-US"/>
              <a:t>(Puddle - Exerts 3200 N of  retarding force)</a:t>
            </a:r>
          </a:p>
        </p:txBody>
      </p:sp>
      <p:sp>
        <p:nvSpPr>
          <p:cNvPr id="5135" name="Line 23"/>
          <p:cNvSpPr>
            <a:spLocks noChangeShapeType="1"/>
          </p:cNvSpPr>
          <p:nvPr/>
        </p:nvSpPr>
        <p:spPr bwMode="auto">
          <a:xfrm>
            <a:off x="2895600" y="2743200"/>
            <a:ext cx="2895600" cy="0"/>
          </a:xfrm>
          <a:prstGeom prst="line">
            <a:avLst/>
          </a:prstGeom>
          <a:noFill/>
          <a:ln w="38100">
            <a:solidFill>
              <a:schemeClr val="tx1"/>
            </a:solidFill>
            <a:round/>
            <a:headEnd type="triangle" w="med" len="med"/>
            <a:tailEnd type="triangle" w="med" len="med"/>
          </a:ln>
        </p:spPr>
        <p:txBody>
          <a:bodyPr/>
          <a:lstStyle/>
          <a:p>
            <a:endParaRPr lang="en-US"/>
          </a:p>
        </p:txBody>
      </p:sp>
      <p:sp>
        <p:nvSpPr>
          <p:cNvPr id="5136" name="Text Box 24"/>
          <p:cNvSpPr txBox="1">
            <a:spLocks noChangeArrowheads="1"/>
          </p:cNvSpPr>
          <p:nvPr/>
        </p:nvSpPr>
        <p:spPr bwMode="auto">
          <a:xfrm>
            <a:off x="3641725" y="2251075"/>
            <a:ext cx="877888" cy="457200"/>
          </a:xfrm>
          <a:prstGeom prst="rect">
            <a:avLst/>
          </a:prstGeom>
          <a:noFill/>
          <a:ln w="38100">
            <a:noFill/>
            <a:miter lim="800000"/>
            <a:headEnd/>
            <a:tailEnd/>
          </a:ln>
        </p:spPr>
        <p:txBody>
          <a:bodyPr wrap="none">
            <a:spAutoFit/>
          </a:bodyPr>
          <a:lstStyle/>
          <a:p>
            <a:r>
              <a:rPr lang="en-US"/>
              <a:t>3.6 m</a:t>
            </a:r>
          </a:p>
        </p:txBody>
      </p:sp>
      <p:sp>
        <p:nvSpPr>
          <p:cNvPr id="5137" name="Text Box 25"/>
          <p:cNvSpPr txBox="1">
            <a:spLocks noChangeArrowheads="1"/>
          </p:cNvSpPr>
          <p:nvPr/>
        </p:nvSpPr>
        <p:spPr bwMode="auto">
          <a:xfrm>
            <a:off x="288925" y="0"/>
            <a:ext cx="1793875" cy="519113"/>
          </a:xfrm>
          <a:prstGeom prst="rect">
            <a:avLst/>
          </a:prstGeom>
          <a:noFill/>
          <a:ln w="38100">
            <a:noFill/>
            <a:miter lim="800000"/>
            <a:headEnd/>
            <a:tailEnd/>
          </a:ln>
        </p:spPr>
        <p:txBody>
          <a:bodyPr wrap="none">
            <a:spAutoFit/>
          </a:bodyPr>
          <a:lstStyle/>
          <a:p>
            <a:r>
              <a:rPr lang="en-US" sz="2800" b="1" u="sng"/>
              <a:t>Example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3923"/>
                                        </p:tgtEl>
                                        <p:attrNameLst>
                                          <p:attrName>style.visibility</p:attrName>
                                        </p:attrNameLst>
                                      </p:cBhvr>
                                      <p:to>
                                        <p:strVal val="visible"/>
                                      </p:to>
                                    </p:set>
                                    <p:animEffect transition="in" filter="dissolve">
                                      <p:cBhvr>
                                        <p:cTn id="7" dur="500"/>
                                        <p:tgtEl>
                                          <p:spTgt spid="123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2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Text Box 1028"/>
          <p:cNvSpPr txBox="1">
            <a:spLocks noChangeArrowheads="1"/>
          </p:cNvSpPr>
          <p:nvPr/>
        </p:nvSpPr>
        <p:spPr bwMode="auto">
          <a:xfrm>
            <a:off x="228600" y="304800"/>
            <a:ext cx="8686800" cy="701675"/>
          </a:xfrm>
          <a:prstGeom prst="rect">
            <a:avLst/>
          </a:prstGeom>
          <a:noFill/>
          <a:ln w="38100">
            <a:noFill/>
            <a:miter lim="800000"/>
            <a:headEnd/>
            <a:tailEnd/>
          </a:ln>
          <a:effectLst/>
        </p:spPr>
        <p:txBody>
          <a:bodyPr>
            <a:spAutoFit/>
          </a:bodyPr>
          <a:lstStyle/>
          <a:p>
            <a:pPr algn="ctr"/>
            <a:r>
              <a:rPr lang="en-US" sz="2800"/>
              <a:t>Fd + mgh +  </a:t>
            </a:r>
            <a:r>
              <a:rPr lang="en-US" sz="2800" baseline="30000"/>
              <a:t>1</a:t>
            </a:r>
            <a:r>
              <a:rPr lang="en-US" sz="2800"/>
              <a:t>/</a:t>
            </a:r>
            <a:r>
              <a:rPr lang="en-US" sz="2800" baseline="-25000"/>
              <a:t>2</a:t>
            </a:r>
            <a:r>
              <a:rPr lang="en-US" sz="2800"/>
              <a:t>mv</a:t>
            </a:r>
            <a:r>
              <a:rPr lang="en-US" sz="2800" baseline="30000"/>
              <a:t>2</a:t>
            </a:r>
            <a:r>
              <a:rPr lang="en-US" sz="2800"/>
              <a:t>   =</a:t>
            </a:r>
            <a:r>
              <a:rPr lang="en-US" sz="4000" b="1"/>
              <a:t> </a:t>
            </a:r>
            <a:r>
              <a:rPr lang="en-US" sz="2800"/>
              <a:t>Fd + mgh +  </a:t>
            </a:r>
            <a:r>
              <a:rPr lang="en-US" sz="2800" baseline="30000"/>
              <a:t>1</a:t>
            </a:r>
            <a:r>
              <a:rPr lang="en-US" sz="2800"/>
              <a:t>/</a:t>
            </a:r>
            <a:r>
              <a:rPr lang="en-US" sz="2800" baseline="-25000"/>
              <a:t>2</a:t>
            </a:r>
            <a:r>
              <a:rPr lang="en-US" sz="2800"/>
              <a:t>mv</a:t>
            </a:r>
            <a:r>
              <a:rPr lang="en-US" sz="2800" baseline="30000"/>
              <a:t>2</a:t>
            </a:r>
            <a:r>
              <a:rPr lang="en-US" sz="2800"/>
              <a:t> </a:t>
            </a:r>
            <a:endParaRPr lang="en-US" sz="2800" baseline="30000"/>
          </a:p>
        </p:txBody>
      </p:sp>
      <p:sp>
        <p:nvSpPr>
          <p:cNvPr id="122885" name="Line 1029"/>
          <p:cNvSpPr>
            <a:spLocks noChangeShapeType="1"/>
          </p:cNvSpPr>
          <p:nvPr/>
        </p:nvSpPr>
        <p:spPr bwMode="auto">
          <a:xfrm>
            <a:off x="0" y="2971800"/>
            <a:ext cx="2895600" cy="0"/>
          </a:xfrm>
          <a:prstGeom prst="line">
            <a:avLst/>
          </a:prstGeom>
          <a:noFill/>
          <a:ln w="38100">
            <a:solidFill>
              <a:schemeClr val="tx1"/>
            </a:solidFill>
            <a:round/>
            <a:headEnd/>
            <a:tailEnd/>
          </a:ln>
          <a:effectLst/>
        </p:spPr>
        <p:txBody>
          <a:bodyPr/>
          <a:lstStyle/>
          <a:p>
            <a:endParaRPr lang="en-US"/>
          </a:p>
        </p:txBody>
      </p:sp>
      <p:sp>
        <p:nvSpPr>
          <p:cNvPr id="122886" name="Line 1030"/>
          <p:cNvSpPr>
            <a:spLocks noChangeShapeType="1"/>
          </p:cNvSpPr>
          <p:nvPr/>
        </p:nvSpPr>
        <p:spPr bwMode="auto">
          <a:xfrm>
            <a:off x="2895600" y="2971800"/>
            <a:ext cx="2743200" cy="838200"/>
          </a:xfrm>
          <a:prstGeom prst="line">
            <a:avLst/>
          </a:prstGeom>
          <a:noFill/>
          <a:ln w="38100">
            <a:solidFill>
              <a:schemeClr val="tx1"/>
            </a:solidFill>
            <a:round/>
            <a:headEnd/>
            <a:tailEnd/>
          </a:ln>
          <a:effectLst/>
        </p:spPr>
        <p:txBody>
          <a:bodyPr/>
          <a:lstStyle/>
          <a:p>
            <a:endParaRPr lang="en-US"/>
          </a:p>
        </p:txBody>
      </p:sp>
      <p:sp>
        <p:nvSpPr>
          <p:cNvPr id="122887" name="Line 1031"/>
          <p:cNvSpPr>
            <a:spLocks noChangeShapeType="1"/>
          </p:cNvSpPr>
          <p:nvPr/>
        </p:nvSpPr>
        <p:spPr bwMode="auto">
          <a:xfrm>
            <a:off x="5638800" y="3810000"/>
            <a:ext cx="3200400" cy="0"/>
          </a:xfrm>
          <a:prstGeom prst="line">
            <a:avLst/>
          </a:prstGeom>
          <a:noFill/>
          <a:ln w="38100">
            <a:solidFill>
              <a:schemeClr val="tx1"/>
            </a:solidFill>
            <a:round/>
            <a:headEnd/>
            <a:tailEnd/>
          </a:ln>
          <a:effectLst/>
        </p:spPr>
        <p:txBody>
          <a:bodyPr/>
          <a:lstStyle/>
          <a:p>
            <a:endParaRPr lang="en-US"/>
          </a:p>
        </p:txBody>
      </p:sp>
      <p:grpSp>
        <p:nvGrpSpPr>
          <p:cNvPr id="2" name="Group 1035"/>
          <p:cNvGrpSpPr>
            <a:grpSpLocks/>
          </p:cNvGrpSpPr>
          <p:nvPr/>
        </p:nvGrpSpPr>
        <p:grpSpPr bwMode="auto">
          <a:xfrm>
            <a:off x="609600" y="1905000"/>
            <a:ext cx="1371600" cy="1066800"/>
            <a:chOff x="384" y="1200"/>
            <a:chExt cx="864" cy="672"/>
          </a:xfrm>
        </p:grpSpPr>
        <p:sp>
          <p:nvSpPr>
            <p:cNvPr id="122888" name="Rectangle 1032"/>
            <p:cNvSpPr>
              <a:spLocks noChangeArrowheads="1"/>
            </p:cNvSpPr>
            <p:nvPr/>
          </p:nvSpPr>
          <p:spPr bwMode="auto">
            <a:xfrm>
              <a:off x="432" y="1200"/>
              <a:ext cx="768" cy="528"/>
            </a:xfrm>
            <a:prstGeom prst="rect">
              <a:avLst/>
            </a:prstGeom>
            <a:solidFill>
              <a:srgbClr val="339966"/>
            </a:solidFill>
            <a:ln w="38100">
              <a:solidFill>
                <a:schemeClr val="tx1"/>
              </a:solidFill>
              <a:miter lim="800000"/>
              <a:headEnd/>
              <a:tailEnd/>
            </a:ln>
            <a:effectLst/>
          </p:spPr>
          <p:txBody>
            <a:bodyPr wrap="none" anchor="ctr"/>
            <a:lstStyle/>
            <a:p>
              <a:endParaRPr lang="en-US"/>
            </a:p>
          </p:txBody>
        </p:sp>
        <p:sp>
          <p:nvSpPr>
            <p:cNvPr id="122889" name="Oval 1033"/>
            <p:cNvSpPr>
              <a:spLocks noChangeArrowheads="1"/>
            </p:cNvSpPr>
            <p:nvPr/>
          </p:nvSpPr>
          <p:spPr bwMode="auto">
            <a:xfrm>
              <a:off x="384" y="1584"/>
              <a:ext cx="288" cy="288"/>
            </a:xfrm>
            <a:prstGeom prst="ellipse">
              <a:avLst/>
            </a:prstGeom>
            <a:solidFill>
              <a:srgbClr val="FF0000"/>
            </a:solidFill>
            <a:ln w="38100">
              <a:solidFill>
                <a:schemeClr val="tx1"/>
              </a:solidFill>
              <a:round/>
              <a:headEnd/>
              <a:tailEnd/>
            </a:ln>
            <a:effectLst/>
          </p:spPr>
          <p:txBody>
            <a:bodyPr wrap="none" anchor="ctr"/>
            <a:lstStyle/>
            <a:p>
              <a:endParaRPr lang="en-US"/>
            </a:p>
          </p:txBody>
        </p:sp>
        <p:sp>
          <p:nvSpPr>
            <p:cNvPr id="122890" name="Oval 1034"/>
            <p:cNvSpPr>
              <a:spLocks noChangeArrowheads="1"/>
            </p:cNvSpPr>
            <p:nvPr/>
          </p:nvSpPr>
          <p:spPr bwMode="auto">
            <a:xfrm>
              <a:off x="960" y="1584"/>
              <a:ext cx="288" cy="288"/>
            </a:xfrm>
            <a:prstGeom prst="ellipse">
              <a:avLst/>
            </a:prstGeom>
            <a:solidFill>
              <a:srgbClr val="FF0000"/>
            </a:solidFill>
            <a:ln w="38100">
              <a:solidFill>
                <a:schemeClr val="tx1"/>
              </a:solidFill>
              <a:round/>
              <a:headEnd/>
              <a:tailEnd/>
            </a:ln>
            <a:effectLst/>
          </p:spPr>
          <p:txBody>
            <a:bodyPr wrap="none" anchor="ctr"/>
            <a:lstStyle/>
            <a:p>
              <a:endParaRPr lang="en-US"/>
            </a:p>
          </p:txBody>
        </p:sp>
      </p:grpSp>
      <p:sp>
        <p:nvSpPr>
          <p:cNvPr id="122892" name="Line 1036"/>
          <p:cNvSpPr>
            <a:spLocks noChangeShapeType="1"/>
          </p:cNvSpPr>
          <p:nvPr/>
        </p:nvSpPr>
        <p:spPr bwMode="auto">
          <a:xfrm flipH="1">
            <a:off x="0" y="3810000"/>
            <a:ext cx="5638800" cy="0"/>
          </a:xfrm>
          <a:prstGeom prst="line">
            <a:avLst/>
          </a:prstGeom>
          <a:noFill/>
          <a:ln w="38100" cap="rnd">
            <a:solidFill>
              <a:schemeClr val="tx1"/>
            </a:solidFill>
            <a:prstDash val="sysDot"/>
            <a:round/>
            <a:headEnd/>
            <a:tailEnd/>
          </a:ln>
          <a:effectLst/>
        </p:spPr>
        <p:txBody>
          <a:bodyPr/>
          <a:lstStyle/>
          <a:p>
            <a:endParaRPr lang="en-US"/>
          </a:p>
        </p:txBody>
      </p:sp>
      <p:sp>
        <p:nvSpPr>
          <p:cNvPr id="122893" name="Line 1037"/>
          <p:cNvSpPr>
            <a:spLocks noChangeShapeType="1"/>
          </p:cNvSpPr>
          <p:nvPr/>
        </p:nvSpPr>
        <p:spPr bwMode="auto">
          <a:xfrm>
            <a:off x="1905000" y="2971800"/>
            <a:ext cx="0" cy="838200"/>
          </a:xfrm>
          <a:prstGeom prst="line">
            <a:avLst/>
          </a:prstGeom>
          <a:noFill/>
          <a:ln w="38100">
            <a:solidFill>
              <a:schemeClr val="tx1"/>
            </a:solidFill>
            <a:round/>
            <a:headEnd type="triangle" w="med" len="med"/>
            <a:tailEnd type="triangle" w="med" len="med"/>
          </a:ln>
          <a:effectLst/>
        </p:spPr>
        <p:txBody>
          <a:bodyPr/>
          <a:lstStyle/>
          <a:p>
            <a:endParaRPr lang="en-US"/>
          </a:p>
        </p:txBody>
      </p:sp>
      <p:sp>
        <p:nvSpPr>
          <p:cNvPr id="122894" name="Text Box 1038"/>
          <p:cNvSpPr txBox="1">
            <a:spLocks noChangeArrowheads="1"/>
          </p:cNvSpPr>
          <p:nvPr/>
        </p:nvSpPr>
        <p:spPr bwMode="auto">
          <a:xfrm>
            <a:off x="2117725" y="3038475"/>
            <a:ext cx="1171575" cy="519113"/>
          </a:xfrm>
          <a:prstGeom prst="rect">
            <a:avLst/>
          </a:prstGeom>
          <a:noFill/>
          <a:ln w="38100">
            <a:noFill/>
            <a:miter lim="800000"/>
            <a:headEnd/>
            <a:tailEnd/>
          </a:ln>
          <a:effectLst/>
        </p:spPr>
        <p:txBody>
          <a:bodyPr wrap="none">
            <a:spAutoFit/>
          </a:bodyPr>
          <a:lstStyle/>
          <a:p>
            <a:r>
              <a:rPr lang="en-US" sz="2800"/>
              <a:t>1.75 m</a:t>
            </a:r>
          </a:p>
        </p:txBody>
      </p:sp>
      <p:sp>
        <p:nvSpPr>
          <p:cNvPr id="122895" name="Line 1039"/>
          <p:cNvSpPr>
            <a:spLocks noChangeShapeType="1"/>
          </p:cNvSpPr>
          <p:nvPr/>
        </p:nvSpPr>
        <p:spPr bwMode="auto">
          <a:xfrm>
            <a:off x="228600" y="1905000"/>
            <a:ext cx="381000" cy="0"/>
          </a:xfrm>
          <a:prstGeom prst="line">
            <a:avLst/>
          </a:prstGeom>
          <a:noFill/>
          <a:ln w="38100">
            <a:solidFill>
              <a:schemeClr val="tx1"/>
            </a:solidFill>
            <a:round/>
            <a:headEnd/>
            <a:tailEnd/>
          </a:ln>
          <a:effectLst/>
        </p:spPr>
        <p:txBody>
          <a:bodyPr/>
          <a:lstStyle/>
          <a:p>
            <a:endParaRPr lang="en-US"/>
          </a:p>
        </p:txBody>
      </p:sp>
      <p:sp>
        <p:nvSpPr>
          <p:cNvPr id="122896" name="Line 1040"/>
          <p:cNvSpPr>
            <a:spLocks noChangeShapeType="1"/>
          </p:cNvSpPr>
          <p:nvPr/>
        </p:nvSpPr>
        <p:spPr bwMode="auto">
          <a:xfrm>
            <a:off x="0" y="2209800"/>
            <a:ext cx="457200" cy="0"/>
          </a:xfrm>
          <a:prstGeom prst="line">
            <a:avLst/>
          </a:prstGeom>
          <a:noFill/>
          <a:ln w="38100">
            <a:solidFill>
              <a:schemeClr val="tx1"/>
            </a:solidFill>
            <a:round/>
            <a:headEnd/>
            <a:tailEnd/>
          </a:ln>
          <a:effectLst/>
        </p:spPr>
        <p:txBody>
          <a:bodyPr/>
          <a:lstStyle/>
          <a:p>
            <a:endParaRPr lang="en-US"/>
          </a:p>
        </p:txBody>
      </p:sp>
      <p:sp>
        <p:nvSpPr>
          <p:cNvPr id="122897" name="Line 1041"/>
          <p:cNvSpPr>
            <a:spLocks noChangeShapeType="1"/>
          </p:cNvSpPr>
          <p:nvPr/>
        </p:nvSpPr>
        <p:spPr bwMode="auto">
          <a:xfrm>
            <a:off x="838200" y="1524000"/>
            <a:ext cx="762000" cy="0"/>
          </a:xfrm>
          <a:prstGeom prst="line">
            <a:avLst/>
          </a:prstGeom>
          <a:noFill/>
          <a:ln w="38100">
            <a:solidFill>
              <a:schemeClr val="tx1"/>
            </a:solidFill>
            <a:round/>
            <a:headEnd/>
            <a:tailEnd type="triangle" w="med" len="med"/>
          </a:ln>
          <a:effectLst/>
        </p:spPr>
        <p:txBody>
          <a:bodyPr/>
          <a:lstStyle/>
          <a:p>
            <a:endParaRPr lang="en-US"/>
          </a:p>
        </p:txBody>
      </p:sp>
      <p:sp>
        <p:nvSpPr>
          <p:cNvPr id="122898" name="Text Box 1042"/>
          <p:cNvSpPr txBox="1">
            <a:spLocks noChangeArrowheads="1"/>
          </p:cNvSpPr>
          <p:nvPr/>
        </p:nvSpPr>
        <p:spPr bwMode="auto">
          <a:xfrm>
            <a:off x="1889125" y="1209675"/>
            <a:ext cx="1785938" cy="519113"/>
          </a:xfrm>
          <a:prstGeom prst="rect">
            <a:avLst/>
          </a:prstGeom>
          <a:noFill/>
          <a:ln w="38100">
            <a:noFill/>
            <a:miter lim="800000"/>
            <a:headEnd/>
            <a:tailEnd/>
          </a:ln>
          <a:effectLst/>
        </p:spPr>
        <p:txBody>
          <a:bodyPr wrap="none">
            <a:spAutoFit/>
          </a:bodyPr>
          <a:lstStyle/>
          <a:p>
            <a:r>
              <a:rPr lang="en-US" sz="2800"/>
              <a:t>v = 4.5 m/s</a:t>
            </a:r>
          </a:p>
        </p:txBody>
      </p:sp>
      <p:sp>
        <p:nvSpPr>
          <p:cNvPr id="122899" name="Text Box 1043"/>
          <p:cNvSpPr txBox="1">
            <a:spLocks noChangeArrowheads="1"/>
          </p:cNvSpPr>
          <p:nvPr/>
        </p:nvSpPr>
        <p:spPr bwMode="auto">
          <a:xfrm>
            <a:off x="5638800" y="1074003"/>
            <a:ext cx="3505200" cy="830997"/>
          </a:xfrm>
          <a:prstGeom prst="rect">
            <a:avLst/>
          </a:prstGeom>
          <a:noFill/>
          <a:ln w="38100">
            <a:noFill/>
            <a:miter lim="800000"/>
            <a:headEnd/>
            <a:tailEnd/>
          </a:ln>
          <a:effectLst/>
        </p:spPr>
        <p:txBody>
          <a:bodyPr wrap="square">
            <a:spAutoFit/>
          </a:bodyPr>
          <a:lstStyle/>
          <a:p>
            <a:r>
              <a:rPr lang="en-US" dirty="0"/>
              <a:t>What is its velocity </a:t>
            </a:r>
            <a:r>
              <a:rPr lang="en-US" dirty="0" smtClean="0"/>
              <a:t>after the puddle at </a:t>
            </a:r>
            <a:r>
              <a:rPr lang="en-US" dirty="0"/>
              <a:t>the bottom?</a:t>
            </a:r>
          </a:p>
        </p:txBody>
      </p:sp>
      <p:sp>
        <p:nvSpPr>
          <p:cNvPr id="122900" name="Text Box 1044"/>
          <p:cNvSpPr txBox="1">
            <a:spLocks noChangeArrowheads="1"/>
          </p:cNvSpPr>
          <p:nvPr/>
        </p:nvSpPr>
        <p:spPr bwMode="auto">
          <a:xfrm>
            <a:off x="228600" y="4892675"/>
            <a:ext cx="8686800" cy="307777"/>
          </a:xfrm>
          <a:prstGeom prst="rect">
            <a:avLst/>
          </a:prstGeom>
          <a:noFill/>
          <a:ln w="38100">
            <a:noFill/>
            <a:miter lim="800000"/>
            <a:headEnd/>
            <a:tailEnd/>
          </a:ln>
          <a:effectLst/>
        </p:spPr>
        <p:txBody>
          <a:bodyPr>
            <a:spAutoFit/>
          </a:bodyPr>
          <a:lstStyle/>
          <a:p>
            <a:pPr algn="ctr"/>
            <a:r>
              <a:rPr lang="en-US" sz="1400" dirty="0"/>
              <a:t>0 + (250 kg)(9.8 N/kg)(1.75 m) +  </a:t>
            </a:r>
            <a:r>
              <a:rPr lang="en-US" sz="1400" baseline="30000" dirty="0"/>
              <a:t>1</a:t>
            </a:r>
            <a:r>
              <a:rPr lang="en-US" sz="1400" dirty="0"/>
              <a:t>/</a:t>
            </a:r>
            <a:r>
              <a:rPr lang="en-US" sz="1400" baseline="-25000" dirty="0"/>
              <a:t>2</a:t>
            </a:r>
            <a:r>
              <a:rPr lang="en-US" sz="1400" dirty="0"/>
              <a:t>(250 kg)(4.5 m/s)</a:t>
            </a:r>
            <a:r>
              <a:rPr lang="en-US" sz="1400" baseline="30000" dirty="0"/>
              <a:t>2</a:t>
            </a:r>
            <a:r>
              <a:rPr lang="en-US" sz="1400" dirty="0"/>
              <a:t> + 0  </a:t>
            </a:r>
            <a:r>
              <a:rPr lang="en-US" sz="1400" dirty="0" smtClean="0"/>
              <a:t>=</a:t>
            </a:r>
            <a:r>
              <a:rPr lang="en-US" sz="1400" b="1" dirty="0" smtClean="0"/>
              <a:t>  </a:t>
            </a:r>
            <a:r>
              <a:rPr lang="en-US" sz="1400" dirty="0" smtClean="0"/>
              <a:t>(1200 N)(2.30 m) </a:t>
            </a:r>
            <a:r>
              <a:rPr lang="en-US" sz="1400" dirty="0"/>
              <a:t>+ 0 </a:t>
            </a:r>
            <a:r>
              <a:rPr lang="en-US" sz="1400" dirty="0" smtClean="0"/>
              <a:t>+ </a:t>
            </a:r>
            <a:r>
              <a:rPr lang="en-US" sz="1400" baseline="30000" dirty="0" smtClean="0"/>
              <a:t>1</a:t>
            </a:r>
            <a:r>
              <a:rPr lang="en-US" sz="1400" dirty="0" smtClean="0"/>
              <a:t>/</a:t>
            </a:r>
            <a:r>
              <a:rPr lang="en-US" sz="1400" baseline="-25000" dirty="0" smtClean="0"/>
              <a:t>2</a:t>
            </a:r>
            <a:r>
              <a:rPr lang="en-US" sz="1400" dirty="0" smtClean="0"/>
              <a:t>(250 </a:t>
            </a:r>
            <a:r>
              <a:rPr lang="en-US" sz="1400" dirty="0"/>
              <a:t>kg)v</a:t>
            </a:r>
            <a:r>
              <a:rPr lang="en-US" sz="1400" baseline="30000" dirty="0"/>
              <a:t>2</a:t>
            </a:r>
            <a:r>
              <a:rPr lang="en-US" sz="1400" dirty="0"/>
              <a:t> + 0</a:t>
            </a:r>
          </a:p>
        </p:txBody>
      </p:sp>
      <p:sp>
        <p:nvSpPr>
          <p:cNvPr id="122902" name="Text Box 1046"/>
          <p:cNvSpPr txBox="1">
            <a:spLocks noChangeArrowheads="1"/>
          </p:cNvSpPr>
          <p:nvPr/>
        </p:nvSpPr>
        <p:spPr bwMode="auto">
          <a:xfrm>
            <a:off x="685800" y="1971675"/>
            <a:ext cx="1162050" cy="519113"/>
          </a:xfrm>
          <a:prstGeom prst="rect">
            <a:avLst/>
          </a:prstGeom>
          <a:noFill/>
          <a:ln w="38100">
            <a:noFill/>
            <a:miter lim="800000"/>
            <a:headEnd/>
            <a:tailEnd/>
          </a:ln>
          <a:effectLst/>
        </p:spPr>
        <p:txBody>
          <a:bodyPr wrap="none">
            <a:spAutoFit/>
          </a:bodyPr>
          <a:lstStyle/>
          <a:p>
            <a:r>
              <a:rPr lang="en-US" sz="2800"/>
              <a:t>250 kg</a:t>
            </a:r>
          </a:p>
        </p:txBody>
      </p:sp>
      <p:sp>
        <p:nvSpPr>
          <p:cNvPr id="122903" name="Text Box 1047"/>
          <p:cNvSpPr txBox="1">
            <a:spLocks noChangeArrowheads="1"/>
          </p:cNvSpPr>
          <p:nvPr/>
        </p:nvSpPr>
        <p:spPr bwMode="auto">
          <a:xfrm>
            <a:off x="288925" y="-85725"/>
            <a:ext cx="1793875" cy="519113"/>
          </a:xfrm>
          <a:prstGeom prst="rect">
            <a:avLst/>
          </a:prstGeom>
          <a:noFill/>
          <a:ln w="38100">
            <a:noFill/>
            <a:miter lim="800000"/>
            <a:headEnd/>
            <a:tailEnd/>
          </a:ln>
          <a:effectLst/>
        </p:spPr>
        <p:txBody>
          <a:bodyPr wrap="none">
            <a:spAutoFit/>
          </a:bodyPr>
          <a:lstStyle/>
          <a:p>
            <a:r>
              <a:rPr lang="en-US" sz="2800" b="1" u="sng" dirty="0"/>
              <a:t>Example </a:t>
            </a:r>
            <a:r>
              <a:rPr lang="en-US" sz="2800" b="1" u="sng" dirty="0" smtClean="0"/>
              <a:t>3</a:t>
            </a:r>
            <a:endParaRPr lang="en-US" sz="2800" b="1" u="sng" dirty="0"/>
          </a:p>
        </p:txBody>
      </p:sp>
      <p:sp>
        <p:nvSpPr>
          <p:cNvPr id="21" name="Line 1045"/>
          <p:cNvSpPr>
            <a:spLocks noChangeShapeType="1"/>
          </p:cNvSpPr>
          <p:nvPr/>
        </p:nvSpPr>
        <p:spPr bwMode="auto">
          <a:xfrm>
            <a:off x="5638800" y="3810000"/>
            <a:ext cx="1447800" cy="0"/>
          </a:xfrm>
          <a:prstGeom prst="line">
            <a:avLst/>
          </a:prstGeom>
          <a:noFill/>
          <a:ln w="76200">
            <a:solidFill>
              <a:srgbClr val="0000FF"/>
            </a:solidFill>
            <a:round/>
            <a:headEnd/>
            <a:tailEnd/>
          </a:ln>
          <a:effectLst/>
        </p:spPr>
        <p:txBody>
          <a:bodyPr/>
          <a:lstStyle/>
          <a:p>
            <a:endParaRPr lang="en-US"/>
          </a:p>
        </p:txBody>
      </p:sp>
      <p:sp>
        <p:nvSpPr>
          <p:cNvPr id="22" name="Text Box 1043"/>
          <p:cNvSpPr txBox="1">
            <a:spLocks noChangeArrowheads="1"/>
          </p:cNvSpPr>
          <p:nvPr/>
        </p:nvSpPr>
        <p:spPr bwMode="auto">
          <a:xfrm>
            <a:off x="5638800" y="3810000"/>
            <a:ext cx="3733800" cy="830997"/>
          </a:xfrm>
          <a:prstGeom prst="rect">
            <a:avLst/>
          </a:prstGeom>
          <a:noFill/>
          <a:ln w="38100">
            <a:noFill/>
            <a:miter lim="800000"/>
            <a:headEnd/>
            <a:tailEnd/>
          </a:ln>
          <a:effectLst/>
        </p:spPr>
        <p:txBody>
          <a:bodyPr wrap="square">
            <a:spAutoFit/>
          </a:bodyPr>
          <a:lstStyle/>
          <a:p>
            <a:r>
              <a:rPr lang="en-US" dirty="0" smtClean="0"/>
              <a:t>Puddle exerts 1200 N of slowing force for 2.30 m</a:t>
            </a:r>
            <a:endParaRPr lang="en-US" dirty="0"/>
          </a:p>
        </p:txBody>
      </p:sp>
      <p:sp>
        <p:nvSpPr>
          <p:cNvPr id="23" name="TextBox 22"/>
          <p:cNvSpPr txBox="1"/>
          <p:nvPr/>
        </p:nvSpPr>
        <p:spPr>
          <a:xfrm>
            <a:off x="152400" y="6400800"/>
            <a:ext cx="893193" cy="338554"/>
          </a:xfrm>
          <a:prstGeom prst="rect">
            <a:avLst/>
          </a:prstGeom>
          <a:noFill/>
        </p:spPr>
        <p:txBody>
          <a:bodyPr wrap="none" rtlCol="0">
            <a:spAutoFit/>
          </a:bodyPr>
          <a:lstStyle/>
          <a:p>
            <a:r>
              <a:rPr lang="en-US" sz="1600" dirty="0" smtClean="0"/>
              <a:t>5.70 m/s</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00"/>
                                        </p:tgtEl>
                                        <p:attrNameLst>
                                          <p:attrName>style.visibility</p:attrName>
                                        </p:attrNameLst>
                                      </p:cBhvr>
                                      <p:to>
                                        <p:strVal val="visible"/>
                                      </p:to>
                                    </p:set>
                                    <p:animEffect transition="in" filter="dissolve">
                                      <p:cBhvr>
                                        <p:cTn id="7" dur="500"/>
                                        <p:tgtEl>
                                          <p:spTgt spid="122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485900" y="1066800"/>
            <a:ext cx="6159500" cy="2287588"/>
          </a:xfrm>
          <a:prstGeom prst="rect">
            <a:avLst/>
          </a:prstGeom>
          <a:noFill/>
          <a:ln w="25400">
            <a:noFill/>
            <a:miter lim="800000"/>
            <a:headEnd/>
            <a:tailEnd/>
          </a:ln>
        </p:spPr>
        <p:txBody>
          <a:bodyPr wrap="none">
            <a:spAutoFit/>
          </a:bodyPr>
          <a:lstStyle/>
          <a:p>
            <a:pPr algn="ctr"/>
            <a:r>
              <a:rPr lang="en-US" sz="4800" u="sng"/>
              <a:t>Whiteboards:</a:t>
            </a:r>
          </a:p>
          <a:p>
            <a:pPr algn="ctr"/>
            <a:r>
              <a:rPr lang="en-US" sz="4800"/>
              <a:t> Conservation of Energy</a:t>
            </a:r>
          </a:p>
          <a:p>
            <a:pPr algn="ctr"/>
            <a:r>
              <a:rPr lang="en-US" sz="4800">
                <a:hlinkClick r:id="rId2" action="ppaction://hlinksldjump"/>
              </a:rPr>
              <a:t>1</a:t>
            </a:r>
            <a:r>
              <a:rPr lang="en-US" sz="4800"/>
              <a:t> | </a:t>
            </a:r>
            <a:r>
              <a:rPr lang="en-US" sz="4800">
                <a:hlinkClick r:id="rId3" action="ppaction://hlinksldjump"/>
              </a:rPr>
              <a:t>2</a:t>
            </a:r>
            <a:r>
              <a:rPr lang="en-US" sz="4800"/>
              <a:t> | </a:t>
            </a:r>
            <a:r>
              <a:rPr lang="en-US" sz="4800">
                <a:hlinkClick r:id="rId4" action="ppaction://hlinksldjump"/>
              </a:rPr>
              <a:t>3</a:t>
            </a:r>
            <a:r>
              <a:rPr lang="en-US" sz="4800"/>
              <a:t> | </a:t>
            </a:r>
            <a:r>
              <a:rPr lang="en-US" sz="4800">
                <a:hlinkClick r:id="rId5" action="ppaction://hlinksldjump"/>
              </a:rPr>
              <a:t>4</a:t>
            </a:r>
            <a:r>
              <a:rPr lang="en-US" sz="4800"/>
              <a:t> | </a:t>
            </a:r>
            <a:r>
              <a:rPr lang="en-US" sz="4800">
                <a:hlinkClick r:id="rId6" action="ppaction://hlinksldjump"/>
              </a:rPr>
              <a:t>5</a:t>
            </a:r>
            <a:r>
              <a:rPr lang="en-US" sz="4800"/>
              <a:t> | </a:t>
            </a:r>
            <a:r>
              <a:rPr lang="en-US" sz="4800">
                <a:hlinkClick r:id="rId7" action="ppaction://hlinksldjump"/>
              </a:rPr>
              <a:t>6</a:t>
            </a:r>
            <a:r>
              <a:rPr lang="en-US" sz="4800"/>
              <a:t> | </a:t>
            </a:r>
            <a:r>
              <a:rPr lang="en-US" sz="4800">
                <a:hlinkClick r:id="rId8" action="ppaction://hlinksldjump"/>
              </a:rPr>
              <a:t>7</a:t>
            </a:r>
            <a:r>
              <a:rPr lang="en-US" sz="4800"/>
              <a:t> | </a:t>
            </a:r>
            <a:r>
              <a:rPr lang="en-US" sz="4800">
                <a:hlinkClick r:id="rId9" action="ppaction://hlinksldjump"/>
              </a:rPr>
              <a:t>8</a:t>
            </a:r>
            <a:endParaRPr lang="en-US" sz="4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52400" y="6553200"/>
            <a:ext cx="633413" cy="274638"/>
          </a:xfrm>
          <a:prstGeom prst="rect">
            <a:avLst/>
          </a:prstGeom>
          <a:noFill/>
          <a:ln w="25400">
            <a:noFill/>
            <a:miter lim="800000"/>
            <a:headEnd/>
            <a:tailEnd/>
          </a:ln>
        </p:spPr>
        <p:txBody>
          <a:bodyPr wrap="none">
            <a:spAutoFit/>
          </a:bodyPr>
          <a:lstStyle/>
          <a:p>
            <a:r>
              <a:rPr lang="en-US" sz="1200"/>
              <a:t>6.5 m/s</a:t>
            </a:r>
          </a:p>
        </p:txBody>
      </p:sp>
      <p:sp>
        <p:nvSpPr>
          <p:cNvPr id="80917" name="Text Box 21"/>
          <p:cNvSpPr txBox="1">
            <a:spLocks noChangeArrowheads="1"/>
          </p:cNvSpPr>
          <p:nvPr/>
        </p:nvSpPr>
        <p:spPr bwMode="auto">
          <a:xfrm>
            <a:off x="304800" y="2133600"/>
            <a:ext cx="8534400" cy="1920875"/>
          </a:xfrm>
          <a:prstGeom prst="rect">
            <a:avLst/>
          </a:prstGeom>
          <a:noFill/>
          <a:ln w="9525">
            <a:noFill/>
            <a:miter lim="800000"/>
            <a:headEnd/>
            <a:tailEnd/>
          </a:ln>
        </p:spPr>
        <p:txBody>
          <a:bodyPr>
            <a:spAutoFit/>
          </a:bodyPr>
          <a:lstStyle/>
          <a:p>
            <a:pPr algn="ctr"/>
            <a:r>
              <a:rPr lang="en-US"/>
              <a:t>Fs + mgh +  </a:t>
            </a:r>
            <a:r>
              <a:rPr lang="en-US" baseline="30000"/>
              <a:t>1</a:t>
            </a:r>
            <a:r>
              <a:rPr lang="en-US"/>
              <a:t>/</a:t>
            </a:r>
            <a:r>
              <a:rPr lang="en-US" baseline="-25000"/>
              <a:t>2</a:t>
            </a:r>
            <a:r>
              <a:rPr lang="en-US"/>
              <a:t>mv</a:t>
            </a:r>
            <a:r>
              <a:rPr lang="en-US" baseline="30000"/>
              <a:t>2</a:t>
            </a:r>
            <a:r>
              <a:rPr lang="en-US"/>
              <a:t> + </a:t>
            </a:r>
            <a:r>
              <a:rPr lang="en-US" baseline="30000"/>
              <a:t>1</a:t>
            </a:r>
            <a:r>
              <a:rPr lang="en-US"/>
              <a:t>/</a:t>
            </a:r>
            <a:r>
              <a:rPr lang="en-US" baseline="-25000"/>
              <a:t>2</a:t>
            </a:r>
            <a:r>
              <a:rPr lang="en-US"/>
              <a:t>kx</a:t>
            </a:r>
            <a:r>
              <a:rPr lang="en-US" baseline="30000"/>
              <a:t>2</a:t>
            </a:r>
            <a:r>
              <a:rPr lang="en-US"/>
              <a:t>  =</a:t>
            </a:r>
            <a:r>
              <a:rPr lang="en-US" sz="3600" b="1"/>
              <a:t> </a:t>
            </a:r>
            <a:r>
              <a:rPr lang="en-US"/>
              <a:t>Fs + mgh +  </a:t>
            </a:r>
            <a:r>
              <a:rPr lang="en-US" baseline="30000"/>
              <a:t>1</a:t>
            </a:r>
            <a:r>
              <a:rPr lang="en-US"/>
              <a:t>/</a:t>
            </a:r>
            <a:r>
              <a:rPr lang="en-US" baseline="-25000"/>
              <a:t>2</a:t>
            </a:r>
            <a:r>
              <a:rPr lang="en-US"/>
              <a:t>mv</a:t>
            </a:r>
            <a:r>
              <a:rPr lang="en-US" baseline="30000"/>
              <a:t>2</a:t>
            </a:r>
            <a:r>
              <a:rPr lang="en-US"/>
              <a:t> + </a:t>
            </a:r>
            <a:r>
              <a:rPr lang="en-US" baseline="30000"/>
              <a:t>1</a:t>
            </a:r>
            <a:r>
              <a:rPr lang="en-US"/>
              <a:t>/</a:t>
            </a:r>
            <a:r>
              <a:rPr lang="en-US" baseline="-25000"/>
              <a:t>2</a:t>
            </a:r>
            <a:r>
              <a:rPr lang="en-US"/>
              <a:t>kx</a:t>
            </a:r>
            <a:r>
              <a:rPr lang="en-US" baseline="30000"/>
              <a:t>2</a:t>
            </a:r>
          </a:p>
          <a:p>
            <a:pPr algn="ctr"/>
            <a:r>
              <a:rPr lang="en-US"/>
              <a:t>0   + mgh +    0       +    0      =</a:t>
            </a:r>
            <a:r>
              <a:rPr lang="en-US" sz="3600" b="1"/>
              <a:t>  </a:t>
            </a:r>
            <a:r>
              <a:rPr lang="en-US"/>
              <a:t>0 +   0     +  </a:t>
            </a:r>
            <a:r>
              <a:rPr lang="en-US" baseline="30000"/>
              <a:t>1</a:t>
            </a:r>
            <a:r>
              <a:rPr lang="en-US"/>
              <a:t>/</a:t>
            </a:r>
            <a:r>
              <a:rPr lang="en-US" baseline="-25000"/>
              <a:t>2</a:t>
            </a:r>
            <a:r>
              <a:rPr lang="en-US"/>
              <a:t>mv</a:t>
            </a:r>
            <a:r>
              <a:rPr lang="en-US" baseline="30000"/>
              <a:t>2</a:t>
            </a:r>
            <a:r>
              <a:rPr lang="en-US"/>
              <a:t> +    </a:t>
            </a:r>
            <a:r>
              <a:rPr lang="en-US" baseline="30000"/>
              <a:t>  </a:t>
            </a:r>
            <a:r>
              <a:rPr lang="en-US"/>
              <a:t>0</a:t>
            </a:r>
          </a:p>
          <a:p>
            <a:pPr algn="ctr"/>
            <a:r>
              <a:rPr lang="en-US"/>
              <a:t>(15 kg)(9.81 N/kg)(2.15 m) = </a:t>
            </a:r>
            <a:r>
              <a:rPr lang="en-US" baseline="30000"/>
              <a:t>1</a:t>
            </a:r>
            <a:r>
              <a:rPr lang="en-US"/>
              <a:t>/</a:t>
            </a:r>
            <a:r>
              <a:rPr lang="en-US" baseline="-25000"/>
              <a:t>2</a:t>
            </a:r>
            <a:r>
              <a:rPr lang="en-US"/>
              <a:t>(15 kg)v</a:t>
            </a:r>
            <a:r>
              <a:rPr lang="en-US" baseline="30000"/>
              <a:t>2</a:t>
            </a:r>
            <a:endParaRPr lang="en-US"/>
          </a:p>
          <a:p>
            <a:pPr algn="ctr"/>
            <a:r>
              <a:rPr lang="en-US"/>
              <a:t>v = 6.4948…</a:t>
            </a:r>
          </a:p>
        </p:txBody>
      </p:sp>
      <p:grpSp>
        <p:nvGrpSpPr>
          <p:cNvPr id="7173" name="Group 25"/>
          <p:cNvGrpSpPr>
            <a:grpSpLocks/>
          </p:cNvGrpSpPr>
          <p:nvPr/>
        </p:nvGrpSpPr>
        <p:grpSpPr bwMode="auto">
          <a:xfrm>
            <a:off x="609600" y="152400"/>
            <a:ext cx="1371600" cy="1066800"/>
            <a:chOff x="384" y="1200"/>
            <a:chExt cx="864" cy="672"/>
          </a:xfrm>
        </p:grpSpPr>
        <p:sp>
          <p:nvSpPr>
            <p:cNvPr id="7183" name="Rectangle 26"/>
            <p:cNvSpPr>
              <a:spLocks noChangeArrowheads="1"/>
            </p:cNvSpPr>
            <p:nvPr/>
          </p:nvSpPr>
          <p:spPr bwMode="auto">
            <a:xfrm>
              <a:off x="432" y="1200"/>
              <a:ext cx="768" cy="528"/>
            </a:xfrm>
            <a:prstGeom prst="rect">
              <a:avLst/>
            </a:prstGeom>
            <a:solidFill>
              <a:srgbClr val="339966"/>
            </a:solidFill>
            <a:ln w="38100">
              <a:solidFill>
                <a:schemeClr val="tx1"/>
              </a:solidFill>
              <a:miter lim="800000"/>
              <a:headEnd/>
              <a:tailEnd/>
            </a:ln>
          </p:spPr>
          <p:txBody>
            <a:bodyPr wrap="none" anchor="ctr"/>
            <a:lstStyle/>
            <a:p>
              <a:endParaRPr lang="en-US"/>
            </a:p>
          </p:txBody>
        </p:sp>
        <p:sp>
          <p:nvSpPr>
            <p:cNvPr id="7184" name="Oval 27"/>
            <p:cNvSpPr>
              <a:spLocks noChangeArrowheads="1"/>
            </p:cNvSpPr>
            <p:nvPr/>
          </p:nvSpPr>
          <p:spPr bwMode="auto">
            <a:xfrm>
              <a:off x="384" y="1584"/>
              <a:ext cx="288" cy="288"/>
            </a:xfrm>
            <a:prstGeom prst="ellipse">
              <a:avLst/>
            </a:prstGeom>
            <a:solidFill>
              <a:srgbClr val="FF0000"/>
            </a:solidFill>
            <a:ln w="38100">
              <a:solidFill>
                <a:schemeClr val="tx1"/>
              </a:solidFill>
              <a:round/>
              <a:headEnd/>
              <a:tailEnd/>
            </a:ln>
          </p:spPr>
          <p:txBody>
            <a:bodyPr wrap="none" anchor="ctr"/>
            <a:lstStyle/>
            <a:p>
              <a:endParaRPr lang="en-US"/>
            </a:p>
          </p:txBody>
        </p:sp>
        <p:sp>
          <p:nvSpPr>
            <p:cNvPr id="7185" name="Oval 28"/>
            <p:cNvSpPr>
              <a:spLocks noChangeArrowheads="1"/>
            </p:cNvSpPr>
            <p:nvPr/>
          </p:nvSpPr>
          <p:spPr bwMode="auto">
            <a:xfrm>
              <a:off x="960" y="1584"/>
              <a:ext cx="288" cy="288"/>
            </a:xfrm>
            <a:prstGeom prst="ellipse">
              <a:avLst/>
            </a:prstGeom>
            <a:solidFill>
              <a:srgbClr val="FF0000"/>
            </a:solidFill>
            <a:ln w="38100">
              <a:solidFill>
                <a:schemeClr val="tx1"/>
              </a:solidFill>
              <a:round/>
              <a:headEnd/>
              <a:tailEnd/>
            </a:ln>
          </p:spPr>
          <p:txBody>
            <a:bodyPr wrap="none" anchor="ctr"/>
            <a:lstStyle/>
            <a:p>
              <a:endParaRPr lang="en-US"/>
            </a:p>
          </p:txBody>
        </p:sp>
      </p:grpSp>
      <p:sp>
        <p:nvSpPr>
          <p:cNvPr id="7174" name="Line 29"/>
          <p:cNvSpPr>
            <a:spLocks noChangeShapeType="1"/>
          </p:cNvSpPr>
          <p:nvPr/>
        </p:nvSpPr>
        <p:spPr bwMode="auto">
          <a:xfrm>
            <a:off x="0" y="1219200"/>
            <a:ext cx="2362200" cy="0"/>
          </a:xfrm>
          <a:prstGeom prst="line">
            <a:avLst/>
          </a:prstGeom>
          <a:noFill/>
          <a:ln w="38100">
            <a:solidFill>
              <a:schemeClr val="tx1"/>
            </a:solidFill>
            <a:round/>
            <a:headEnd/>
            <a:tailEnd/>
          </a:ln>
        </p:spPr>
        <p:txBody>
          <a:bodyPr/>
          <a:lstStyle/>
          <a:p>
            <a:endParaRPr lang="en-US"/>
          </a:p>
        </p:txBody>
      </p:sp>
      <p:sp>
        <p:nvSpPr>
          <p:cNvPr id="7175" name="Line 30"/>
          <p:cNvSpPr>
            <a:spLocks noChangeShapeType="1"/>
          </p:cNvSpPr>
          <p:nvPr/>
        </p:nvSpPr>
        <p:spPr bwMode="auto">
          <a:xfrm>
            <a:off x="2362200" y="1219200"/>
            <a:ext cx="3429000" cy="990600"/>
          </a:xfrm>
          <a:prstGeom prst="line">
            <a:avLst/>
          </a:prstGeom>
          <a:noFill/>
          <a:ln w="38100">
            <a:solidFill>
              <a:schemeClr val="tx1"/>
            </a:solidFill>
            <a:round/>
            <a:headEnd/>
            <a:tailEnd/>
          </a:ln>
        </p:spPr>
        <p:txBody>
          <a:bodyPr/>
          <a:lstStyle/>
          <a:p>
            <a:endParaRPr lang="en-US"/>
          </a:p>
        </p:txBody>
      </p:sp>
      <p:sp>
        <p:nvSpPr>
          <p:cNvPr id="7176" name="Line 31"/>
          <p:cNvSpPr>
            <a:spLocks noChangeShapeType="1"/>
          </p:cNvSpPr>
          <p:nvPr/>
        </p:nvSpPr>
        <p:spPr bwMode="auto">
          <a:xfrm>
            <a:off x="5791200" y="2209800"/>
            <a:ext cx="3124200" cy="0"/>
          </a:xfrm>
          <a:prstGeom prst="line">
            <a:avLst/>
          </a:prstGeom>
          <a:noFill/>
          <a:ln w="38100">
            <a:solidFill>
              <a:schemeClr val="tx1"/>
            </a:solidFill>
            <a:round/>
            <a:headEnd/>
            <a:tailEnd/>
          </a:ln>
        </p:spPr>
        <p:txBody>
          <a:bodyPr/>
          <a:lstStyle/>
          <a:p>
            <a:endParaRPr lang="en-US"/>
          </a:p>
        </p:txBody>
      </p:sp>
      <p:sp>
        <p:nvSpPr>
          <p:cNvPr id="7177" name="Text Box 32"/>
          <p:cNvSpPr txBox="1">
            <a:spLocks noChangeArrowheads="1"/>
          </p:cNvSpPr>
          <p:nvPr/>
        </p:nvSpPr>
        <p:spPr bwMode="auto">
          <a:xfrm>
            <a:off x="2117725" y="193675"/>
            <a:ext cx="812800" cy="457200"/>
          </a:xfrm>
          <a:prstGeom prst="rect">
            <a:avLst/>
          </a:prstGeom>
          <a:noFill/>
          <a:ln w="38100">
            <a:noFill/>
            <a:miter lim="800000"/>
            <a:headEnd/>
            <a:tailEnd/>
          </a:ln>
        </p:spPr>
        <p:txBody>
          <a:bodyPr wrap="none">
            <a:spAutoFit/>
          </a:bodyPr>
          <a:lstStyle/>
          <a:p>
            <a:r>
              <a:rPr lang="en-US"/>
              <a:t>u = 0</a:t>
            </a:r>
          </a:p>
        </p:txBody>
      </p:sp>
      <p:sp>
        <p:nvSpPr>
          <p:cNvPr id="7178" name="Line 33"/>
          <p:cNvSpPr>
            <a:spLocks noChangeShapeType="1"/>
          </p:cNvSpPr>
          <p:nvPr/>
        </p:nvSpPr>
        <p:spPr bwMode="auto">
          <a:xfrm flipH="1">
            <a:off x="457200" y="2209800"/>
            <a:ext cx="5334000" cy="0"/>
          </a:xfrm>
          <a:prstGeom prst="line">
            <a:avLst/>
          </a:prstGeom>
          <a:noFill/>
          <a:ln w="38100" cap="rnd">
            <a:solidFill>
              <a:schemeClr val="tx1"/>
            </a:solidFill>
            <a:prstDash val="sysDot"/>
            <a:round/>
            <a:headEnd/>
            <a:tailEnd/>
          </a:ln>
        </p:spPr>
        <p:txBody>
          <a:bodyPr/>
          <a:lstStyle/>
          <a:p>
            <a:endParaRPr lang="en-US"/>
          </a:p>
        </p:txBody>
      </p:sp>
      <p:sp>
        <p:nvSpPr>
          <p:cNvPr id="7179" name="Line 34"/>
          <p:cNvSpPr>
            <a:spLocks noChangeShapeType="1"/>
          </p:cNvSpPr>
          <p:nvPr/>
        </p:nvSpPr>
        <p:spPr bwMode="auto">
          <a:xfrm>
            <a:off x="1905000" y="1219200"/>
            <a:ext cx="0" cy="990600"/>
          </a:xfrm>
          <a:prstGeom prst="line">
            <a:avLst/>
          </a:prstGeom>
          <a:noFill/>
          <a:ln w="38100">
            <a:solidFill>
              <a:schemeClr val="tx1"/>
            </a:solidFill>
            <a:round/>
            <a:headEnd type="triangle" w="med" len="med"/>
            <a:tailEnd type="triangle" w="med" len="med"/>
          </a:ln>
        </p:spPr>
        <p:txBody>
          <a:bodyPr/>
          <a:lstStyle/>
          <a:p>
            <a:endParaRPr lang="en-US"/>
          </a:p>
        </p:txBody>
      </p:sp>
      <p:sp>
        <p:nvSpPr>
          <p:cNvPr id="7180" name="Text Box 35"/>
          <p:cNvSpPr txBox="1">
            <a:spLocks noChangeArrowheads="1"/>
          </p:cNvSpPr>
          <p:nvPr/>
        </p:nvSpPr>
        <p:spPr bwMode="auto">
          <a:xfrm>
            <a:off x="1981200" y="1538288"/>
            <a:ext cx="1727200" cy="519112"/>
          </a:xfrm>
          <a:prstGeom prst="rect">
            <a:avLst/>
          </a:prstGeom>
          <a:noFill/>
          <a:ln w="38100">
            <a:noFill/>
            <a:miter lim="800000"/>
            <a:headEnd/>
            <a:tailEnd/>
          </a:ln>
        </p:spPr>
        <p:txBody>
          <a:bodyPr wrap="none">
            <a:spAutoFit/>
          </a:bodyPr>
          <a:lstStyle/>
          <a:p>
            <a:r>
              <a:rPr lang="en-US" sz="2800"/>
              <a:t>h = 2.15 m</a:t>
            </a:r>
          </a:p>
        </p:txBody>
      </p:sp>
      <p:sp>
        <p:nvSpPr>
          <p:cNvPr id="7181" name="Text Box 36"/>
          <p:cNvSpPr txBox="1">
            <a:spLocks noChangeArrowheads="1"/>
          </p:cNvSpPr>
          <p:nvPr/>
        </p:nvSpPr>
        <p:spPr bwMode="auto">
          <a:xfrm>
            <a:off x="838200" y="242888"/>
            <a:ext cx="984250" cy="519112"/>
          </a:xfrm>
          <a:prstGeom prst="rect">
            <a:avLst/>
          </a:prstGeom>
          <a:noFill/>
          <a:ln w="38100">
            <a:noFill/>
            <a:miter lim="800000"/>
            <a:headEnd/>
            <a:tailEnd/>
          </a:ln>
        </p:spPr>
        <p:txBody>
          <a:bodyPr wrap="none">
            <a:spAutoFit/>
          </a:bodyPr>
          <a:lstStyle/>
          <a:p>
            <a:r>
              <a:rPr lang="en-US" sz="2800"/>
              <a:t>15 kg</a:t>
            </a:r>
          </a:p>
        </p:txBody>
      </p:sp>
      <p:sp>
        <p:nvSpPr>
          <p:cNvPr id="7182" name="Text Box 37"/>
          <p:cNvSpPr txBox="1">
            <a:spLocks noChangeArrowheads="1"/>
          </p:cNvSpPr>
          <p:nvPr/>
        </p:nvSpPr>
        <p:spPr bwMode="auto">
          <a:xfrm>
            <a:off x="4419600" y="171450"/>
            <a:ext cx="4521200" cy="579438"/>
          </a:xfrm>
          <a:prstGeom prst="rect">
            <a:avLst/>
          </a:prstGeom>
          <a:noFill/>
          <a:ln w="38100">
            <a:noFill/>
            <a:miter lim="800000"/>
            <a:headEnd/>
            <a:tailEnd/>
          </a:ln>
        </p:spPr>
        <p:txBody>
          <a:bodyPr wrap="none">
            <a:spAutoFit/>
          </a:bodyPr>
          <a:lstStyle/>
          <a:p>
            <a:r>
              <a:rPr lang="en-US" sz="3200"/>
              <a:t>What speed at the bottom?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917">
                                            <p:txEl>
                                              <p:pRg st="0" end="0"/>
                                            </p:txEl>
                                          </p:spTgt>
                                        </p:tgtEl>
                                        <p:attrNameLst>
                                          <p:attrName>style.visibility</p:attrName>
                                        </p:attrNameLst>
                                      </p:cBhvr>
                                      <p:to>
                                        <p:strVal val="visible"/>
                                      </p:to>
                                    </p:set>
                                    <p:anim calcmode="lin" valueType="num">
                                      <p:cBhvr additive="base">
                                        <p:cTn id="7" dur="500" fill="hold"/>
                                        <p:tgtEl>
                                          <p:spTgt spid="8091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91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0917">
                                            <p:txEl>
                                              <p:pRg st="1" end="1"/>
                                            </p:txEl>
                                          </p:spTgt>
                                        </p:tgtEl>
                                        <p:attrNameLst>
                                          <p:attrName>style.visibility</p:attrName>
                                        </p:attrNameLst>
                                      </p:cBhvr>
                                      <p:to>
                                        <p:strVal val="visible"/>
                                      </p:to>
                                    </p:set>
                                    <p:anim calcmode="lin" valueType="num">
                                      <p:cBhvr additive="base">
                                        <p:cTn id="13" dur="500" fill="hold"/>
                                        <p:tgtEl>
                                          <p:spTgt spid="8091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091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0917">
                                            <p:txEl>
                                              <p:pRg st="2" end="2"/>
                                            </p:txEl>
                                          </p:spTgt>
                                        </p:tgtEl>
                                        <p:attrNameLst>
                                          <p:attrName>style.visibility</p:attrName>
                                        </p:attrNameLst>
                                      </p:cBhvr>
                                      <p:to>
                                        <p:strVal val="visible"/>
                                      </p:to>
                                    </p:set>
                                    <p:anim calcmode="lin" valueType="num">
                                      <p:cBhvr additive="base">
                                        <p:cTn id="19" dur="500" fill="hold"/>
                                        <p:tgtEl>
                                          <p:spTgt spid="8091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091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0917">
                                            <p:txEl>
                                              <p:pRg st="3" end="3"/>
                                            </p:txEl>
                                          </p:spTgt>
                                        </p:tgtEl>
                                        <p:attrNameLst>
                                          <p:attrName>style.visibility</p:attrName>
                                        </p:attrNameLst>
                                      </p:cBhvr>
                                      <p:to>
                                        <p:strVal val="visible"/>
                                      </p:to>
                                    </p:set>
                                    <p:anim calcmode="lin" valueType="num">
                                      <p:cBhvr additive="base">
                                        <p:cTn id="25" dur="500" fill="hold"/>
                                        <p:tgtEl>
                                          <p:spTgt spid="8091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091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1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ext Box 2"/>
          <p:cNvSpPr txBox="1">
            <a:spLocks noChangeArrowheads="1"/>
          </p:cNvSpPr>
          <p:nvPr/>
        </p:nvSpPr>
        <p:spPr bwMode="auto">
          <a:xfrm>
            <a:off x="152400" y="6553200"/>
            <a:ext cx="638316" cy="276999"/>
          </a:xfrm>
          <a:prstGeom prst="rect">
            <a:avLst/>
          </a:prstGeom>
          <a:noFill/>
          <a:ln w="25400">
            <a:noFill/>
            <a:miter lim="800000"/>
            <a:headEnd/>
            <a:tailEnd/>
          </a:ln>
          <a:effectLst/>
        </p:spPr>
        <p:txBody>
          <a:bodyPr wrap="none">
            <a:spAutoFit/>
          </a:bodyPr>
          <a:lstStyle/>
          <a:p>
            <a:r>
              <a:rPr lang="en-US" sz="1200" dirty="0" smtClean="0"/>
              <a:t>5.8 </a:t>
            </a:r>
            <a:r>
              <a:rPr lang="en-US" sz="1200" dirty="0"/>
              <a:t>m/s</a:t>
            </a:r>
          </a:p>
        </p:txBody>
      </p:sp>
      <p:sp>
        <p:nvSpPr>
          <p:cNvPr id="124932" name="Text Box 4"/>
          <p:cNvSpPr txBox="1">
            <a:spLocks noChangeArrowheads="1"/>
          </p:cNvSpPr>
          <p:nvPr/>
        </p:nvSpPr>
        <p:spPr bwMode="auto">
          <a:xfrm>
            <a:off x="304800" y="2133600"/>
            <a:ext cx="8534400" cy="1815882"/>
          </a:xfrm>
          <a:prstGeom prst="rect">
            <a:avLst/>
          </a:prstGeom>
          <a:noFill/>
          <a:ln w="9525">
            <a:noFill/>
            <a:miter lim="800000"/>
            <a:headEnd/>
            <a:tailEnd/>
          </a:ln>
          <a:effectLst/>
        </p:spPr>
        <p:txBody>
          <a:bodyPr>
            <a:spAutoFit/>
          </a:bodyPr>
          <a:lstStyle/>
          <a:p>
            <a:pPr algn="ctr"/>
            <a:r>
              <a:rPr lang="en-US" dirty="0" err="1"/>
              <a:t>Fd</a:t>
            </a:r>
            <a:r>
              <a:rPr lang="en-US" dirty="0"/>
              <a:t> + </a:t>
            </a:r>
            <a:r>
              <a:rPr lang="en-US" dirty="0" err="1"/>
              <a:t>mgh</a:t>
            </a:r>
            <a:r>
              <a:rPr lang="en-US" dirty="0"/>
              <a:t> +  </a:t>
            </a:r>
            <a:r>
              <a:rPr lang="en-US" baseline="30000" dirty="0"/>
              <a:t>1</a:t>
            </a:r>
            <a:r>
              <a:rPr lang="en-US" dirty="0"/>
              <a:t>/</a:t>
            </a:r>
            <a:r>
              <a:rPr lang="en-US" baseline="-25000" dirty="0"/>
              <a:t>2</a:t>
            </a:r>
            <a:r>
              <a:rPr lang="en-US" dirty="0"/>
              <a:t>mv</a:t>
            </a:r>
            <a:r>
              <a:rPr lang="en-US" baseline="30000" dirty="0"/>
              <a:t>2</a:t>
            </a:r>
            <a:r>
              <a:rPr lang="en-US" dirty="0"/>
              <a:t>  =</a:t>
            </a:r>
            <a:r>
              <a:rPr lang="en-US" sz="3600" b="1" dirty="0"/>
              <a:t> </a:t>
            </a:r>
            <a:r>
              <a:rPr lang="en-US" dirty="0" err="1"/>
              <a:t>Fd</a:t>
            </a:r>
            <a:r>
              <a:rPr lang="en-US" dirty="0"/>
              <a:t> + </a:t>
            </a:r>
            <a:r>
              <a:rPr lang="en-US" dirty="0" err="1"/>
              <a:t>mgh</a:t>
            </a:r>
            <a:r>
              <a:rPr lang="en-US" dirty="0"/>
              <a:t> +  </a:t>
            </a:r>
            <a:r>
              <a:rPr lang="en-US" baseline="30000" dirty="0"/>
              <a:t>1</a:t>
            </a:r>
            <a:r>
              <a:rPr lang="en-US" dirty="0"/>
              <a:t>/</a:t>
            </a:r>
            <a:r>
              <a:rPr lang="en-US" baseline="-25000" dirty="0"/>
              <a:t>2</a:t>
            </a:r>
            <a:r>
              <a:rPr lang="en-US" dirty="0"/>
              <a:t>mv</a:t>
            </a:r>
            <a:r>
              <a:rPr lang="en-US" baseline="30000" dirty="0"/>
              <a:t>2</a:t>
            </a:r>
          </a:p>
          <a:p>
            <a:pPr algn="ctr"/>
            <a:r>
              <a:rPr lang="en-US" dirty="0"/>
              <a:t>0   + </a:t>
            </a:r>
            <a:r>
              <a:rPr lang="en-US" dirty="0" err="1"/>
              <a:t>mgh</a:t>
            </a:r>
            <a:r>
              <a:rPr lang="en-US" dirty="0"/>
              <a:t> + </a:t>
            </a:r>
            <a:r>
              <a:rPr lang="en-US" baseline="30000" dirty="0"/>
              <a:t>1</a:t>
            </a:r>
            <a:r>
              <a:rPr lang="en-US" dirty="0"/>
              <a:t>/</a:t>
            </a:r>
            <a:r>
              <a:rPr lang="en-US" baseline="-25000" dirty="0"/>
              <a:t>2</a:t>
            </a:r>
            <a:r>
              <a:rPr lang="en-US" dirty="0"/>
              <a:t>mv</a:t>
            </a:r>
            <a:r>
              <a:rPr lang="en-US" baseline="30000" dirty="0"/>
              <a:t>2</a:t>
            </a:r>
            <a:r>
              <a:rPr lang="en-US" dirty="0"/>
              <a:t> =</a:t>
            </a:r>
            <a:r>
              <a:rPr lang="en-US" sz="3600" b="1" dirty="0"/>
              <a:t>  </a:t>
            </a:r>
            <a:r>
              <a:rPr lang="en-US" dirty="0"/>
              <a:t>0 +   0     +  </a:t>
            </a:r>
            <a:r>
              <a:rPr lang="en-US" baseline="30000" dirty="0"/>
              <a:t>1</a:t>
            </a:r>
            <a:r>
              <a:rPr lang="en-US" dirty="0"/>
              <a:t>/</a:t>
            </a:r>
            <a:r>
              <a:rPr lang="en-US" baseline="-25000" dirty="0"/>
              <a:t>2</a:t>
            </a:r>
            <a:r>
              <a:rPr lang="en-US" dirty="0"/>
              <a:t>mv</a:t>
            </a:r>
            <a:r>
              <a:rPr lang="en-US" baseline="30000" dirty="0"/>
              <a:t>2</a:t>
            </a:r>
          </a:p>
          <a:p>
            <a:pPr algn="ctr"/>
            <a:r>
              <a:rPr lang="en-US" dirty="0" smtClean="0"/>
              <a:t>+ </a:t>
            </a:r>
            <a:r>
              <a:rPr lang="en-US" baseline="30000" dirty="0"/>
              <a:t>1</a:t>
            </a:r>
            <a:r>
              <a:rPr lang="en-US" dirty="0"/>
              <a:t>/</a:t>
            </a:r>
            <a:r>
              <a:rPr lang="en-US" baseline="-25000" dirty="0"/>
              <a:t>2</a:t>
            </a:r>
            <a:r>
              <a:rPr lang="en-US" dirty="0"/>
              <a:t>(15 kg</a:t>
            </a:r>
            <a:r>
              <a:rPr lang="en-US" dirty="0" smtClean="0"/>
              <a:t>)(8.7 m/s)</a:t>
            </a:r>
            <a:r>
              <a:rPr lang="en-US" baseline="30000" dirty="0" smtClean="0"/>
              <a:t>2 </a:t>
            </a:r>
            <a:r>
              <a:rPr lang="en-US" dirty="0" smtClean="0"/>
              <a:t>= (15 kg)(9.8 N/kg)(2.15 m) + </a:t>
            </a:r>
            <a:r>
              <a:rPr lang="en-US" baseline="30000" dirty="0"/>
              <a:t>1</a:t>
            </a:r>
            <a:r>
              <a:rPr lang="en-US" dirty="0"/>
              <a:t>/</a:t>
            </a:r>
            <a:r>
              <a:rPr lang="en-US" baseline="-25000" dirty="0"/>
              <a:t>2</a:t>
            </a:r>
            <a:r>
              <a:rPr lang="en-US" dirty="0"/>
              <a:t>(15 kg)v</a:t>
            </a:r>
            <a:r>
              <a:rPr lang="en-US" baseline="30000" dirty="0"/>
              <a:t>2</a:t>
            </a:r>
            <a:endParaRPr lang="en-US" dirty="0"/>
          </a:p>
          <a:p>
            <a:pPr algn="ctr"/>
            <a:endParaRPr lang="en-US" baseline="30000" dirty="0"/>
          </a:p>
        </p:txBody>
      </p:sp>
      <p:grpSp>
        <p:nvGrpSpPr>
          <p:cNvPr id="2" name="Group 5"/>
          <p:cNvGrpSpPr>
            <a:grpSpLocks/>
          </p:cNvGrpSpPr>
          <p:nvPr/>
        </p:nvGrpSpPr>
        <p:grpSpPr bwMode="auto">
          <a:xfrm>
            <a:off x="609600" y="1143000"/>
            <a:ext cx="1371600" cy="1066800"/>
            <a:chOff x="384" y="1200"/>
            <a:chExt cx="864" cy="672"/>
          </a:xfrm>
        </p:grpSpPr>
        <p:sp>
          <p:nvSpPr>
            <p:cNvPr id="124934" name="Rectangle 6"/>
            <p:cNvSpPr>
              <a:spLocks noChangeArrowheads="1"/>
            </p:cNvSpPr>
            <p:nvPr/>
          </p:nvSpPr>
          <p:spPr bwMode="auto">
            <a:xfrm>
              <a:off x="432" y="1200"/>
              <a:ext cx="768" cy="528"/>
            </a:xfrm>
            <a:prstGeom prst="rect">
              <a:avLst/>
            </a:prstGeom>
            <a:solidFill>
              <a:srgbClr val="339966"/>
            </a:solidFill>
            <a:ln w="38100">
              <a:solidFill>
                <a:schemeClr val="tx1"/>
              </a:solidFill>
              <a:miter lim="800000"/>
              <a:headEnd/>
              <a:tailEnd/>
            </a:ln>
            <a:effectLst/>
          </p:spPr>
          <p:txBody>
            <a:bodyPr wrap="none" anchor="ctr"/>
            <a:lstStyle/>
            <a:p>
              <a:endParaRPr lang="en-US"/>
            </a:p>
          </p:txBody>
        </p:sp>
        <p:sp>
          <p:nvSpPr>
            <p:cNvPr id="124935" name="Oval 7"/>
            <p:cNvSpPr>
              <a:spLocks noChangeArrowheads="1"/>
            </p:cNvSpPr>
            <p:nvPr/>
          </p:nvSpPr>
          <p:spPr bwMode="auto">
            <a:xfrm>
              <a:off x="384" y="1584"/>
              <a:ext cx="288" cy="288"/>
            </a:xfrm>
            <a:prstGeom prst="ellipse">
              <a:avLst/>
            </a:prstGeom>
            <a:solidFill>
              <a:srgbClr val="FF0000"/>
            </a:solidFill>
            <a:ln w="38100">
              <a:solidFill>
                <a:schemeClr val="tx1"/>
              </a:solidFill>
              <a:round/>
              <a:headEnd/>
              <a:tailEnd/>
            </a:ln>
            <a:effectLst/>
          </p:spPr>
          <p:txBody>
            <a:bodyPr wrap="none" anchor="ctr"/>
            <a:lstStyle/>
            <a:p>
              <a:endParaRPr lang="en-US"/>
            </a:p>
          </p:txBody>
        </p:sp>
        <p:sp>
          <p:nvSpPr>
            <p:cNvPr id="124936" name="Oval 8"/>
            <p:cNvSpPr>
              <a:spLocks noChangeArrowheads="1"/>
            </p:cNvSpPr>
            <p:nvPr/>
          </p:nvSpPr>
          <p:spPr bwMode="auto">
            <a:xfrm>
              <a:off x="960" y="1584"/>
              <a:ext cx="288" cy="288"/>
            </a:xfrm>
            <a:prstGeom prst="ellipse">
              <a:avLst/>
            </a:prstGeom>
            <a:solidFill>
              <a:srgbClr val="FF0000"/>
            </a:solidFill>
            <a:ln w="38100">
              <a:solidFill>
                <a:schemeClr val="tx1"/>
              </a:solidFill>
              <a:round/>
              <a:headEnd/>
              <a:tailEnd/>
            </a:ln>
            <a:effectLst/>
          </p:spPr>
          <p:txBody>
            <a:bodyPr wrap="none" anchor="ctr"/>
            <a:lstStyle/>
            <a:p>
              <a:endParaRPr lang="en-US"/>
            </a:p>
          </p:txBody>
        </p:sp>
      </p:grpSp>
      <p:sp>
        <p:nvSpPr>
          <p:cNvPr id="124937" name="Line 9"/>
          <p:cNvSpPr>
            <a:spLocks noChangeShapeType="1"/>
          </p:cNvSpPr>
          <p:nvPr/>
        </p:nvSpPr>
        <p:spPr bwMode="auto">
          <a:xfrm>
            <a:off x="6781800" y="1219200"/>
            <a:ext cx="2362200" cy="0"/>
          </a:xfrm>
          <a:prstGeom prst="line">
            <a:avLst/>
          </a:prstGeom>
          <a:noFill/>
          <a:ln w="38100">
            <a:solidFill>
              <a:schemeClr val="tx1"/>
            </a:solidFill>
            <a:round/>
            <a:headEnd/>
            <a:tailEnd/>
          </a:ln>
          <a:effectLst/>
        </p:spPr>
        <p:txBody>
          <a:bodyPr/>
          <a:lstStyle/>
          <a:p>
            <a:endParaRPr lang="en-US"/>
          </a:p>
        </p:txBody>
      </p:sp>
      <p:sp>
        <p:nvSpPr>
          <p:cNvPr id="124938" name="Line 10"/>
          <p:cNvSpPr>
            <a:spLocks noChangeShapeType="1"/>
          </p:cNvSpPr>
          <p:nvPr/>
        </p:nvSpPr>
        <p:spPr bwMode="auto">
          <a:xfrm flipV="1">
            <a:off x="3124200" y="1219200"/>
            <a:ext cx="3657600" cy="990600"/>
          </a:xfrm>
          <a:prstGeom prst="line">
            <a:avLst/>
          </a:prstGeom>
          <a:noFill/>
          <a:ln w="38100">
            <a:solidFill>
              <a:schemeClr val="tx1"/>
            </a:solidFill>
            <a:round/>
            <a:headEnd/>
            <a:tailEnd/>
          </a:ln>
          <a:effectLst/>
        </p:spPr>
        <p:txBody>
          <a:bodyPr/>
          <a:lstStyle/>
          <a:p>
            <a:endParaRPr lang="en-US"/>
          </a:p>
        </p:txBody>
      </p:sp>
      <p:sp>
        <p:nvSpPr>
          <p:cNvPr id="124939" name="Line 11"/>
          <p:cNvSpPr>
            <a:spLocks noChangeShapeType="1"/>
          </p:cNvSpPr>
          <p:nvPr/>
        </p:nvSpPr>
        <p:spPr bwMode="auto">
          <a:xfrm>
            <a:off x="0" y="2209800"/>
            <a:ext cx="3124200" cy="0"/>
          </a:xfrm>
          <a:prstGeom prst="line">
            <a:avLst/>
          </a:prstGeom>
          <a:noFill/>
          <a:ln w="38100">
            <a:solidFill>
              <a:schemeClr val="tx1"/>
            </a:solidFill>
            <a:round/>
            <a:headEnd/>
            <a:tailEnd/>
          </a:ln>
          <a:effectLst/>
        </p:spPr>
        <p:txBody>
          <a:bodyPr/>
          <a:lstStyle/>
          <a:p>
            <a:endParaRPr lang="en-US"/>
          </a:p>
        </p:txBody>
      </p:sp>
      <p:sp>
        <p:nvSpPr>
          <p:cNvPr id="124940" name="Text Box 12"/>
          <p:cNvSpPr txBox="1">
            <a:spLocks noChangeArrowheads="1"/>
          </p:cNvSpPr>
          <p:nvPr/>
        </p:nvSpPr>
        <p:spPr bwMode="auto">
          <a:xfrm>
            <a:off x="1066800" y="528935"/>
            <a:ext cx="1628972" cy="461665"/>
          </a:xfrm>
          <a:prstGeom prst="rect">
            <a:avLst/>
          </a:prstGeom>
          <a:noFill/>
          <a:ln w="38100">
            <a:noFill/>
            <a:miter lim="800000"/>
            <a:headEnd/>
            <a:tailEnd/>
          </a:ln>
          <a:effectLst/>
        </p:spPr>
        <p:txBody>
          <a:bodyPr wrap="none">
            <a:spAutoFit/>
          </a:bodyPr>
          <a:lstStyle/>
          <a:p>
            <a:r>
              <a:rPr lang="en-US" dirty="0"/>
              <a:t>v</a:t>
            </a:r>
            <a:r>
              <a:rPr lang="en-US" baseline="-25000" dirty="0"/>
              <a:t>i</a:t>
            </a:r>
            <a:r>
              <a:rPr lang="en-US" dirty="0"/>
              <a:t> = </a:t>
            </a:r>
            <a:r>
              <a:rPr lang="en-US" dirty="0" smtClean="0"/>
              <a:t>8.7 </a:t>
            </a:r>
            <a:r>
              <a:rPr lang="en-US" dirty="0"/>
              <a:t>m/s</a:t>
            </a:r>
          </a:p>
        </p:txBody>
      </p:sp>
      <p:sp>
        <p:nvSpPr>
          <p:cNvPr id="124941" name="Line 13"/>
          <p:cNvSpPr>
            <a:spLocks noChangeShapeType="1"/>
          </p:cNvSpPr>
          <p:nvPr/>
        </p:nvSpPr>
        <p:spPr bwMode="auto">
          <a:xfrm flipH="1">
            <a:off x="3124200" y="2228850"/>
            <a:ext cx="6019800" cy="0"/>
          </a:xfrm>
          <a:prstGeom prst="line">
            <a:avLst/>
          </a:prstGeom>
          <a:noFill/>
          <a:ln w="38100" cap="rnd">
            <a:solidFill>
              <a:schemeClr val="tx1"/>
            </a:solidFill>
            <a:prstDash val="sysDot"/>
            <a:round/>
            <a:headEnd/>
            <a:tailEnd/>
          </a:ln>
          <a:effectLst/>
        </p:spPr>
        <p:txBody>
          <a:bodyPr/>
          <a:lstStyle/>
          <a:p>
            <a:endParaRPr lang="en-US"/>
          </a:p>
        </p:txBody>
      </p:sp>
      <p:sp>
        <p:nvSpPr>
          <p:cNvPr id="124942" name="Line 14"/>
          <p:cNvSpPr>
            <a:spLocks noChangeShapeType="1"/>
          </p:cNvSpPr>
          <p:nvPr/>
        </p:nvSpPr>
        <p:spPr bwMode="auto">
          <a:xfrm>
            <a:off x="8610600" y="1219200"/>
            <a:ext cx="0" cy="990600"/>
          </a:xfrm>
          <a:prstGeom prst="line">
            <a:avLst/>
          </a:prstGeom>
          <a:noFill/>
          <a:ln w="38100">
            <a:solidFill>
              <a:schemeClr val="tx1"/>
            </a:solidFill>
            <a:round/>
            <a:headEnd type="triangle" w="med" len="med"/>
            <a:tailEnd type="triangle" w="med" len="med"/>
          </a:ln>
          <a:effectLst/>
        </p:spPr>
        <p:txBody>
          <a:bodyPr/>
          <a:lstStyle/>
          <a:p>
            <a:endParaRPr lang="en-US"/>
          </a:p>
        </p:txBody>
      </p:sp>
      <p:sp>
        <p:nvSpPr>
          <p:cNvPr id="124943" name="Text Box 15"/>
          <p:cNvSpPr txBox="1">
            <a:spLocks noChangeArrowheads="1"/>
          </p:cNvSpPr>
          <p:nvPr/>
        </p:nvSpPr>
        <p:spPr bwMode="auto">
          <a:xfrm>
            <a:off x="6807200" y="1538288"/>
            <a:ext cx="1727200" cy="519112"/>
          </a:xfrm>
          <a:prstGeom prst="rect">
            <a:avLst/>
          </a:prstGeom>
          <a:noFill/>
          <a:ln w="38100">
            <a:noFill/>
            <a:miter lim="800000"/>
            <a:headEnd/>
            <a:tailEnd/>
          </a:ln>
          <a:effectLst/>
        </p:spPr>
        <p:txBody>
          <a:bodyPr wrap="none">
            <a:spAutoFit/>
          </a:bodyPr>
          <a:lstStyle/>
          <a:p>
            <a:r>
              <a:rPr lang="en-US" sz="2800" dirty="0"/>
              <a:t>h = 2.15 m</a:t>
            </a:r>
          </a:p>
        </p:txBody>
      </p:sp>
      <p:sp>
        <p:nvSpPr>
          <p:cNvPr id="124944" name="Text Box 16"/>
          <p:cNvSpPr txBox="1">
            <a:spLocks noChangeArrowheads="1"/>
          </p:cNvSpPr>
          <p:nvPr/>
        </p:nvSpPr>
        <p:spPr bwMode="auto">
          <a:xfrm>
            <a:off x="838200" y="1233488"/>
            <a:ext cx="984250" cy="519112"/>
          </a:xfrm>
          <a:prstGeom prst="rect">
            <a:avLst/>
          </a:prstGeom>
          <a:noFill/>
          <a:ln w="38100">
            <a:noFill/>
            <a:miter lim="800000"/>
            <a:headEnd/>
            <a:tailEnd/>
          </a:ln>
          <a:effectLst/>
        </p:spPr>
        <p:txBody>
          <a:bodyPr wrap="none">
            <a:spAutoFit/>
          </a:bodyPr>
          <a:lstStyle/>
          <a:p>
            <a:r>
              <a:rPr lang="en-US" sz="2800"/>
              <a:t>15 kg</a:t>
            </a:r>
          </a:p>
        </p:txBody>
      </p:sp>
      <p:sp>
        <p:nvSpPr>
          <p:cNvPr id="124945" name="Text Box 17"/>
          <p:cNvSpPr txBox="1">
            <a:spLocks noChangeArrowheads="1"/>
          </p:cNvSpPr>
          <p:nvPr/>
        </p:nvSpPr>
        <p:spPr bwMode="auto">
          <a:xfrm>
            <a:off x="4419600" y="171450"/>
            <a:ext cx="3926075" cy="584775"/>
          </a:xfrm>
          <a:prstGeom prst="rect">
            <a:avLst/>
          </a:prstGeom>
          <a:noFill/>
          <a:ln w="38100">
            <a:noFill/>
            <a:miter lim="800000"/>
            <a:headEnd/>
            <a:tailEnd/>
          </a:ln>
          <a:effectLst/>
        </p:spPr>
        <p:txBody>
          <a:bodyPr wrap="none">
            <a:spAutoFit/>
          </a:bodyPr>
          <a:lstStyle/>
          <a:p>
            <a:r>
              <a:rPr lang="en-US" sz="3200" dirty="0"/>
              <a:t>What speed at the </a:t>
            </a:r>
            <a:r>
              <a:rPr lang="en-US" sz="3200" dirty="0" smtClean="0"/>
              <a:t>top?</a:t>
            </a:r>
            <a:endParaRPr lang="en-US" sz="3200" dirty="0"/>
          </a:p>
        </p:txBody>
      </p:sp>
      <p:cxnSp>
        <p:nvCxnSpPr>
          <p:cNvPr id="19" name="Straight Connector 18"/>
          <p:cNvCxnSpPr/>
          <p:nvPr/>
        </p:nvCxnSpPr>
        <p:spPr bwMode="auto">
          <a:xfrm>
            <a:off x="228600" y="1219200"/>
            <a:ext cx="381000" cy="0"/>
          </a:xfrm>
          <a:prstGeom prst="line">
            <a:avLst/>
          </a:prstGeom>
          <a:noFill/>
          <a:ln w="38100"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152400" y="1447800"/>
            <a:ext cx="381000" cy="0"/>
          </a:xfrm>
          <a:prstGeom prst="line">
            <a:avLst/>
          </a:prstGeom>
          <a:noFill/>
          <a:ln w="38100"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a:off x="76200" y="1676400"/>
            <a:ext cx="381000" cy="0"/>
          </a:xfrm>
          <a:prstGeom prst="line">
            <a:avLst/>
          </a:prstGeom>
          <a:noFill/>
          <a:ln w="38100"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4932">
                                            <p:txEl>
                                              <p:pRg st="0" end="0"/>
                                            </p:txEl>
                                          </p:spTgt>
                                        </p:tgtEl>
                                        <p:attrNameLst>
                                          <p:attrName>style.visibility</p:attrName>
                                        </p:attrNameLst>
                                      </p:cBhvr>
                                      <p:to>
                                        <p:strVal val="visible"/>
                                      </p:to>
                                    </p:set>
                                    <p:anim calcmode="lin" valueType="num">
                                      <p:cBhvr additive="base">
                                        <p:cTn id="7" dur="500" fill="hold"/>
                                        <p:tgtEl>
                                          <p:spTgt spid="12493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493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4932">
                                            <p:txEl>
                                              <p:pRg st="1" end="1"/>
                                            </p:txEl>
                                          </p:spTgt>
                                        </p:tgtEl>
                                        <p:attrNameLst>
                                          <p:attrName>style.visibility</p:attrName>
                                        </p:attrNameLst>
                                      </p:cBhvr>
                                      <p:to>
                                        <p:strVal val="visible"/>
                                      </p:to>
                                    </p:set>
                                    <p:anim calcmode="lin" valueType="num">
                                      <p:cBhvr additive="base">
                                        <p:cTn id="13" dur="500" fill="hold"/>
                                        <p:tgtEl>
                                          <p:spTgt spid="12493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493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4932">
                                            <p:txEl>
                                              <p:pRg st="2" end="2"/>
                                            </p:txEl>
                                          </p:spTgt>
                                        </p:tgtEl>
                                        <p:attrNameLst>
                                          <p:attrName>style.visibility</p:attrName>
                                        </p:attrNameLst>
                                      </p:cBhvr>
                                      <p:to>
                                        <p:strVal val="visible"/>
                                      </p:to>
                                    </p:set>
                                    <p:anim calcmode="lin" valueType="num">
                                      <p:cBhvr additive="base">
                                        <p:cTn id="19" dur="500" fill="hold"/>
                                        <p:tgtEl>
                                          <p:spTgt spid="12493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493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52400" y="6553200"/>
            <a:ext cx="633413" cy="274638"/>
          </a:xfrm>
          <a:prstGeom prst="rect">
            <a:avLst/>
          </a:prstGeom>
          <a:noFill/>
          <a:ln w="25400">
            <a:noFill/>
            <a:miter lim="800000"/>
            <a:headEnd/>
            <a:tailEnd/>
          </a:ln>
        </p:spPr>
        <p:txBody>
          <a:bodyPr wrap="none">
            <a:spAutoFit/>
          </a:bodyPr>
          <a:lstStyle/>
          <a:p>
            <a:r>
              <a:rPr lang="en-US" sz="1200"/>
              <a:t>5.7 m/s</a:t>
            </a:r>
          </a:p>
        </p:txBody>
      </p:sp>
      <p:sp>
        <p:nvSpPr>
          <p:cNvPr id="125956" name="Text Box 4"/>
          <p:cNvSpPr txBox="1">
            <a:spLocks noChangeArrowheads="1"/>
          </p:cNvSpPr>
          <p:nvPr/>
        </p:nvSpPr>
        <p:spPr bwMode="auto">
          <a:xfrm>
            <a:off x="-76200" y="3533775"/>
            <a:ext cx="9829800" cy="1800225"/>
          </a:xfrm>
          <a:prstGeom prst="rect">
            <a:avLst/>
          </a:prstGeom>
          <a:noFill/>
          <a:ln w="9525">
            <a:noFill/>
            <a:miter lim="800000"/>
            <a:headEnd/>
            <a:tailEnd/>
          </a:ln>
        </p:spPr>
        <p:txBody>
          <a:bodyPr>
            <a:spAutoFit/>
          </a:bodyPr>
          <a:lstStyle/>
          <a:p>
            <a:pPr algn="ctr"/>
            <a:r>
              <a:rPr lang="en-US"/>
              <a:t>Fs + mgh +  </a:t>
            </a:r>
            <a:r>
              <a:rPr lang="en-US" baseline="30000"/>
              <a:t>1</a:t>
            </a:r>
            <a:r>
              <a:rPr lang="en-US"/>
              <a:t>/</a:t>
            </a:r>
            <a:r>
              <a:rPr lang="en-US" baseline="-25000"/>
              <a:t>2</a:t>
            </a:r>
            <a:r>
              <a:rPr lang="en-US"/>
              <a:t>mv</a:t>
            </a:r>
            <a:r>
              <a:rPr lang="en-US" baseline="30000"/>
              <a:t>2</a:t>
            </a:r>
            <a:r>
              <a:rPr lang="en-US"/>
              <a:t> + </a:t>
            </a:r>
            <a:r>
              <a:rPr lang="en-US" baseline="30000"/>
              <a:t>1</a:t>
            </a:r>
            <a:r>
              <a:rPr lang="en-US"/>
              <a:t>/</a:t>
            </a:r>
            <a:r>
              <a:rPr lang="en-US" baseline="-25000"/>
              <a:t>2</a:t>
            </a:r>
            <a:r>
              <a:rPr lang="en-US"/>
              <a:t>kx</a:t>
            </a:r>
            <a:r>
              <a:rPr lang="en-US" baseline="30000"/>
              <a:t>2</a:t>
            </a:r>
            <a:r>
              <a:rPr lang="en-US"/>
              <a:t>  =</a:t>
            </a:r>
            <a:r>
              <a:rPr lang="en-US" sz="3600" b="1"/>
              <a:t> </a:t>
            </a:r>
            <a:r>
              <a:rPr lang="en-US"/>
              <a:t>Fs + mgh +  </a:t>
            </a:r>
            <a:r>
              <a:rPr lang="en-US" baseline="30000"/>
              <a:t>1</a:t>
            </a:r>
            <a:r>
              <a:rPr lang="en-US"/>
              <a:t>/</a:t>
            </a:r>
            <a:r>
              <a:rPr lang="en-US" baseline="-25000"/>
              <a:t>2</a:t>
            </a:r>
            <a:r>
              <a:rPr lang="en-US"/>
              <a:t>mv</a:t>
            </a:r>
            <a:r>
              <a:rPr lang="en-US" baseline="30000"/>
              <a:t>2</a:t>
            </a:r>
            <a:r>
              <a:rPr lang="en-US"/>
              <a:t> + </a:t>
            </a:r>
            <a:r>
              <a:rPr lang="en-US" baseline="30000"/>
              <a:t>1</a:t>
            </a:r>
            <a:r>
              <a:rPr lang="en-US"/>
              <a:t>/</a:t>
            </a:r>
            <a:r>
              <a:rPr lang="en-US" baseline="-25000"/>
              <a:t>2</a:t>
            </a:r>
            <a:r>
              <a:rPr lang="en-US"/>
              <a:t>kx</a:t>
            </a:r>
            <a:r>
              <a:rPr lang="en-US" baseline="30000"/>
              <a:t>2</a:t>
            </a:r>
          </a:p>
          <a:p>
            <a:pPr algn="ctr"/>
            <a:r>
              <a:rPr lang="en-US"/>
              <a:t>0   + mgh + </a:t>
            </a:r>
            <a:r>
              <a:rPr lang="en-US" baseline="30000"/>
              <a:t>1</a:t>
            </a:r>
            <a:r>
              <a:rPr lang="en-US"/>
              <a:t>/</a:t>
            </a:r>
            <a:r>
              <a:rPr lang="en-US" baseline="-25000"/>
              <a:t>2</a:t>
            </a:r>
            <a:r>
              <a:rPr lang="en-US"/>
              <a:t>mv</a:t>
            </a:r>
            <a:r>
              <a:rPr lang="en-US" baseline="30000"/>
              <a:t>2</a:t>
            </a:r>
            <a:r>
              <a:rPr lang="en-US"/>
              <a:t>  +    0      =</a:t>
            </a:r>
            <a:r>
              <a:rPr lang="en-US" sz="3600" b="1"/>
              <a:t>  </a:t>
            </a:r>
            <a:r>
              <a:rPr lang="en-US"/>
              <a:t>0 +mgh  +  </a:t>
            </a:r>
            <a:r>
              <a:rPr lang="en-US" baseline="30000"/>
              <a:t>1</a:t>
            </a:r>
            <a:r>
              <a:rPr lang="en-US"/>
              <a:t>/</a:t>
            </a:r>
            <a:r>
              <a:rPr lang="en-US" baseline="-25000"/>
              <a:t>2</a:t>
            </a:r>
            <a:r>
              <a:rPr lang="en-US"/>
              <a:t>mv</a:t>
            </a:r>
            <a:r>
              <a:rPr lang="en-US" baseline="30000"/>
              <a:t>2</a:t>
            </a:r>
            <a:r>
              <a:rPr lang="en-US"/>
              <a:t> +    </a:t>
            </a:r>
            <a:r>
              <a:rPr lang="en-US" baseline="30000"/>
              <a:t>  </a:t>
            </a:r>
            <a:r>
              <a:rPr lang="en-US"/>
              <a:t>0</a:t>
            </a:r>
          </a:p>
          <a:p>
            <a:r>
              <a:rPr lang="en-US" sz="2000"/>
              <a:t>(15 kg)(9.81 N/kg)(2.15 m) + </a:t>
            </a:r>
            <a:r>
              <a:rPr lang="en-US" sz="2000" baseline="30000"/>
              <a:t>1</a:t>
            </a:r>
            <a:r>
              <a:rPr lang="en-US" sz="2000"/>
              <a:t>/</a:t>
            </a:r>
            <a:r>
              <a:rPr lang="en-US" sz="2000" baseline="-25000"/>
              <a:t>2</a:t>
            </a:r>
            <a:r>
              <a:rPr lang="en-US" sz="2000"/>
              <a:t>(15 kg)(8.6 m/s)</a:t>
            </a:r>
            <a:r>
              <a:rPr lang="en-US" sz="2000" baseline="30000"/>
              <a:t>2 </a:t>
            </a:r>
            <a:r>
              <a:rPr lang="en-US" sz="2000"/>
              <a:t>=(15 kg)(9.81 N/kg)(4.25 m) </a:t>
            </a:r>
            <a:r>
              <a:rPr lang="en-US" sz="2000" baseline="30000"/>
              <a:t>1</a:t>
            </a:r>
            <a:r>
              <a:rPr lang="en-US" sz="2000"/>
              <a:t>/</a:t>
            </a:r>
            <a:r>
              <a:rPr lang="en-US" sz="2000" baseline="-25000"/>
              <a:t>2</a:t>
            </a:r>
            <a:r>
              <a:rPr lang="en-US" sz="2000"/>
              <a:t>(15 kg)v</a:t>
            </a:r>
            <a:r>
              <a:rPr lang="en-US" sz="2000" baseline="30000"/>
              <a:t>2</a:t>
            </a:r>
            <a:endParaRPr lang="en-US" sz="2000"/>
          </a:p>
          <a:p>
            <a:pPr algn="ctr"/>
            <a:r>
              <a:rPr lang="en-US" sz="2000"/>
              <a:t>v = 5.723…</a:t>
            </a:r>
          </a:p>
        </p:txBody>
      </p:sp>
      <p:grpSp>
        <p:nvGrpSpPr>
          <p:cNvPr id="9221" name="Group 5"/>
          <p:cNvGrpSpPr>
            <a:grpSpLocks/>
          </p:cNvGrpSpPr>
          <p:nvPr/>
        </p:nvGrpSpPr>
        <p:grpSpPr bwMode="auto">
          <a:xfrm>
            <a:off x="685800" y="1524000"/>
            <a:ext cx="1371600" cy="1066800"/>
            <a:chOff x="384" y="1200"/>
            <a:chExt cx="864" cy="672"/>
          </a:xfrm>
        </p:grpSpPr>
        <p:sp>
          <p:nvSpPr>
            <p:cNvPr id="9236" name="Rectangle 6"/>
            <p:cNvSpPr>
              <a:spLocks noChangeArrowheads="1"/>
            </p:cNvSpPr>
            <p:nvPr/>
          </p:nvSpPr>
          <p:spPr bwMode="auto">
            <a:xfrm>
              <a:off x="432" y="1200"/>
              <a:ext cx="768" cy="528"/>
            </a:xfrm>
            <a:prstGeom prst="rect">
              <a:avLst/>
            </a:prstGeom>
            <a:solidFill>
              <a:srgbClr val="339966"/>
            </a:solidFill>
            <a:ln w="38100">
              <a:solidFill>
                <a:schemeClr val="tx1"/>
              </a:solidFill>
              <a:miter lim="800000"/>
              <a:headEnd/>
              <a:tailEnd/>
            </a:ln>
          </p:spPr>
          <p:txBody>
            <a:bodyPr wrap="none" anchor="ctr"/>
            <a:lstStyle/>
            <a:p>
              <a:endParaRPr lang="en-US"/>
            </a:p>
          </p:txBody>
        </p:sp>
        <p:sp>
          <p:nvSpPr>
            <p:cNvPr id="9237" name="Oval 7"/>
            <p:cNvSpPr>
              <a:spLocks noChangeArrowheads="1"/>
            </p:cNvSpPr>
            <p:nvPr/>
          </p:nvSpPr>
          <p:spPr bwMode="auto">
            <a:xfrm>
              <a:off x="384" y="1584"/>
              <a:ext cx="288" cy="288"/>
            </a:xfrm>
            <a:prstGeom prst="ellipse">
              <a:avLst/>
            </a:prstGeom>
            <a:solidFill>
              <a:srgbClr val="FF0000"/>
            </a:solidFill>
            <a:ln w="38100">
              <a:solidFill>
                <a:schemeClr val="tx1"/>
              </a:solidFill>
              <a:round/>
              <a:headEnd/>
              <a:tailEnd/>
            </a:ln>
          </p:spPr>
          <p:txBody>
            <a:bodyPr wrap="none" anchor="ctr"/>
            <a:lstStyle/>
            <a:p>
              <a:endParaRPr lang="en-US"/>
            </a:p>
          </p:txBody>
        </p:sp>
        <p:sp>
          <p:nvSpPr>
            <p:cNvPr id="9238" name="Oval 8"/>
            <p:cNvSpPr>
              <a:spLocks noChangeArrowheads="1"/>
            </p:cNvSpPr>
            <p:nvPr/>
          </p:nvSpPr>
          <p:spPr bwMode="auto">
            <a:xfrm>
              <a:off x="960" y="1584"/>
              <a:ext cx="288" cy="288"/>
            </a:xfrm>
            <a:prstGeom prst="ellipse">
              <a:avLst/>
            </a:prstGeom>
            <a:solidFill>
              <a:srgbClr val="FF0000"/>
            </a:solidFill>
            <a:ln w="38100">
              <a:solidFill>
                <a:schemeClr val="tx1"/>
              </a:solidFill>
              <a:round/>
              <a:headEnd/>
              <a:tailEnd/>
            </a:ln>
          </p:spPr>
          <p:txBody>
            <a:bodyPr wrap="none" anchor="ctr"/>
            <a:lstStyle/>
            <a:p>
              <a:endParaRPr lang="en-US"/>
            </a:p>
          </p:txBody>
        </p:sp>
      </p:grpSp>
      <p:sp>
        <p:nvSpPr>
          <p:cNvPr id="9222" name="Text Box 12"/>
          <p:cNvSpPr txBox="1">
            <a:spLocks noChangeArrowheads="1"/>
          </p:cNvSpPr>
          <p:nvPr/>
        </p:nvSpPr>
        <p:spPr bwMode="auto">
          <a:xfrm>
            <a:off x="457200" y="838200"/>
            <a:ext cx="1557338" cy="457200"/>
          </a:xfrm>
          <a:prstGeom prst="rect">
            <a:avLst/>
          </a:prstGeom>
          <a:noFill/>
          <a:ln w="38100">
            <a:noFill/>
            <a:miter lim="800000"/>
            <a:headEnd/>
            <a:tailEnd/>
          </a:ln>
        </p:spPr>
        <p:txBody>
          <a:bodyPr wrap="none">
            <a:spAutoFit/>
          </a:bodyPr>
          <a:lstStyle/>
          <a:p>
            <a:r>
              <a:rPr lang="en-US"/>
              <a:t>u = 8.6 m/s</a:t>
            </a:r>
          </a:p>
        </p:txBody>
      </p:sp>
      <p:sp>
        <p:nvSpPr>
          <p:cNvPr id="9223" name="Line 14"/>
          <p:cNvSpPr>
            <a:spLocks noChangeShapeType="1"/>
          </p:cNvSpPr>
          <p:nvPr/>
        </p:nvSpPr>
        <p:spPr bwMode="auto">
          <a:xfrm>
            <a:off x="2286000" y="2590800"/>
            <a:ext cx="0" cy="914400"/>
          </a:xfrm>
          <a:prstGeom prst="line">
            <a:avLst/>
          </a:prstGeom>
          <a:noFill/>
          <a:ln w="38100">
            <a:solidFill>
              <a:schemeClr val="tx1"/>
            </a:solidFill>
            <a:round/>
            <a:headEnd type="triangle" w="med" len="med"/>
            <a:tailEnd type="triangle" w="med" len="med"/>
          </a:ln>
        </p:spPr>
        <p:txBody>
          <a:bodyPr/>
          <a:lstStyle/>
          <a:p>
            <a:endParaRPr lang="en-US"/>
          </a:p>
        </p:txBody>
      </p:sp>
      <p:sp>
        <p:nvSpPr>
          <p:cNvPr id="9224" name="Text Box 15"/>
          <p:cNvSpPr txBox="1">
            <a:spLocks noChangeArrowheads="1"/>
          </p:cNvSpPr>
          <p:nvPr/>
        </p:nvSpPr>
        <p:spPr bwMode="auto">
          <a:xfrm>
            <a:off x="2362200" y="2819400"/>
            <a:ext cx="1727200" cy="519113"/>
          </a:xfrm>
          <a:prstGeom prst="rect">
            <a:avLst/>
          </a:prstGeom>
          <a:noFill/>
          <a:ln w="38100">
            <a:noFill/>
            <a:miter lim="800000"/>
            <a:headEnd/>
            <a:tailEnd/>
          </a:ln>
        </p:spPr>
        <p:txBody>
          <a:bodyPr wrap="none">
            <a:spAutoFit/>
          </a:bodyPr>
          <a:lstStyle/>
          <a:p>
            <a:r>
              <a:rPr lang="en-US" sz="2800"/>
              <a:t>h = 2.15 m</a:t>
            </a:r>
          </a:p>
        </p:txBody>
      </p:sp>
      <p:sp>
        <p:nvSpPr>
          <p:cNvPr id="9225" name="Text Box 16"/>
          <p:cNvSpPr txBox="1">
            <a:spLocks noChangeArrowheads="1"/>
          </p:cNvSpPr>
          <p:nvPr/>
        </p:nvSpPr>
        <p:spPr bwMode="auto">
          <a:xfrm>
            <a:off x="844550" y="1614488"/>
            <a:ext cx="984250" cy="519112"/>
          </a:xfrm>
          <a:prstGeom prst="rect">
            <a:avLst/>
          </a:prstGeom>
          <a:noFill/>
          <a:ln w="38100">
            <a:noFill/>
            <a:miter lim="800000"/>
            <a:headEnd/>
            <a:tailEnd/>
          </a:ln>
        </p:spPr>
        <p:txBody>
          <a:bodyPr wrap="none">
            <a:spAutoFit/>
          </a:bodyPr>
          <a:lstStyle/>
          <a:p>
            <a:r>
              <a:rPr lang="en-US" sz="2800"/>
              <a:t>15 kg</a:t>
            </a:r>
          </a:p>
        </p:txBody>
      </p:sp>
      <p:sp>
        <p:nvSpPr>
          <p:cNvPr id="9226" name="Text Box 17"/>
          <p:cNvSpPr txBox="1">
            <a:spLocks noChangeArrowheads="1"/>
          </p:cNvSpPr>
          <p:nvPr/>
        </p:nvSpPr>
        <p:spPr bwMode="auto">
          <a:xfrm>
            <a:off x="4419600" y="171450"/>
            <a:ext cx="3889375" cy="579438"/>
          </a:xfrm>
          <a:prstGeom prst="rect">
            <a:avLst/>
          </a:prstGeom>
          <a:noFill/>
          <a:ln w="38100">
            <a:noFill/>
            <a:miter lim="800000"/>
            <a:headEnd/>
            <a:tailEnd/>
          </a:ln>
        </p:spPr>
        <p:txBody>
          <a:bodyPr wrap="none">
            <a:spAutoFit/>
          </a:bodyPr>
          <a:lstStyle/>
          <a:p>
            <a:r>
              <a:rPr lang="en-US" sz="3200"/>
              <a:t>What speed at the top?</a:t>
            </a:r>
          </a:p>
        </p:txBody>
      </p:sp>
      <p:sp>
        <p:nvSpPr>
          <p:cNvPr id="9227" name="Line 18"/>
          <p:cNvSpPr>
            <a:spLocks noChangeShapeType="1"/>
          </p:cNvSpPr>
          <p:nvPr/>
        </p:nvSpPr>
        <p:spPr bwMode="auto">
          <a:xfrm>
            <a:off x="0" y="3505200"/>
            <a:ext cx="9144000" cy="0"/>
          </a:xfrm>
          <a:prstGeom prst="line">
            <a:avLst/>
          </a:prstGeom>
          <a:noFill/>
          <a:ln w="38100">
            <a:solidFill>
              <a:schemeClr val="tx1"/>
            </a:solidFill>
            <a:round/>
            <a:headEnd/>
            <a:tailEnd/>
          </a:ln>
        </p:spPr>
        <p:txBody>
          <a:bodyPr/>
          <a:lstStyle/>
          <a:p>
            <a:endParaRPr lang="en-US"/>
          </a:p>
        </p:txBody>
      </p:sp>
      <p:sp>
        <p:nvSpPr>
          <p:cNvPr id="9228" name="Line 19"/>
          <p:cNvSpPr>
            <a:spLocks noChangeShapeType="1"/>
          </p:cNvSpPr>
          <p:nvPr/>
        </p:nvSpPr>
        <p:spPr bwMode="auto">
          <a:xfrm>
            <a:off x="0" y="2590800"/>
            <a:ext cx="2514600" cy="0"/>
          </a:xfrm>
          <a:prstGeom prst="line">
            <a:avLst/>
          </a:prstGeom>
          <a:noFill/>
          <a:ln w="38100">
            <a:solidFill>
              <a:schemeClr val="tx1"/>
            </a:solidFill>
            <a:round/>
            <a:headEnd/>
            <a:tailEnd/>
          </a:ln>
        </p:spPr>
        <p:txBody>
          <a:bodyPr/>
          <a:lstStyle/>
          <a:p>
            <a:endParaRPr lang="en-US"/>
          </a:p>
        </p:txBody>
      </p:sp>
      <p:sp>
        <p:nvSpPr>
          <p:cNvPr id="9229" name="Line 20"/>
          <p:cNvSpPr>
            <a:spLocks noChangeShapeType="1"/>
          </p:cNvSpPr>
          <p:nvPr/>
        </p:nvSpPr>
        <p:spPr bwMode="auto">
          <a:xfrm flipV="1">
            <a:off x="2514600" y="1876425"/>
            <a:ext cx="2667000" cy="714375"/>
          </a:xfrm>
          <a:prstGeom prst="line">
            <a:avLst/>
          </a:prstGeom>
          <a:noFill/>
          <a:ln w="38100">
            <a:solidFill>
              <a:schemeClr val="tx1"/>
            </a:solidFill>
            <a:round/>
            <a:headEnd/>
            <a:tailEnd/>
          </a:ln>
        </p:spPr>
        <p:txBody>
          <a:bodyPr/>
          <a:lstStyle/>
          <a:p>
            <a:endParaRPr lang="en-US"/>
          </a:p>
        </p:txBody>
      </p:sp>
      <p:sp>
        <p:nvSpPr>
          <p:cNvPr id="9230" name="Line 21"/>
          <p:cNvSpPr>
            <a:spLocks noChangeShapeType="1"/>
          </p:cNvSpPr>
          <p:nvPr/>
        </p:nvSpPr>
        <p:spPr bwMode="auto">
          <a:xfrm>
            <a:off x="5181600" y="1905000"/>
            <a:ext cx="3962400" cy="0"/>
          </a:xfrm>
          <a:prstGeom prst="line">
            <a:avLst/>
          </a:prstGeom>
          <a:noFill/>
          <a:ln w="38100">
            <a:solidFill>
              <a:schemeClr val="tx1"/>
            </a:solidFill>
            <a:round/>
            <a:headEnd/>
            <a:tailEnd/>
          </a:ln>
        </p:spPr>
        <p:txBody>
          <a:bodyPr/>
          <a:lstStyle/>
          <a:p>
            <a:endParaRPr lang="en-US"/>
          </a:p>
        </p:txBody>
      </p:sp>
      <p:sp>
        <p:nvSpPr>
          <p:cNvPr id="9231" name="Line 22"/>
          <p:cNvSpPr>
            <a:spLocks noChangeShapeType="1"/>
          </p:cNvSpPr>
          <p:nvPr/>
        </p:nvSpPr>
        <p:spPr bwMode="auto">
          <a:xfrm>
            <a:off x="6629400" y="1905000"/>
            <a:ext cx="0" cy="1600200"/>
          </a:xfrm>
          <a:prstGeom prst="line">
            <a:avLst/>
          </a:prstGeom>
          <a:noFill/>
          <a:ln w="38100">
            <a:solidFill>
              <a:schemeClr val="tx1"/>
            </a:solidFill>
            <a:round/>
            <a:headEnd type="triangle" w="med" len="med"/>
            <a:tailEnd type="triangle" w="med" len="med"/>
          </a:ln>
        </p:spPr>
        <p:txBody>
          <a:bodyPr/>
          <a:lstStyle/>
          <a:p>
            <a:endParaRPr lang="en-US"/>
          </a:p>
        </p:txBody>
      </p:sp>
      <p:sp>
        <p:nvSpPr>
          <p:cNvPr id="9232" name="Text Box 23"/>
          <p:cNvSpPr txBox="1">
            <a:spLocks noChangeArrowheads="1"/>
          </p:cNvSpPr>
          <p:nvPr/>
        </p:nvSpPr>
        <p:spPr bwMode="auto">
          <a:xfrm>
            <a:off x="6705600" y="2438400"/>
            <a:ext cx="1727200" cy="519113"/>
          </a:xfrm>
          <a:prstGeom prst="rect">
            <a:avLst/>
          </a:prstGeom>
          <a:noFill/>
          <a:ln w="38100">
            <a:noFill/>
            <a:miter lim="800000"/>
            <a:headEnd/>
            <a:tailEnd/>
          </a:ln>
        </p:spPr>
        <p:txBody>
          <a:bodyPr wrap="none">
            <a:spAutoFit/>
          </a:bodyPr>
          <a:lstStyle/>
          <a:p>
            <a:r>
              <a:rPr lang="en-US" sz="2800"/>
              <a:t>h = 4.25 m</a:t>
            </a:r>
          </a:p>
        </p:txBody>
      </p:sp>
      <p:sp>
        <p:nvSpPr>
          <p:cNvPr id="9233" name="Line 24"/>
          <p:cNvSpPr>
            <a:spLocks noChangeShapeType="1"/>
          </p:cNvSpPr>
          <p:nvPr/>
        </p:nvSpPr>
        <p:spPr bwMode="auto">
          <a:xfrm flipH="1">
            <a:off x="304800" y="1600200"/>
            <a:ext cx="381000" cy="0"/>
          </a:xfrm>
          <a:prstGeom prst="line">
            <a:avLst/>
          </a:prstGeom>
          <a:noFill/>
          <a:ln w="38100">
            <a:solidFill>
              <a:schemeClr val="tx1"/>
            </a:solidFill>
            <a:round/>
            <a:headEnd/>
            <a:tailEnd/>
          </a:ln>
        </p:spPr>
        <p:txBody>
          <a:bodyPr/>
          <a:lstStyle/>
          <a:p>
            <a:endParaRPr lang="en-US"/>
          </a:p>
        </p:txBody>
      </p:sp>
      <p:sp>
        <p:nvSpPr>
          <p:cNvPr id="9234" name="Line 25"/>
          <p:cNvSpPr>
            <a:spLocks noChangeShapeType="1"/>
          </p:cNvSpPr>
          <p:nvPr/>
        </p:nvSpPr>
        <p:spPr bwMode="auto">
          <a:xfrm flipH="1">
            <a:off x="228600" y="1752600"/>
            <a:ext cx="381000" cy="0"/>
          </a:xfrm>
          <a:prstGeom prst="line">
            <a:avLst/>
          </a:prstGeom>
          <a:noFill/>
          <a:ln w="38100">
            <a:solidFill>
              <a:schemeClr val="tx1"/>
            </a:solidFill>
            <a:round/>
            <a:headEnd/>
            <a:tailEnd/>
          </a:ln>
        </p:spPr>
        <p:txBody>
          <a:bodyPr/>
          <a:lstStyle/>
          <a:p>
            <a:endParaRPr lang="en-US"/>
          </a:p>
        </p:txBody>
      </p:sp>
      <p:sp>
        <p:nvSpPr>
          <p:cNvPr id="9235" name="Line 26"/>
          <p:cNvSpPr>
            <a:spLocks noChangeShapeType="1"/>
          </p:cNvSpPr>
          <p:nvPr/>
        </p:nvSpPr>
        <p:spPr bwMode="auto">
          <a:xfrm flipH="1">
            <a:off x="152400" y="1905000"/>
            <a:ext cx="381000" cy="0"/>
          </a:xfrm>
          <a:prstGeom prst="line">
            <a:avLst/>
          </a:prstGeom>
          <a:noFill/>
          <a:ln w="38100">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5956">
                                            <p:txEl>
                                              <p:pRg st="0" end="0"/>
                                            </p:txEl>
                                          </p:spTgt>
                                        </p:tgtEl>
                                        <p:attrNameLst>
                                          <p:attrName>style.visibility</p:attrName>
                                        </p:attrNameLst>
                                      </p:cBhvr>
                                      <p:to>
                                        <p:strVal val="visible"/>
                                      </p:to>
                                    </p:set>
                                    <p:anim calcmode="lin" valueType="num">
                                      <p:cBhvr additive="base">
                                        <p:cTn id="7" dur="500" fill="hold"/>
                                        <p:tgtEl>
                                          <p:spTgt spid="12595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595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5956">
                                            <p:txEl>
                                              <p:pRg st="1" end="1"/>
                                            </p:txEl>
                                          </p:spTgt>
                                        </p:tgtEl>
                                        <p:attrNameLst>
                                          <p:attrName>style.visibility</p:attrName>
                                        </p:attrNameLst>
                                      </p:cBhvr>
                                      <p:to>
                                        <p:strVal val="visible"/>
                                      </p:to>
                                    </p:set>
                                    <p:anim calcmode="lin" valueType="num">
                                      <p:cBhvr additive="base">
                                        <p:cTn id="13" dur="500" fill="hold"/>
                                        <p:tgtEl>
                                          <p:spTgt spid="12595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595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5956">
                                            <p:txEl>
                                              <p:pRg st="2" end="2"/>
                                            </p:txEl>
                                          </p:spTgt>
                                        </p:tgtEl>
                                        <p:attrNameLst>
                                          <p:attrName>style.visibility</p:attrName>
                                        </p:attrNameLst>
                                      </p:cBhvr>
                                      <p:to>
                                        <p:strVal val="visible"/>
                                      </p:to>
                                    </p:set>
                                    <p:anim calcmode="lin" valueType="num">
                                      <p:cBhvr additive="base">
                                        <p:cTn id="19" dur="500" fill="hold"/>
                                        <p:tgtEl>
                                          <p:spTgt spid="12595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595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5956">
                                            <p:txEl>
                                              <p:pRg st="3" end="3"/>
                                            </p:txEl>
                                          </p:spTgt>
                                        </p:tgtEl>
                                        <p:attrNameLst>
                                          <p:attrName>style.visibility</p:attrName>
                                        </p:attrNameLst>
                                      </p:cBhvr>
                                      <p:to>
                                        <p:strVal val="visible"/>
                                      </p:to>
                                    </p:set>
                                    <p:anim calcmode="lin" valueType="num">
                                      <p:cBhvr additive="base">
                                        <p:cTn id="25" dur="500" fill="hold"/>
                                        <p:tgtEl>
                                          <p:spTgt spid="12595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595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build="p" autoUpdateAnimBg="0"/>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2601</TotalTime>
  <Words>1264</Words>
  <Application>Microsoft Office PowerPoint</Application>
  <PresentationFormat>On-screen Show (4:3)</PresentationFormat>
  <Paragraphs>133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Murray, Christopher</cp:lastModifiedBy>
  <cp:revision>391</cp:revision>
  <dcterms:created xsi:type="dcterms:W3CDTF">2001-03-01T17:38:38Z</dcterms:created>
  <dcterms:modified xsi:type="dcterms:W3CDTF">2019-11-14T17:41:58Z</dcterms:modified>
</cp:coreProperties>
</file>