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32" r:id="rId3"/>
    <p:sldId id="355" r:id="rId4"/>
    <p:sldId id="328" r:id="rId5"/>
    <p:sldId id="329" r:id="rId6"/>
    <p:sldId id="356" r:id="rId7"/>
    <p:sldId id="357" r:id="rId8"/>
    <p:sldId id="3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5" autoAdjust="0"/>
    <p:restoredTop sz="94645" autoAdjust="0"/>
  </p:normalViewPr>
  <p:slideViewPr>
    <p:cSldViewPr>
      <p:cViewPr>
        <p:scale>
          <a:sx n="58" d="100"/>
          <a:sy n="58" d="100"/>
        </p:scale>
        <p:origin x="-3108" y="-12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CC266-F7B8-4159-89D4-D76C489AD0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C4AEA-9FB7-448C-BEC8-4C35AFFC2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00917-2B15-4D24-B7FB-5F21D219E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93C72-5067-477B-8CBC-06E594C4E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BD243-A97C-4879-8C4D-0F37FC694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95C99-1515-4AA4-90E6-97F26E186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6093-108B-4D97-B47F-0F01605B4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B5F3C-FB78-4870-B47A-5481CCA8B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A94B4-9CE1-47FA-92EB-91DF86742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54AE5-CE20-4FE3-BA71-BE1961020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2A511-6115-49A6-93BC-F01EF423A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827437-AD63-4A77-A84B-29CB978028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Work</a:t>
            </a:r>
            <a:endParaRPr lang="en-US" sz="3200"/>
          </a:p>
          <a:p>
            <a:r>
              <a:rPr lang="en-US" sz="4400"/>
              <a:t>Contents: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Definition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3" action="ppaction://hlinksldjump"/>
              </a:rPr>
              <a:t>Tricky Bits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4" action="ppaction://hlinksldjump"/>
              </a:rPr>
              <a:t>Whiteboards</a:t>
            </a:r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Work</a:t>
            </a:r>
            <a:r>
              <a:rPr lang="en-US" sz="2800"/>
              <a:t>  - Transfer of energy</a:t>
            </a:r>
            <a:endParaRPr lang="en-US" sz="1800"/>
          </a:p>
          <a:p>
            <a:endParaRPr lang="en-US" sz="32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04800" y="1646238"/>
            <a:ext cx="8534400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Work = (Force)(Distance)</a:t>
            </a:r>
          </a:p>
          <a:p>
            <a:endParaRPr lang="en-US" sz="4000" b="1"/>
          </a:p>
          <a:p>
            <a:r>
              <a:rPr lang="en-US" sz="4000" b="1"/>
              <a:t>W = Fs cos</a:t>
            </a:r>
            <a:r>
              <a:rPr lang="en-US" sz="4000" b="1">
                <a:sym typeface="Symbol" pitchFamily="18" charset="2"/>
              </a:rPr>
              <a:t></a:t>
            </a:r>
            <a:endParaRPr lang="en-US" sz="2800"/>
          </a:p>
          <a:p>
            <a:endParaRPr lang="en-US" sz="2800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3987" name="Group 19"/>
          <p:cNvGrpSpPr>
            <a:grpSpLocks/>
          </p:cNvGrpSpPr>
          <p:nvPr/>
        </p:nvGrpSpPr>
        <p:grpSpPr bwMode="auto">
          <a:xfrm>
            <a:off x="990600" y="3810000"/>
            <a:ext cx="6846888" cy="2241550"/>
            <a:chOff x="624" y="2400"/>
            <a:chExt cx="4313" cy="1412"/>
          </a:xfrm>
        </p:grpSpPr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624" y="3408"/>
              <a:ext cx="1200" cy="38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75" name="Line 7"/>
            <p:cNvSpPr>
              <a:spLocks noChangeShapeType="1"/>
            </p:cNvSpPr>
            <p:nvPr/>
          </p:nvSpPr>
          <p:spPr bwMode="auto">
            <a:xfrm flipV="1">
              <a:off x="1824" y="2496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2304" y="2400"/>
              <a:ext cx="276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/>
                <a:t>F</a:t>
              </a:r>
            </a:p>
          </p:txBody>
        </p:sp>
        <p:sp>
          <p:nvSpPr>
            <p:cNvPr id="83977" name="Line 9"/>
            <p:cNvSpPr>
              <a:spLocks noChangeShapeType="1"/>
            </p:cNvSpPr>
            <p:nvPr/>
          </p:nvSpPr>
          <p:spPr bwMode="auto">
            <a:xfrm>
              <a:off x="1824" y="3648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4512" y="3408"/>
              <a:ext cx="228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/>
                <a:t>s</a:t>
              </a:r>
            </a:p>
          </p:txBody>
        </p:sp>
        <p:sp>
          <p:nvSpPr>
            <p:cNvPr id="83979" name="Freeform 11"/>
            <p:cNvSpPr>
              <a:spLocks/>
            </p:cNvSpPr>
            <p:nvPr/>
          </p:nvSpPr>
          <p:spPr bwMode="auto">
            <a:xfrm>
              <a:off x="2400" y="3072"/>
              <a:ext cx="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92"/>
                </a:cxn>
                <a:cxn ang="0">
                  <a:pos x="96" y="480"/>
                </a:cxn>
              </a:cxnLst>
              <a:rect l="0" t="0" r="r" b="b"/>
              <a:pathLst>
                <a:path w="160" h="480">
                  <a:moveTo>
                    <a:pt x="0" y="0"/>
                  </a:moveTo>
                  <a:cubicBezTo>
                    <a:pt x="64" y="56"/>
                    <a:pt x="128" y="112"/>
                    <a:pt x="144" y="192"/>
                  </a:cubicBezTo>
                  <a:cubicBezTo>
                    <a:pt x="160" y="272"/>
                    <a:pt x="128" y="376"/>
                    <a:pt x="96" y="48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0" name="Text Box 12"/>
            <p:cNvSpPr txBox="1">
              <a:spLocks noChangeArrowheads="1"/>
            </p:cNvSpPr>
            <p:nvPr/>
          </p:nvSpPr>
          <p:spPr bwMode="auto">
            <a:xfrm>
              <a:off x="2640" y="2880"/>
              <a:ext cx="28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sym typeface="Symbol" pitchFamily="18" charset="2"/>
                </a:rPr>
                <a:t></a:t>
              </a:r>
            </a:p>
          </p:txBody>
        </p:sp>
        <p:sp>
          <p:nvSpPr>
            <p:cNvPr id="83981" name="Line 13"/>
            <p:cNvSpPr>
              <a:spLocks noChangeShapeType="1"/>
            </p:cNvSpPr>
            <p:nvPr/>
          </p:nvSpPr>
          <p:spPr bwMode="auto">
            <a:xfrm>
              <a:off x="1824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2" name="Line 14"/>
            <p:cNvSpPr>
              <a:spLocks noChangeShapeType="1"/>
            </p:cNvSpPr>
            <p:nvPr/>
          </p:nvSpPr>
          <p:spPr bwMode="auto">
            <a:xfrm flipV="1">
              <a:off x="3264" y="2496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3" name="Text Box 15"/>
            <p:cNvSpPr txBox="1">
              <a:spLocks noChangeArrowheads="1"/>
            </p:cNvSpPr>
            <p:nvPr/>
          </p:nvSpPr>
          <p:spPr bwMode="auto">
            <a:xfrm>
              <a:off x="4032" y="2496"/>
              <a:ext cx="905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/>
                <a:t>Fcos</a:t>
              </a:r>
              <a:r>
                <a:rPr lang="en-US" sz="4000" b="1">
                  <a:sym typeface="Symbol" pitchFamily="18" charset="2"/>
                </a:rPr>
                <a:t></a:t>
              </a:r>
            </a:p>
          </p:txBody>
        </p:sp>
        <p:sp>
          <p:nvSpPr>
            <p:cNvPr id="83984" name="Freeform 16"/>
            <p:cNvSpPr>
              <a:spLocks/>
            </p:cNvSpPr>
            <p:nvPr/>
          </p:nvSpPr>
          <p:spPr bwMode="auto">
            <a:xfrm>
              <a:off x="2961" y="2742"/>
              <a:ext cx="989" cy="651"/>
            </a:xfrm>
            <a:custGeom>
              <a:avLst/>
              <a:gdLst/>
              <a:ahLst/>
              <a:cxnLst>
                <a:cxn ang="0">
                  <a:pos x="989" y="20"/>
                </a:cxn>
                <a:cxn ang="0">
                  <a:pos x="859" y="9"/>
                </a:cxn>
                <a:cxn ang="0">
                  <a:pos x="624" y="20"/>
                </a:cxn>
                <a:cxn ang="0">
                  <a:pos x="554" y="91"/>
                </a:cxn>
                <a:cxn ang="0">
                  <a:pos x="424" y="314"/>
                </a:cxn>
                <a:cxn ang="0">
                  <a:pos x="48" y="385"/>
                </a:cxn>
                <a:cxn ang="0">
                  <a:pos x="13" y="573"/>
                </a:cxn>
                <a:cxn ang="0">
                  <a:pos x="1" y="596"/>
                </a:cxn>
              </a:cxnLst>
              <a:rect l="0" t="0" r="r" b="b"/>
              <a:pathLst>
                <a:path w="989" h="651">
                  <a:moveTo>
                    <a:pt x="989" y="20"/>
                  </a:moveTo>
                  <a:cubicBezTo>
                    <a:pt x="946" y="16"/>
                    <a:pt x="902" y="9"/>
                    <a:pt x="859" y="9"/>
                  </a:cubicBezTo>
                  <a:cubicBezTo>
                    <a:pt x="781" y="9"/>
                    <a:pt x="700" y="0"/>
                    <a:pt x="624" y="20"/>
                  </a:cubicBezTo>
                  <a:cubicBezTo>
                    <a:pt x="592" y="29"/>
                    <a:pt x="577" y="67"/>
                    <a:pt x="554" y="91"/>
                  </a:cubicBezTo>
                  <a:cubicBezTo>
                    <a:pt x="484" y="163"/>
                    <a:pt x="541" y="256"/>
                    <a:pt x="424" y="314"/>
                  </a:cubicBezTo>
                  <a:cubicBezTo>
                    <a:pt x="317" y="367"/>
                    <a:pt x="171" y="344"/>
                    <a:pt x="48" y="385"/>
                  </a:cubicBezTo>
                  <a:cubicBezTo>
                    <a:pt x="28" y="450"/>
                    <a:pt x="25" y="504"/>
                    <a:pt x="13" y="573"/>
                  </a:cubicBezTo>
                  <a:cubicBezTo>
                    <a:pt x="0" y="651"/>
                    <a:pt x="1" y="608"/>
                    <a:pt x="1" y="59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1027"/>
          <p:cNvSpPr txBox="1">
            <a:spLocks noChangeArrowheads="1"/>
          </p:cNvSpPr>
          <p:nvPr/>
        </p:nvSpPr>
        <p:spPr bwMode="auto">
          <a:xfrm>
            <a:off x="304800" y="3810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W = Fs cos</a:t>
            </a:r>
            <a:r>
              <a:rPr lang="en-US" sz="4000" b="1">
                <a:sym typeface="Symbol" pitchFamily="18" charset="2"/>
              </a:rPr>
              <a:t></a:t>
            </a:r>
            <a:endParaRPr lang="en-US" sz="2800"/>
          </a:p>
        </p:txBody>
      </p:sp>
      <p:sp>
        <p:nvSpPr>
          <p:cNvPr id="107539" name="Text Box 1043"/>
          <p:cNvSpPr txBox="1">
            <a:spLocks noChangeArrowheads="1"/>
          </p:cNvSpPr>
          <p:nvPr/>
        </p:nvSpPr>
        <p:spPr bwMode="auto">
          <a:xfrm>
            <a:off x="746125" y="3492500"/>
            <a:ext cx="4792663" cy="228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ym typeface="Symbol" pitchFamily="18" charset="2"/>
              </a:rPr>
              <a:t>Tricky bits : </a:t>
            </a:r>
          </a:p>
          <a:p>
            <a:r>
              <a:rPr lang="en-US" sz="4000">
                <a:sym typeface="Symbol" pitchFamily="18" charset="2"/>
              </a:rPr>
              <a:t>0</a:t>
            </a:r>
            <a:r>
              <a:rPr lang="en-US" sz="4000" baseline="30000">
                <a:sym typeface="Symbol" pitchFamily="18" charset="2"/>
              </a:rPr>
              <a:t>o  </a:t>
            </a:r>
            <a:r>
              <a:rPr lang="en-US" sz="4000">
                <a:sym typeface="Symbol" pitchFamily="18" charset="2"/>
              </a:rPr>
              <a:t> </a:t>
            </a:r>
            <a:r>
              <a:rPr lang="en-US" sz="4000"/>
              <a:t>cos</a:t>
            </a:r>
            <a:r>
              <a:rPr lang="en-US" sz="4000">
                <a:sym typeface="Symbol" pitchFamily="18" charset="2"/>
              </a:rPr>
              <a:t> = 1</a:t>
            </a:r>
          </a:p>
          <a:p>
            <a:r>
              <a:rPr lang="en-US" sz="4000">
                <a:sym typeface="Symbol" pitchFamily="18" charset="2"/>
              </a:rPr>
              <a:t>180</a:t>
            </a:r>
            <a:r>
              <a:rPr lang="en-US" sz="4000" baseline="30000">
                <a:sym typeface="Symbol" pitchFamily="18" charset="2"/>
              </a:rPr>
              <a:t>o</a:t>
            </a:r>
            <a:r>
              <a:rPr lang="en-US" sz="4000">
                <a:sym typeface="Symbol" pitchFamily="18" charset="2"/>
              </a:rPr>
              <a:t> </a:t>
            </a:r>
            <a:r>
              <a:rPr lang="en-US" sz="4000"/>
              <a:t>cos</a:t>
            </a:r>
            <a:r>
              <a:rPr lang="en-US" sz="4000">
                <a:sym typeface="Symbol" pitchFamily="18" charset="2"/>
              </a:rPr>
              <a:t> = -1</a:t>
            </a:r>
          </a:p>
          <a:p>
            <a:r>
              <a:rPr lang="en-US">
                <a:sym typeface="Symbol" pitchFamily="18" charset="2"/>
              </a:rPr>
              <a:t>(examples of positive, negative work)</a:t>
            </a:r>
          </a:p>
        </p:txBody>
      </p:sp>
      <p:sp>
        <p:nvSpPr>
          <p:cNvPr id="107540" name="Line 1044"/>
          <p:cNvSpPr>
            <a:spLocks noChangeShapeType="1"/>
          </p:cNvSpPr>
          <p:nvPr/>
        </p:nvSpPr>
        <p:spPr bwMode="auto">
          <a:xfrm>
            <a:off x="0" y="27432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7541" name="Group 1045"/>
          <p:cNvGrpSpPr>
            <a:grpSpLocks/>
          </p:cNvGrpSpPr>
          <p:nvPr/>
        </p:nvGrpSpPr>
        <p:grpSpPr bwMode="auto">
          <a:xfrm>
            <a:off x="990600" y="457200"/>
            <a:ext cx="6846888" cy="2241550"/>
            <a:chOff x="624" y="2400"/>
            <a:chExt cx="4313" cy="1412"/>
          </a:xfrm>
        </p:grpSpPr>
        <p:sp>
          <p:nvSpPr>
            <p:cNvPr id="107542" name="Rectangle 1046"/>
            <p:cNvSpPr>
              <a:spLocks noChangeArrowheads="1"/>
            </p:cNvSpPr>
            <p:nvPr/>
          </p:nvSpPr>
          <p:spPr bwMode="auto">
            <a:xfrm>
              <a:off x="624" y="3408"/>
              <a:ext cx="1200" cy="38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43" name="Line 1047"/>
            <p:cNvSpPr>
              <a:spLocks noChangeShapeType="1"/>
            </p:cNvSpPr>
            <p:nvPr/>
          </p:nvSpPr>
          <p:spPr bwMode="auto">
            <a:xfrm flipV="1">
              <a:off x="1824" y="2496"/>
              <a:ext cx="14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44" name="Text Box 1048"/>
            <p:cNvSpPr txBox="1">
              <a:spLocks noChangeArrowheads="1"/>
            </p:cNvSpPr>
            <p:nvPr/>
          </p:nvSpPr>
          <p:spPr bwMode="auto">
            <a:xfrm>
              <a:off x="2304" y="2400"/>
              <a:ext cx="276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/>
                <a:t>F</a:t>
              </a:r>
            </a:p>
          </p:txBody>
        </p:sp>
        <p:sp>
          <p:nvSpPr>
            <p:cNvPr id="107545" name="Line 1049"/>
            <p:cNvSpPr>
              <a:spLocks noChangeShapeType="1"/>
            </p:cNvSpPr>
            <p:nvPr/>
          </p:nvSpPr>
          <p:spPr bwMode="auto">
            <a:xfrm>
              <a:off x="1824" y="3648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46" name="Text Box 1050"/>
            <p:cNvSpPr txBox="1">
              <a:spLocks noChangeArrowheads="1"/>
            </p:cNvSpPr>
            <p:nvPr/>
          </p:nvSpPr>
          <p:spPr bwMode="auto">
            <a:xfrm>
              <a:off x="4512" y="3408"/>
              <a:ext cx="228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/>
                <a:t>s</a:t>
              </a:r>
            </a:p>
          </p:txBody>
        </p:sp>
        <p:sp>
          <p:nvSpPr>
            <p:cNvPr id="107547" name="Freeform 1051"/>
            <p:cNvSpPr>
              <a:spLocks/>
            </p:cNvSpPr>
            <p:nvPr/>
          </p:nvSpPr>
          <p:spPr bwMode="auto">
            <a:xfrm>
              <a:off x="2400" y="3072"/>
              <a:ext cx="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92"/>
                </a:cxn>
                <a:cxn ang="0">
                  <a:pos x="96" y="480"/>
                </a:cxn>
              </a:cxnLst>
              <a:rect l="0" t="0" r="r" b="b"/>
              <a:pathLst>
                <a:path w="160" h="480">
                  <a:moveTo>
                    <a:pt x="0" y="0"/>
                  </a:moveTo>
                  <a:cubicBezTo>
                    <a:pt x="64" y="56"/>
                    <a:pt x="128" y="112"/>
                    <a:pt x="144" y="192"/>
                  </a:cubicBezTo>
                  <a:cubicBezTo>
                    <a:pt x="160" y="272"/>
                    <a:pt x="128" y="376"/>
                    <a:pt x="96" y="48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48" name="Text Box 1052"/>
            <p:cNvSpPr txBox="1">
              <a:spLocks noChangeArrowheads="1"/>
            </p:cNvSpPr>
            <p:nvPr/>
          </p:nvSpPr>
          <p:spPr bwMode="auto">
            <a:xfrm>
              <a:off x="2640" y="2880"/>
              <a:ext cx="283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sym typeface="Symbol" pitchFamily="18" charset="2"/>
                </a:rPr>
                <a:t></a:t>
              </a:r>
            </a:p>
          </p:txBody>
        </p:sp>
        <p:sp>
          <p:nvSpPr>
            <p:cNvPr id="107549" name="Line 1053"/>
            <p:cNvSpPr>
              <a:spLocks noChangeShapeType="1"/>
            </p:cNvSpPr>
            <p:nvPr/>
          </p:nvSpPr>
          <p:spPr bwMode="auto">
            <a:xfrm>
              <a:off x="1824" y="3408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50" name="Line 1054"/>
            <p:cNvSpPr>
              <a:spLocks noChangeShapeType="1"/>
            </p:cNvSpPr>
            <p:nvPr/>
          </p:nvSpPr>
          <p:spPr bwMode="auto">
            <a:xfrm flipV="1">
              <a:off x="3264" y="2496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551" name="Text Box 1055"/>
            <p:cNvSpPr txBox="1">
              <a:spLocks noChangeArrowheads="1"/>
            </p:cNvSpPr>
            <p:nvPr/>
          </p:nvSpPr>
          <p:spPr bwMode="auto">
            <a:xfrm>
              <a:off x="4032" y="2496"/>
              <a:ext cx="905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/>
                <a:t>Fcos</a:t>
              </a:r>
              <a:r>
                <a:rPr lang="en-US" sz="4000" b="1">
                  <a:sym typeface="Symbol" pitchFamily="18" charset="2"/>
                </a:rPr>
                <a:t></a:t>
              </a:r>
            </a:p>
          </p:txBody>
        </p:sp>
        <p:sp>
          <p:nvSpPr>
            <p:cNvPr id="107552" name="Freeform 1056"/>
            <p:cNvSpPr>
              <a:spLocks/>
            </p:cNvSpPr>
            <p:nvPr/>
          </p:nvSpPr>
          <p:spPr bwMode="auto">
            <a:xfrm>
              <a:off x="2961" y="2742"/>
              <a:ext cx="989" cy="651"/>
            </a:xfrm>
            <a:custGeom>
              <a:avLst/>
              <a:gdLst/>
              <a:ahLst/>
              <a:cxnLst>
                <a:cxn ang="0">
                  <a:pos x="989" y="20"/>
                </a:cxn>
                <a:cxn ang="0">
                  <a:pos x="859" y="9"/>
                </a:cxn>
                <a:cxn ang="0">
                  <a:pos x="624" y="20"/>
                </a:cxn>
                <a:cxn ang="0">
                  <a:pos x="554" y="91"/>
                </a:cxn>
                <a:cxn ang="0">
                  <a:pos x="424" y="314"/>
                </a:cxn>
                <a:cxn ang="0">
                  <a:pos x="48" y="385"/>
                </a:cxn>
                <a:cxn ang="0">
                  <a:pos x="13" y="573"/>
                </a:cxn>
                <a:cxn ang="0">
                  <a:pos x="1" y="596"/>
                </a:cxn>
              </a:cxnLst>
              <a:rect l="0" t="0" r="r" b="b"/>
              <a:pathLst>
                <a:path w="989" h="651">
                  <a:moveTo>
                    <a:pt x="989" y="20"/>
                  </a:moveTo>
                  <a:cubicBezTo>
                    <a:pt x="946" y="16"/>
                    <a:pt x="902" y="9"/>
                    <a:pt x="859" y="9"/>
                  </a:cubicBezTo>
                  <a:cubicBezTo>
                    <a:pt x="781" y="9"/>
                    <a:pt x="700" y="0"/>
                    <a:pt x="624" y="20"/>
                  </a:cubicBezTo>
                  <a:cubicBezTo>
                    <a:pt x="592" y="29"/>
                    <a:pt x="577" y="67"/>
                    <a:pt x="554" y="91"/>
                  </a:cubicBezTo>
                  <a:cubicBezTo>
                    <a:pt x="484" y="163"/>
                    <a:pt x="541" y="256"/>
                    <a:pt x="424" y="314"/>
                  </a:cubicBezTo>
                  <a:cubicBezTo>
                    <a:pt x="317" y="367"/>
                    <a:pt x="171" y="344"/>
                    <a:pt x="48" y="385"/>
                  </a:cubicBezTo>
                  <a:cubicBezTo>
                    <a:pt x="28" y="450"/>
                    <a:pt x="25" y="504"/>
                    <a:pt x="13" y="573"/>
                  </a:cubicBezTo>
                  <a:cubicBezTo>
                    <a:pt x="0" y="651"/>
                    <a:pt x="1" y="608"/>
                    <a:pt x="1" y="59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667000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Work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endParaRPr lang="en-US"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140 J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803525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W = Fs cos</a:t>
            </a:r>
            <a:r>
              <a:rPr lang="en-US" sz="2800" b="1">
                <a:sym typeface="Symbol" pitchFamily="18" charset="2"/>
              </a:rPr>
              <a:t> = (13.2 N)(12.5 m) cos(32</a:t>
            </a:r>
            <a:r>
              <a:rPr lang="en-US" sz="2800" b="1" baseline="30000">
                <a:sym typeface="Symbol" pitchFamily="18" charset="2"/>
              </a:rPr>
              <a:t>o</a:t>
            </a:r>
            <a:r>
              <a:rPr lang="en-US" sz="2800" b="1">
                <a:sym typeface="Symbol" pitchFamily="18" charset="2"/>
              </a:rPr>
              <a:t>) = 139.9 Nm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= 139.9 Joules = 140  J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304800" y="136525"/>
            <a:ext cx="8534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Fred O’Dadark exerts 13.2 N on a rope that makes a 32</a:t>
            </a:r>
            <a:r>
              <a:rPr lang="en-US" sz="4000" b="1" baseline="30000"/>
              <a:t>o</a:t>
            </a:r>
            <a:r>
              <a:rPr lang="en-US" sz="4000" b="1"/>
              <a:t> angle with the ground, sliding a sled 12.5 m along the ground.  What work did he do?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898525" y="4244975"/>
            <a:ext cx="5657850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So a Nm = J (Joule)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  <p:bldP spid="809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98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84.6 N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W = Fs cos</a:t>
            </a:r>
            <a:r>
              <a:rPr lang="en-US" sz="2800" b="1">
                <a:sym typeface="Symbol" pitchFamily="18" charset="2"/>
              </a:rPr>
              <a:t> 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 = 0</a:t>
            </a:r>
            <a:r>
              <a:rPr lang="en-US" sz="2800" b="1" baseline="30000">
                <a:sym typeface="Symbol" pitchFamily="18" charset="2"/>
              </a:rPr>
              <a:t>o </a:t>
            </a:r>
            <a:r>
              <a:rPr lang="en-US" sz="2800" b="1">
                <a:sym typeface="Symbol" pitchFamily="18" charset="2"/>
              </a:rPr>
              <a:t>(assuming she lifts straight up)</a:t>
            </a:r>
          </a:p>
          <a:p>
            <a:pPr eaLnBrk="0" hangingPunct="0"/>
            <a:r>
              <a:rPr lang="en-US" sz="2800" b="1"/>
              <a:t>W = Fs, F = W/s = (132 Nm)/(1.56 m) = 84.6 N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Jane Linkfence does 132 J of work lifting a box 1.56 m.  What is the weight of the box?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531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2.5 m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W = Fs cos</a:t>
            </a:r>
            <a:r>
              <a:rPr lang="en-US" sz="2800" b="1">
                <a:sym typeface="Symbol" pitchFamily="18" charset="2"/>
              </a:rPr>
              <a:t> 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 = 0</a:t>
            </a:r>
            <a:r>
              <a:rPr lang="en-US" sz="2800" b="1" baseline="30000">
                <a:sym typeface="Symbol" pitchFamily="18" charset="2"/>
              </a:rPr>
              <a:t>o </a:t>
            </a:r>
            <a:r>
              <a:rPr lang="en-US" sz="2800" b="1">
                <a:sym typeface="Symbol" pitchFamily="18" charset="2"/>
              </a:rPr>
              <a:t>(assume)</a:t>
            </a:r>
          </a:p>
          <a:p>
            <a:pPr eaLnBrk="0" hangingPunct="0"/>
            <a:r>
              <a:rPr lang="en-US" sz="2800" b="1"/>
              <a:t>W = Fs, s = W/F = (108 Nm)/(43 N) = 2.5 m</a:t>
            </a:r>
            <a:endParaRPr lang="en-US" sz="2800" b="1">
              <a:sym typeface="Symbol" pitchFamily="18" charset="2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 smtClean="0"/>
              <a:t>Hugh </a:t>
            </a:r>
            <a:r>
              <a:rPr lang="en-US" sz="4000" b="1" dirty="0" err="1" smtClean="0"/>
              <a:t>Jass</a:t>
            </a:r>
            <a:r>
              <a:rPr lang="en-US" sz="4000" b="1" dirty="0" smtClean="0"/>
              <a:t> </a:t>
            </a:r>
            <a:r>
              <a:rPr lang="en-US" sz="4000" b="1" dirty="0"/>
              <a:t>exerts 43 N of force, and does 108 J of work pushing a sofa how far? (2 hints)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84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-74 J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8534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/>
              <a:t>F = ma, weight = mg</a:t>
            </a:r>
          </a:p>
          <a:p>
            <a:pPr eaLnBrk="0" hangingPunct="0"/>
            <a:r>
              <a:rPr lang="en-US" sz="2800" b="1"/>
              <a:t>W = Fs cos</a:t>
            </a:r>
            <a:r>
              <a:rPr lang="en-US" sz="2800" b="1">
                <a:sym typeface="Symbol" pitchFamily="18" charset="2"/>
              </a:rPr>
              <a:t> 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 = 180</a:t>
            </a:r>
            <a:r>
              <a:rPr lang="en-US" sz="2800" b="1" baseline="30000">
                <a:sym typeface="Symbol" pitchFamily="18" charset="2"/>
              </a:rPr>
              <a:t>o </a:t>
            </a:r>
            <a:r>
              <a:rPr lang="en-US" sz="2800" b="1">
                <a:sym typeface="Symbol" pitchFamily="18" charset="2"/>
              </a:rPr>
              <a:t>(tricky tricky)</a:t>
            </a:r>
          </a:p>
          <a:p>
            <a:pPr eaLnBrk="0" hangingPunct="0"/>
            <a:r>
              <a:rPr lang="en-US" sz="2800" b="1">
                <a:sym typeface="Symbol" pitchFamily="18" charset="2"/>
              </a:rPr>
              <a:t>F = (5.2 kg)(9.8 N/kg) = 50.96 N</a:t>
            </a:r>
          </a:p>
          <a:p>
            <a:pPr eaLnBrk="0" hangingPunct="0"/>
            <a:r>
              <a:rPr lang="en-US" sz="2800" b="1"/>
              <a:t>W = Fs cos(180</a:t>
            </a:r>
            <a:r>
              <a:rPr lang="en-US" sz="2800" b="1" baseline="30000"/>
              <a:t>o</a:t>
            </a:r>
            <a:r>
              <a:rPr lang="en-US" sz="2800" b="1"/>
              <a:t>) = (50.96 N)(1.45 m) cos(180</a:t>
            </a:r>
            <a:r>
              <a:rPr lang="en-US" sz="2800" b="1" baseline="30000"/>
              <a:t>o</a:t>
            </a:r>
            <a:r>
              <a:rPr lang="en-US" sz="2800" b="1"/>
              <a:t>) </a:t>
            </a:r>
          </a:p>
          <a:p>
            <a:pPr eaLnBrk="0" hangingPunct="0"/>
            <a:r>
              <a:rPr lang="en-US" sz="2800" b="1"/>
              <a:t>= -73.892 J = -74 J</a:t>
            </a:r>
          </a:p>
          <a:p>
            <a:pPr eaLnBrk="0" hangingPunct="0"/>
            <a:r>
              <a:rPr lang="en-US" sz="2800" b="1"/>
              <a:t>(The box does work on her.  gives her energy)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/>
              <a:t>Helena Handbasket brings a 5.2 kg box </a:t>
            </a:r>
            <a:r>
              <a:rPr lang="en-US" sz="4000" b="1" u="sng"/>
              <a:t>down</a:t>
            </a:r>
            <a:r>
              <a:rPr lang="en-US" sz="4000" b="1"/>
              <a:t> from a 1.45 m tall shelf.  What work does she do? (3 hints)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344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215</cp:revision>
  <dcterms:created xsi:type="dcterms:W3CDTF">2001-03-01T17:38:38Z</dcterms:created>
  <dcterms:modified xsi:type="dcterms:W3CDTF">2017-12-14T23:23:52Z</dcterms:modified>
</cp:coreProperties>
</file>