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4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5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BFFEE-3A6F-6F49-873B-D82749247E1B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0FA1-028D-1D42-8460-1E1B031CF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F395C-EF55-9749-B80B-311ED3304759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A517-E436-D045-A443-247DD20E4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0A3E3-03EA-6F48-B421-5B235939AC38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3334-F644-DC4A-A942-A4CCEF46F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62BF0-825D-D24B-96AD-BE7B343CA090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DFAF-D8FC-DF41-B0E3-570A6A1ED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392DE-18C6-5342-BBDB-4F3C86FD9D90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E340-B71A-424D-B607-F41464969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A6777-52B5-6F49-8120-083236B532B6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A667D-2D95-ED48-9714-A6FF762A8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97789-6EB2-2144-A1F9-140D9789FE5D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FA089-49D8-2D4A-BBB8-5A547E488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65339-4E5D-4744-BF49-E57218540063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4CE64-733E-DE4C-82AA-3EE605B1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DD96F-F294-4C40-AFFE-26BA09F4D0B7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08C9-140F-6447-943A-9D89ADC4A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0BE7-C7C4-B84A-9945-FBCCEA435535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B370B-6EDC-2549-93AA-AC4C3E212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AB3DF-A84E-3B4E-974C-C6A145C60B4F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080DF-795E-E94E-8747-B439FC9FF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FF653E4-212C-AA40-86C0-9F77D0C3A60C}" type="datetime1">
              <a:rPr lang="en-US"/>
              <a:pPr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EA4E2B-0640-A84C-83C4-A14484888F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1. A </a:t>
            </a:r>
            <a:r>
              <a:rPr lang="en-US" sz="2400" dirty="0" smtClean="0"/>
              <a:t>physics teacher twirls a roll of masking tape in a 2.2 </a:t>
            </a:r>
            <a:r>
              <a:rPr lang="en-US" sz="2400" dirty="0" err="1" smtClean="0"/>
              <a:t>m</a:t>
            </a:r>
            <a:r>
              <a:rPr lang="en-US" sz="2400" dirty="0" smtClean="0"/>
              <a:t> radius vertical circle.  What is the minimum velocity at the top of the circle that will keep the string from going slack?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398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(4.6 </a:t>
            </a:r>
            <a:r>
              <a:rPr lang="en-US" sz="2400" dirty="0" err="1" smtClean="0"/>
              <a:t>m/s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10. A </a:t>
            </a:r>
            <a:r>
              <a:rPr lang="en-US" sz="2400" dirty="0" smtClean="0"/>
              <a:t>satellite orbits a planet at a distance of 7.5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dirty="0" smtClean="0"/>
              <a:t> from the center every 8900 seconds.  What is the mass of the planet?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123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(3.2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kg)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11. What </a:t>
            </a:r>
            <a:r>
              <a:rPr lang="en-US" sz="2400" dirty="0" smtClean="0"/>
              <a:t>is the period of orbit of a satellite that orbits 1.95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dirty="0" smtClean="0"/>
              <a:t> from the center of the moon</a:t>
            </a:r>
            <a:r>
              <a:rPr lang="en-US" sz="2400" dirty="0" smtClean="0"/>
              <a:t>? (</a:t>
            </a:r>
            <a:r>
              <a:rPr lang="en-US" sz="2400" dirty="0" err="1" smtClean="0"/>
              <a:t>m</a:t>
            </a:r>
            <a:r>
              <a:rPr lang="en-US" sz="2400" dirty="0" smtClean="0"/>
              <a:t> = 7.35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 kg)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313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(7730 </a:t>
            </a:r>
            <a:r>
              <a:rPr lang="en-US" sz="2400" dirty="0" err="1" smtClean="0"/>
              <a:t>s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12. What </a:t>
            </a:r>
            <a:r>
              <a:rPr lang="en-US" sz="2400" dirty="0" smtClean="0"/>
              <a:t>is the radius of an orbit with a period of 3.16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dirty="0" smtClean="0"/>
              <a:t> around the sun</a:t>
            </a:r>
            <a:r>
              <a:rPr lang="en-US" sz="2400" dirty="0" smtClean="0"/>
              <a:t>? (</a:t>
            </a:r>
            <a:r>
              <a:rPr lang="en-US" sz="2400" dirty="0" err="1" smtClean="0"/>
              <a:t>m</a:t>
            </a:r>
            <a:r>
              <a:rPr lang="en-US" sz="2400" dirty="0" smtClean="0"/>
              <a:t> = 1.99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30</a:t>
            </a:r>
            <a:r>
              <a:rPr lang="en-US" sz="2400" dirty="0" smtClean="0"/>
              <a:t> kg)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5062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(1.50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dirty="0" smtClean="0"/>
              <a:t> – yep – it’s the earth)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2. A </a:t>
            </a:r>
            <a:r>
              <a:rPr lang="en-US" sz="2400" dirty="0" smtClean="0"/>
              <a:t>rider moving in a 5.1 </a:t>
            </a:r>
            <a:r>
              <a:rPr lang="en-US" sz="2400" dirty="0" err="1" smtClean="0"/>
              <a:t>m</a:t>
            </a:r>
            <a:r>
              <a:rPr lang="en-US" sz="2400" dirty="0" smtClean="0"/>
              <a:t> radius vertical circle feels 4.5 “</a:t>
            </a:r>
            <a:r>
              <a:rPr lang="en-US" sz="2400" dirty="0" err="1" smtClean="0"/>
              <a:t>g”s</a:t>
            </a:r>
            <a:r>
              <a:rPr lang="en-US" sz="2400" dirty="0" smtClean="0"/>
              <a:t> at the bottom of the circle. A) How many “</a:t>
            </a:r>
            <a:r>
              <a:rPr lang="en-US" sz="2400" dirty="0" err="1" smtClean="0"/>
              <a:t>g”s</a:t>
            </a:r>
            <a:r>
              <a:rPr lang="en-US" sz="2400" dirty="0" smtClean="0"/>
              <a:t> is the ride pulling? B) How many “</a:t>
            </a:r>
            <a:r>
              <a:rPr lang="en-US" sz="2400" dirty="0" err="1" smtClean="0"/>
              <a:t>g”s</a:t>
            </a:r>
            <a:r>
              <a:rPr lang="en-US" sz="2400" dirty="0" smtClean="0"/>
              <a:t> do they feel at the top? C) What is their tangential velocity?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7421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(3.5 “</a:t>
            </a:r>
            <a:r>
              <a:rPr lang="en-US" sz="2400" dirty="0" err="1" smtClean="0"/>
              <a:t>g”s</a:t>
            </a:r>
            <a:r>
              <a:rPr lang="en-US" sz="2400" dirty="0" smtClean="0"/>
              <a:t>, 2.5 “</a:t>
            </a:r>
            <a:r>
              <a:rPr lang="en-US" sz="2400" dirty="0" err="1" smtClean="0"/>
              <a:t>g”s</a:t>
            </a:r>
            <a:r>
              <a:rPr lang="en-US" sz="2400" dirty="0" smtClean="0"/>
              <a:t>, 13 </a:t>
            </a:r>
            <a:r>
              <a:rPr lang="en-US" sz="2400" dirty="0" err="1" smtClean="0"/>
              <a:t>m/s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3. A </a:t>
            </a:r>
            <a:r>
              <a:rPr lang="en-US" sz="2400" dirty="0" smtClean="0"/>
              <a:t>2.00 kg object moves in a 4.25 </a:t>
            </a:r>
            <a:r>
              <a:rPr lang="en-US" sz="2400" dirty="0" err="1" smtClean="0"/>
              <a:t>m</a:t>
            </a:r>
            <a:r>
              <a:rPr lang="en-US" sz="2400" dirty="0" smtClean="0"/>
              <a:t> radius vertical circle with a period of 3.00 seconds.  Find the force needed at the top, and at the bottom.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674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(17.7 N Down, 56.9 N up)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4. A </a:t>
            </a:r>
            <a:r>
              <a:rPr lang="en-US" sz="2400" dirty="0" smtClean="0"/>
              <a:t>7.0 kg mass moves at a uniform speed of 5.0 </a:t>
            </a:r>
            <a:r>
              <a:rPr lang="en-US" sz="2400" dirty="0" err="1" smtClean="0"/>
              <a:t>m/s</a:t>
            </a:r>
            <a:r>
              <a:rPr lang="en-US" sz="2400" dirty="0" smtClean="0"/>
              <a:t> in a 4.0 </a:t>
            </a:r>
            <a:r>
              <a:rPr lang="en-US" sz="2400" dirty="0" err="1" smtClean="0"/>
              <a:t>m</a:t>
            </a:r>
            <a:r>
              <a:rPr lang="en-US" sz="2400" dirty="0" smtClean="0"/>
              <a:t> radius circle on the end of a rod.  What force is needed at the top and at the bottom?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864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(25 N up, 110 N up)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5. A </a:t>
            </a:r>
            <a:r>
              <a:rPr lang="en-US" sz="2400" dirty="0" smtClean="0"/>
              <a:t>2.72 kg mass moves at a uniform speed in a 1.95 </a:t>
            </a:r>
            <a:r>
              <a:rPr lang="en-US" sz="2400" dirty="0" err="1" smtClean="0"/>
              <a:t>m</a:t>
            </a:r>
            <a:r>
              <a:rPr lang="en-US" sz="2400" dirty="0" smtClean="0"/>
              <a:t> radius circle on the end of a rod.  At the top, the rod is exerting a downward force of 4.01 N on the mass. a) What is the centripetal acceleration of the mass? </a:t>
            </a:r>
            <a:r>
              <a:rPr lang="en-US" sz="2400" dirty="0" err="1" smtClean="0"/>
              <a:t>b</a:t>
            </a:r>
            <a:r>
              <a:rPr lang="en-US" sz="2400" dirty="0" smtClean="0"/>
              <a:t>) What is its period? </a:t>
            </a:r>
            <a:r>
              <a:rPr lang="en-US" sz="2400" dirty="0" err="1" smtClean="0"/>
              <a:t>c</a:t>
            </a:r>
            <a:r>
              <a:rPr lang="en-US" sz="2400" dirty="0" smtClean="0"/>
              <a:t>) What force does the rod exert at the bottom?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4301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(11.3 </a:t>
            </a:r>
            <a:r>
              <a:rPr lang="en-US" sz="2400" dirty="0" err="1" smtClean="0"/>
              <a:t>m/s/s</a:t>
            </a:r>
            <a:r>
              <a:rPr lang="en-US" sz="2400" dirty="0" smtClean="0"/>
              <a:t>, 2.61 </a:t>
            </a:r>
            <a:r>
              <a:rPr lang="en-US" sz="2400" dirty="0" err="1" smtClean="0"/>
              <a:t>s</a:t>
            </a:r>
            <a:r>
              <a:rPr lang="en-US" sz="2400" dirty="0" smtClean="0"/>
              <a:t>, 57.4 N up)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6. An </a:t>
            </a:r>
            <a:r>
              <a:rPr lang="en-US" sz="2400" dirty="0" smtClean="0"/>
              <a:t>11.5 kg mass moves at a uniform speed in a 1.43 </a:t>
            </a:r>
            <a:r>
              <a:rPr lang="en-US" sz="2400" dirty="0" err="1" smtClean="0"/>
              <a:t>m</a:t>
            </a:r>
            <a:r>
              <a:rPr lang="en-US" sz="2400" dirty="0" smtClean="0"/>
              <a:t> radius circle on the end of a rod.  At the bottom, the rod is exerting an upward force of 156 N on the mass. a) What is the centripetal acceleration of the mass? </a:t>
            </a:r>
            <a:r>
              <a:rPr lang="en-US" sz="2400" dirty="0" err="1" smtClean="0"/>
              <a:t>b</a:t>
            </a:r>
            <a:r>
              <a:rPr lang="en-US" sz="2400" dirty="0" smtClean="0"/>
              <a:t>) What is its speed? </a:t>
            </a:r>
            <a:r>
              <a:rPr lang="en-US" sz="2400" dirty="0" err="1" smtClean="0"/>
              <a:t>c</a:t>
            </a:r>
            <a:r>
              <a:rPr lang="en-US" sz="2400" dirty="0" smtClean="0"/>
              <a:t>) What force does the rod exert at the top?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4666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(3.76 </a:t>
            </a:r>
            <a:r>
              <a:rPr lang="en-US" sz="2400" dirty="0" err="1" smtClean="0"/>
              <a:t>m/s/s</a:t>
            </a:r>
            <a:r>
              <a:rPr lang="en-US" sz="2400" dirty="0" smtClean="0"/>
              <a:t>, 2.32 </a:t>
            </a:r>
            <a:r>
              <a:rPr lang="en-US" sz="2400" dirty="0" err="1" smtClean="0"/>
              <a:t>m/s</a:t>
            </a:r>
            <a:r>
              <a:rPr lang="en-US" sz="2400" dirty="0" smtClean="0"/>
              <a:t>, 69.6 N up)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7. What </a:t>
            </a:r>
            <a:r>
              <a:rPr lang="en-US" sz="2400" dirty="0" smtClean="0"/>
              <a:t>is the orbital velocity 3400 </a:t>
            </a:r>
            <a:r>
              <a:rPr lang="en-US" sz="2400" dirty="0" err="1" smtClean="0"/>
              <a:t>m</a:t>
            </a:r>
            <a:r>
              <a:rPr lang="en-US" sz="2400" dirty="0" smtClean="0"/>
              <a:t> from the center of a 5.6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18</a:t>
            </a:r>
            <a:r>
              <a:rPr lang="en-US" sz="2400" dirty="0" smtClean="0"/>
              <a:t> kg asteroid?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594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(331.4 ≈ 330 </a:t>
            </a:r>
            <a:r>
              <a:rPr lang="en-US" sz="2400" dirty="0" err="1" smtClean="0"/>
              <a:t>m/s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8. You </a:t>
            </a:r>
            <a:r>
              <a:rPr lang="en-US" sz="2400" dirty="0" smtClean="0"/>
              <a:t>find that you can orbit at 516 </a:t>
            </a:r>
            <a:r>
              <a:rPr lang="en-US" sz="2400" dirty="0" err="1" smtClean="0"/>
              <a:t>m/s</a:t>
            </a:r>
            <a:r>
              <a:rPr lang="en-US" sz="2400" dirty="0" smtClean="0"/>
              <a:t> 12,150 </a:t>
            </a:r>
            <a:r>
              <a:rPr lang="en-US" sz="2400" dirty="0" err="1" smtClean="0"/>
              <a:t>m</a:t>
            </a:r>
            <a:r>
              <a:rPr lang="en-US" sz="2400" dirty="0" smtClean="0"/>
              <a:t> from the center of a small moon.  What is its mass?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294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(4.85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19</a:t>
            </a:r>
            <a:r>
              <a:rPr lang="en-US" sz="2400" dirty="0" smtClean="0"/>
              <a:t> kg)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9. What </a:t>
            </a:r>
            <a:r>
              <a:rPr lang="en-US" sz="2400" dirty="0" smtClean="0"/>
              <a:t>distance from the center of the moon is your orbital velocity 120 </a:t>
            </a:r>
            <a:r>
              <a:rPr lang="en-US" sz="2400" dirty="0" err="1" smtClean="0"/>
              <a:t>m/s</a:t>
            </a:r>
            <a:r>
              <a:rPr lang="en-US" sz="2400" dirty="0" smtClean="0"/>
              <a:t>? </a:t>
            </a:r>
            <a:r>
              <a:rPr lang="en-US" sz="2400" dirty="0" smtClean="0"/>
              <a:t>(</a:t>
            </a:r>
            <a:r>
              <a:rPr lang="en-US" sz="2400" dirty="0" err="1" smtClean="0"/>
              <a:t>m</a:t>
            </a:r>
            <a:r>
              <a:rPr lang="en-US" sz="2400" dirty="0" smtClean="0"/>
              <a:t> = 7.35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 kg)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940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(3.4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601</Words>
  <Application>Microsoft Macintosh PowerPoint</Application>
  <PresentationFormat>On-screen Show (16:10)</PresentationFormat>
  <Paragraphs>24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30</cp:revision>
  <dcterms:created xsi:type="dcterms:W3CDTF">2014-01-08T03:33:23Z</dcterms:created>
  <dcterms:modified xsi:type="dcterms:W3CDTF">2014-01-08T04:56:53Z</dcterms:modified>
</cp:coreProperties>
</file>