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81" r:id="rId4"/>
    <p:sldId id="282" r:id="rId5"/>
    <p:sldId id="283" r:id="rId6"/>
    <p:sldId id="289" r:id="rId7"/>
    <p:sldId id="275" r:id="rId8"/>
    <p:sldId id="276" r:id="rId9"/>
    <p:sldId id="287" r:id="rId10"/>
    <p:sldId id="288" r:id="rId11"/>
    <p:sldId id="284" r:id="rId12"/>
    <p:sldId id="285" r:id="rId13"/>
    <p:sldId id="286" r:id="rId1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1" autoAdjust="0"/>
    <p:restoredTop sz="94627" autoAdjust="0"/>
  </p:normalViewPr>
  <p:slideViewPr>
    <p:cSldViewPr>
      <p:cViewPr>
        <p:scale>
          <a:sx n="100" d="100"/>
          <a:sy n="100" d="100"/>
        </p:scale>
        <p:origin x="-568" y="-4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53628-1F8B-7F4E-8E50-6DD66EB5B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6B19B-8412-D344-8C23-A7230E6BC3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8D946-8FAB-1A42-9DB4-62BC100AC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DEC07-B5CB-424D-835E-530A1A9E4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D8B37-D9C8-804B-8FBA-0242238D0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56041-61BC-4447-8643-3FF3B2144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EDB90-498C-BE41-8631-7F4D01CAA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8FDFB-44DC-4D4C-99EF-E29B92173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941F2-5996-FA45-A837-DC3FF0426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4E0BC-D787-3A43-83B1-173DB5871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B5132-63EB-D941-970B-30691FFB4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C1DB58-55E3-A840-8FC3-04F81485C0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1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822326" y="441855"/>
            <a:ext cx="4647426" cy="29238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4000" u="sng"/>
              <a:t>Universal Gravitation</a:t>
            </a:r>
            <a:endParaRPr lang="en-US" sz="3600"/>
          </a:p>
          <a:p>
            <a:pPr marL="914400" lvl="1" indent="-457200">
              <a:buFontTx/>
              <a:buChar char="•"/>
            </a:pPr>
            <a:r>
              <a:rPr lang="en-US" sz="3600"/>
              <a:t>Newton</a:t>
            </a:r>
          </a:p>
          <a:p>
            <a:pPr marL="914400" lvl="1" indent="-457200">
              <a:buFontTx/>
              <a:buChar char="•"/>
            </a:pPr>
            <a:r>
              <a:rPr lang="en-US" sz="3600"/>
              <a:t>Cavendish </a:t>
            </a:r>
          </a:p>
          <a:p>
            <a:pPr marL="914400" lvl="1" indent="-457200">
              <a:buFontTx/>
              <a:buChar char="•"/>
            </a:pPr>
            <a:r>
              <a:rPr lang="en-US" sz="3600"/>
              <a:t>Examples</a:t>
            </a:r>
          </a:p>
          <a:p>
            <a:pPr marL="914400" lvl="1" indent="-457200">
              <a:buFontTx/>
              <a:buChar char="•"/>
            </a:pPr>
            <a:r>
              <a:rPr lang="en-US" sz="3600"/>
              <a:t>Whiteboards</a:t>
            </a:r>
          </a:p>
        </p:txBody>
      </p:sp>
      <p:pic>
        <p:nvPicPr>
          <p:cNvPr id="2051" name="Picture 16" descr="Sir Isaac Newton"/>
          <p:cNvPicPr>
            <a:picLocks noChangeAspect="1" noChangeArrowheads="1"/>
          </p:cNvPicPr>
          <p:nvPr/>
        </p:nvPicPr>
        <p:blipFill>
          <a:blip r:embed="rId2"/>
          <a:srcRect l="12500" t="8562" r="12500" b="12015"/>
          <a:stretch>
            <a:fillRect/>
          </a:stretch>
        </p:blipFill>
        <p:spPr bwMode="auto">
          <a:xfrm>
            <a:off x="5407026" y="254000"/>
            <a:ext cx="3279775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distance from the center of a 512 kg wrecking ball must a 4.5 kg bowling ball be to experience a force of 1.13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-9</a:t>
            </a:r>
            <a:r>
              <a:rPr lang="en-US" sz="2800" dirty="0"/>
              <a:t> N?</a:t>
            </a:r>
            <a:endParaRPr lang="en-US" sz="2800" dirty="0">
              <a:sym typeface="Symbol" charset="2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52400" y="5295900"/>
            <a:ext cx="6078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11.7 </a:t>
            </a:r>
            <a:r>
              <a:rPr lang="en-US" sz="1200" dirty="0" err="1"/>
              <a:t>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moon has a mass of 7.36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22</a:t>
            </a:r>
            <a:r>
              <a:rPr lang="en-US" sz="2800" dirty="0"/>
              <a:t> kg, and a radius of 1.74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/>
              <a:t>m</a:t>
            </a:r>
            <a:r>
              <a:rPr lang="en-US" sz="2800" dirty="0"/>
              <a:t>.  What does a 34.2 kg mass weight on the surface?</a:t>
            </a:r>
            <a:endParaRPr lang="en-US" sz="2800" dirty="0">
              <a:sym typeface="Symbol" charset="2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28600" y="5219700"/>
            <a:ext cx="60357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55.5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moon has a mass of 7.36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22</a:t>
            </a:r>
            <a:r>
              <a:rPr lang="en-US" sz="2800" dirty="0"/>
              <a:t> kg, and a radius of 1.74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/>
              <a:t>m</a:t>
            </a:r>
            <a:r>
              <a:rPr lang="en-US" sz="2800" dirty="0"/>
              <a:t>.  What mass weighs 25 N on its surface?</a:t>
            </a:r>
            <a:endParaRPr lang="en-US" sz="2800" dirty="0">
              <a:sym typeface="Symbol" charset="2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52400" y="5143500"/>
            <a:ext cx="5309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15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moon has a mass of 7.36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22</a:t>
            </a:r>
            <a:r>
              <a:rPr lang="en-US" sz="2800" dirty="0"/>
              <a:t> kg, and a radius of 1.74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/>
              <a:t>m</a:t>
            </a:r>
            <a:r>
              <a:rPr lang="en-US" sz="2800" dirty="0"/>
              <a:t>.  At what distance from the moon’s center would a 43 kg mass weigh 25 N?</a:t>
            </a:r>
            <a:endParaRPr lang="en-US" sz="2800" dirty="0">
              <a:sym typeface="Symbol" charset="2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52401" y="5219700"/>
            <a:ext cx="89427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2.9 </a:t>
            </a:r>
            <a:r>
              <a:rPr lang="en-US" sz="1200" dirty="0" err="1"/>
              <a:t>x</a:t>
            </a:r>
            <a:r>
              <a:rPr lang="en-US" sz="1200" dirty="0"/>
              <a:t> 10</a:t>
            </a:r>
            <a:r>
              <a:rPr lang="en-US" sz="1200" baseline="30000" dirty="0"/>
              <a:t>6</a:t>
            </a:r>
            <a:r>
              <a:rPr lang="en-US" sz="1200" dirty="0"/>
              <a:t> </a:t>
            </a:r>
            <a:r>
              <a:rPr lang="en-US" sz="1200" dirty="0" err="1"/>
              <a:t>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1" y="338667"/>
            <a:ext cx="6109365" cy="28007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u="sng" dirty="0"/>
              <a:t>Newton:</a:t>
            </a:r>
          </a:p>
          <a:p>
            <a:r>
              <a:rPr lang="en-US" dirty="0"/>
              <a:t>Apple falls on his head?</a:t>
            </a:r>
          </a:p>
          <a:p>
            <a:r>
              <a:rPr lang="en-US" dirty="0"/>
              <a:t>Newton knows four things:</a:t>
            </a:r>
          </a:p>
          <a:p>
            <a:pPr lvl="1"/>
            <a:r>
              <a:rPr lang="en-US" dirty="0"/>
              <a:t>Distance apple is from the earth’s center</a:t>
            </a:r>
          </a:p>
          <a:p>
            <a:pPr lvl="1"/>
            <a:r>
              <a:rPr lang="en-US" dirty="0"/>
              <a:t>Distance it falls in a second</a:t>
            </a:r>
          </a:p>
          <a:p>
            <a:pPr lvl="1"/>
            <a:r>
              <a:rPr lang="en-US" dirty="0"/>
              <a:t>Distance the moon is from the earth’s center</a:t>
            </a:r>
          </a:p>
          <a:p>
            <a:pPr lvl="1"/>
            <a:r>
              <a:rPr lang="en-US" dirty="0"/>
              <a:t>Distance it “falls” in a second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3556000"/>
            <a:ext cx="2286000" cy="1968500"/>
            <a:chOff x="932" y="2688"/>
            <a:chExt cx="1440" cy="1488"/>
          </a:xfrm>
        </p:grpSpPr>
        <p:sp>
          <p:nvSpPr>
            <p:cNvPr id="3080" name="Oval 6"/>
            <p:cNvSpPr>
              <a:spLocks noChangeArrowheads="1"/>
            </p:cNvSpPr>
            <p:nvPr/>
          </p:nvSpPr>
          <p:spPr bwMode="auto">
            <a:xfrm>
              <a:off x="1488" y="3264"/>
              <a:ext cx="336" cy="336"/>
            </a:xfrm>
            <a:prstGeom prst="ellipse">
              <a:avLst/>
            </a:prstGeom>
            <a:solidFill>
              <a:schemeClr val="accent2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Oval 7"/>
            <p:cNvSpPr>
              <a:spLocks noChangeArrowheads="1"/>
            </p:cNvSpPr>
            <p:nvPr/>
          </p:nvSpPr>
          <p:spPr bwMode="auto">
            <a:xfrm>
              <a:off x="932" y="2736"/>
              <a:ext cx="1440" cy="14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Oval 8"/>
            <p:cNvSpPr>
              <a:spLocks noChangeArrowheads="1"/>
            </p:cNvSpPr>
            <p:nvPr/>
          </p:nvSpPr>
          <p:spPr bwMode="auto">
            <a:xfrm>
              <a:off x="1632" y="2688"/>
              <a:ext cx="96" cy="96"/>
            </a:xfrm>
            <a:prstGeom prst="ellipse">
              <a:avLst/>
            </a:prstGeom>
            <a:solidFill>
              <a:schemeClr val="bg2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Line 9"/>
            <p:cNvSpPr>
              <a:spLocks noChangeShapeType="1"/>
            </p:cNvSpPr>
            <p:nvPr/>
          </p:nvSpPr>
          <p:spPr bwMode="auto">
            <a:xfrm>
              <a:off x="1728" y="273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77" name="Picture 12" descr="Sir Isaac Newton"/>
          <p:cNvPicPr>
            <a:picLocks noChangeAspect="1" noChangeArrowheads="1"/>
          </p:cNvPicPr>
          <p:nvPr/>
        </p:nvPicPr>
        <p:blipFill>
          <a:blip r:embed="rId2"/>
          <a:srcRect l="12500" t="8562" r="12500" b="12015"/>
          <a:stretch>
            <a:fillRect/>
          </a:stretch>
        </p:blipFill>
        <p:spPr bwMode="auto">
          <a:xfrm>
            <a:off x="7315200" y="254000"/>
            <a:ext cx="13716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7299325" y="1789907"/>
            <a:ext cx="13003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1643-1727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91000" y="3526896"/>
            <a:ext cx="4724400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He concludes there is an inverse square relationship:</a:t>
            </a:r>
          </a:p>
          <a:p>
            <a:endParaRPr lang="en-US" sz="2800"/>
          </a:p>
          <a:p>
            <a:r>
              <a:rPr lang="en-US" sz="2800"/>
              <a:t>F </a:t>
            </a:r>
            <a:r>
              <a:rPr lang="en-US" sz="2800">
                <a:sym typeface="Symbol" charset="2"/>
              </a:rPr>
              <a:t></a:t>
            </a:r>
            <a:r>
              <a:rPr lang="en-US" sz="2800"/>
              <a:t>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2800"/>
              <a:t>r</a:t>
            </a:r>
            <a:r>
              <a:rPr lang="en-US" sz="2800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bldLvl="2" autoUpdateAnimBg="0"/>
      <p:bldP spid="30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338666"/>
            <a:ext cx="5728902" cy="236988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u="sng"/>
              <a:t>Newton:</a:t>
            </a:r>
          </a:p>
          <a:p>
            <a:r>
              <a:rPr lang="en-US" sz="2800"/>
              <a:t>His law of universal gravitation so far:</a:t>
            </a:r>
          </a:p>
          <a:p>
            <a:endParaRPr lang="en-US" sz="2800"/>
          </a:p>
          <a:p>
            <a:r>
              <a:rPr lang="en-US" sz="2800"/>
              <a:t>F =</a:t>
            </a:r>
            <a:r>
              <a:rPr lang="en-US" sz="2800" u="sng"/>
              <a:t> Gm</a:t>
            </a:r>
            <a:r>
              <a:rPr lang="en-US" sz="2800" baseline="-25000"/>
              <a:t>1</a:t>
            </a:r>
            <a:r>
              <a:rPr lang="en-US" sz="2800" u="sng"/>
              <a:t>m</a:t>
            </a:r>
            <a:r>
              <a:rPr lang="en-US" sz="2800" baseline="-25000"/>
              <a:t>2</a:t>
            </a:r>
          </a:p>
          <a:p>
            <a:pPr lvl="1"/>
            <a:r>
              <a:rPr lang="en-US" sz="2800"/>
              <a:t>      r</a:t>
            </a:r>
            <a:r>
              <a:rPr lang="en-US" sz="2800" baseline="30000"/>
              <a:t>2</a:t>
            </a:r>
          </a:p>
          <a:p>
            <a:endParaRPr lang="en-US" sz="2800"/>
          </a:p>
        </p:txBody>
      </p:sp>
      <p:pic>
        <p:nvPicPr>
          <p:cNvPr id="4100" name="Picture 9" descr="Sir Isaac Newton"/>
          <p:cNvPicPr>
            <a:picLocks noChangeAspect="1" noChangeArrowheads="1"/>
          </p:cNvPicPr>
          <p:nvPr/>
        </p:nvPicPr>
        <p:blipFill>
          <a:blip r:embed="rId2"/>
          <a:srcRect l="12500" t="8562" r="12500" b="12015"/>
          <a:stretch>
            <a:fillRect/>
          </a:stretch>
        </p:blipFill>
        <p:spPr bwMode="auto">
          <a:xfrm>
            <a:off x="7315200" y="254000"/>
            <a:ext cx="13716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7299325" y="1789907"/>
            <a:ext cx="13003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1643-1727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400" y="2305845"/>
            <a:ext cx="5029200" cy="1849437"/>
            <a:chOff x="576" y="2304"/>
            <a:chExt cx="3168" cy="1398"/>
          </a:xfrm>
        </p:grpSpPr>
        <p:sp>
          <p:nvSpPr>
            <p:cNvPr id="4105" name="Oval 13"/>
            <p:cNvSpPr>
              <a:spLocks noChangeArrowheads="1"/>
            </p:cNvSpPr>
            <p:nvPr/>
          </p:nvSpPr>
          <p:spPr bwMode="auto">
            <a:xfrm>
              <a:off x="576" y="2304"/>
              <a:ext cx="1008" cy="1008"/>
            </a:xfrm>
            <a:prstGeom prst="ellipse">
              <a:avLst/>
            </a:prstGeom>
            <a:solidFill>
              <a:srgbClr val="33CCCC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Oval 14"/>
            <p:cNvSpPr>
              <a:spLocks noChangeArrowheads="1"/>
            </p:cNvSpPr>
            <p:nvPr/>
          </p:nvSpPr>
          <p:spPr bwMode="auto">
            <a:xfrm>
              <a:off x="3216" y="2544"/>
              <a:ext cx="528" cy="528"/>
            </a:xfrm>
            <a:prstGeom prst="ellipse">
              <a:avLst/>
            </a:prstGeom>
            <a:solidFill>
              <a:srgbClr val="FF6600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Line 15"/>
            <p:cNvSpPr>
              <a:spLocks noChangeShapeType="1"/>
            </p:cNvSpPr>
            <p:nvPr/>
          </p:nvSpPr>
          <p:spPr bwMode="auto">
            <a:xfrm>
              <a:off x="1056" y="2802"/>
              <a:ext cx="24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Text Box 16"/>
            <p:cNvSpPr txBox="1">
              <a:spLocks noChangeArrowheads="1"/>
            </p:cNvSpPr>
            <p:nvPr/>
          </p:nvSpPr>
          <p:spPr bwMode="auto">
            <a:xfrm>
              <a:off x="2054" y="2460"/>
              <a:ext cx="205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4109" name="Text Box 17"/>
            <p:cNvSpPr txBox="1">
              <a:spLocks noChangeArrowheads="1"/>
            </p:cNvSpPr>
            <p:nvPr/>
          </p:nvSpPr>
          <p:spPr bwMode="auto">
            <a:xfrm>
              <a:off x="854" y="3306"/>
              <a:ext cx="368" cy="3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m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4110" name="Text Box 18"/>
            <p:cNvSpPr txBox="1">
              <a:spLocks noChangeArrowheads="1"/>
            </p:cNvSpPr>
            <p:nvPr/>
          </p:nvSpPr>
          <p:spPr bwMode="auto">
            <a:xfrm>
              <a:off x="3330" y="3024"/>
              <a:ext cx="368" cy="3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m</a:t>
              </a:r>
              <a:r>
                <a:rPr lang="en-US" sz="2800" baseline="-25000"/>
                <a:t>2</a:t>
              </a:r>
            </a:p>
          </p:txBody>
        </p:sp>
      </p:grp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136525" y="4189678"/>
            <a:ext cx="6416675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err="1"/>
              <a:t>r</a:t>
            </a:r>
            <a:r>
              <a:rPr lang="en-US" sz="2000" dirty="0"/>
              <a:t> = Center to center distance</a:t>
            </a:r>
          </a:p>
          <a:p>
            <a:r>
              <a:rPr lang="en-US" sz="2000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= One of the masses</a:t>
            </a:r>
          </a:p>
          <a:p>
            <a:r>
              <a:rPr lang="en-US" sz="2000" dirty="0"/>
              <a:t>m</a:t>
            </a:r>
            <a:r>
              <a:rPr lang="en-US" sz="2000" baseline="-25000" dirty="0"/>
              <a:t>2</a:t>
            </a:r>
            <a:r>
              <a:rPr lang="en-US" sz="2000" dirty="0"/>
              <a:t> = The other mass</a:t>
            </a:r>
          </a:p>
          <a:p>
            <a:r>
              <a:rPr lang="en-US" sz="2000" dirty="0"/>
              <a:t>G = Universal gravitation constant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943600" y="2820459"/>
            <a:ext cx="2765601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to use for </a:t>
            </a:r>
            <a:r>
              <a:rPr lang="en-US" sz="4000"/>
              <a:t>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build="p" autoUpdateAnimBg="0"/>
      <p:bldP spid="327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1" y="338667"/>
            <a:ext cx="5150493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u="sng"/>
              <a:t>Cavendish</a:t>
            </a:r>
          </a:p>
          <a:p>
            <a:r>
              <a:rPr lang="en-US" sz="2800"/>
              <a:t>Determines the value of G in 1798</a:t>
            </a:r>
          </a:p>
          <a:p>
            <a:r>
              <a:rPr lang="en-US" sz="2800"/>
              <a:t>F =</a:t>
            </a:r>
            <a:r>
              <a:rPr lang="en-US" sz="2800" u="sng"/>
              <a:t> Gm</a:t>
            </a:r>
            <a:r>
              <a:rPr lang="en-US" sz="2800" baseline="-25000"/>
              <a:t>1</a:t>
            </a:r>
            <a:r>
              <a:rPr lang="en-US" sz="2800" u="sng"/>
              <a:t>m</a:t>
            </a:r>
            <a:r>
              <a:rPr lang="en-US" sz="2800" baseline="-25000"/>
              <a:t>2</a:t>
            </a:r>
          </a:p>
          <a:p>
            <a:pPr lvl="1"/>
            <a:r>
              <a:rPr lang="en-US" sz="2800"/>
              <a:t>      r</a:t>
            </a:r>
            <a:r>
              <a:rPr lang="en-US" sz="2800" baseline="30000"/>
              <a:t>2</a:t>
            </a:r>
          </a:p>
          <a:p>
            <a:endParaRPr lang="en-US" sz="2800"/>
          </a:p>
        </p:txBody>
      </p:sp>
      <p:pic>
        <p:nvPicPr>
          <p:cNvPr id="33807" name="Picture 15" descr="FG05_19"/>
          <p:cNvPicPr>
            <a:picLocks noChangeAspect="1" noChangeArrowheads="1"/>
          </p:cNvPicPr>
          <p:nvPr/>
        </p:nvPicPr>
        <p:blipFill>
          <a:blip r:embed="rId2"/>
          <a:srcRect l="26006" r="25984" b="11000"/>
          <a:stretch>
            <a:fillRect/>
          </a:stretch>
        </p:blipFill>
        <p:spPr bwMode="auto">
          <a:xfrm>
            <a:off x="0" y="1947333"/>
            <a:ext cx="3657600" cy="376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038601" y="2095500"/>
            <a:ext cx="4653613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Measures F, both masses, and r</a:t>
            </a:r>
          </a:p>
          <a:p>
            <a:r>
              <a:rPr lang="en-US" sz="2800"/>
              <a:t>G = 6.67 x 10</a:t>
            </a:r>
            <a:r>
              <a:rPr lang="en-US" sz="2800" baseline="30000"/>
              <a:t>-11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/kg</a:t>
            </a:r>
            <a:r>
              <a:rPr lang="en-US" sz="2800" baseline="30000"/>
              <a:t>2</a:t>
            </a:r>
          </a:p>
          <a:p>
            <a:r>
              <a:rPr lang="en-US" sz="2800"/>
              <a:t>(units cancel)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90500"/>
            <a:ext cx="1823695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F =</a:t>
            </a:r>
            <a:r>
              <a:rPr lang="en-US" sz="2800" u="sng"/>
              <a:t> Gm</a:t>
            </a:r>
            <a:r>
              <a:rPr lang="en-US" sz="2800" baseline="-25000"/>
              <a:t>1</a:t>
            </a:r>
            <a:r>
              <a:rPr lang="en-US" sz="2800" u="sng"/>
              <a:t>m</a:t>
            </a:r>
            <a:r>
              <a:rPr lang="en-US" sz="2800" baseline="-25000"/>
              <a:t>2</a:t>
            </a:r>
          </a:p>
          <a:p>
            <a:pPr lvl="1"/>
            <a:r>
              <a:rPr lang="en-US" sz="2800"/>
              <a:t>      r</a:t>
            </a:r>
            <a:r>
              <a:rPr lang="en-US" sz="2800" baseline="30000"/>
              <a:t>2</a:t>
            </a:r>
            <a:endParaRPr lang="en-US" sz="2800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4191001" y="317500"/>
            <a:ext cx="47402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r</a:t>
            </a:r>
            <a:r>
              <a:rPr lang="en-US" dirty="0"/>
              <a:t> = Center to center distance</a:t>
            </a:r>
          </a:p>
          <a:p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One of the masses</a:t>
            </a:r>
          </a:p>
          <a:p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The other mass</a:t>
            </a:r>
          </a:p>
          <a:p>
            <a:r>
              <a:rPr lang="en-US" dirty="0"/>
              <a:t>G = 6.67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-11</a:t>
            </a:r>
            <a:r>
              <a:rPr lang="en-US" dirty="0"/>
              <a:t> Nm</a:t>
            </a:r>
            <a:r>
              <a:rPr lang="en-US" baseline="30000" dirty="0"/>
              <a:t>2</a:t>
            </a:r>
            <a:r>
              <a:rPr lang="en-US" dirty="0"/>
              <a:t>/kg</a:t>
            </a:r>
            <a:r>
              <a:rPr lang="en-US" baseline="30000" dirty="0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28600" y="2095500"/>
            <a:ext cx="89154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Example 1 - Find the force of gravity between a .756 kg stapler, and a .341 kg marker that is 1.75 </a:t>
            </a:r>
            <a:r>
              <a:rPr lang="en-US" sz="2800" dirty="0" err="1"/>
              <a:t>m</a:t>
            </a:r>
            <a:r>
              <a:rPr lang="en-US" sz="2800" dirty="0"/>
              <a:t> away?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90500"/>
            <a:ext cx="1823695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F =</a:t>
            </a:r>
            <a:r>
              <a:rPr lang="en-US" sz="2800" u="sng"/>
              <a:t> Gm</a:t>
            </a:r>
            <a:r>
              <a:rPr lang="en-US" sz="2800" baseline="-25000"/>
              <a:t>1</a:t>
            </a:r>
            <a:r>
              <a:rPr lang="en-US" sz="2800" u="sng"/>
              <a:t>m</a:t>
            </a:r>
            <a:r>
              <a:rPr lang="en-US" sz="2800" baseline="-25000"/>
              <a:t>2</a:t>
            </a:r>
          </a:p>
          <a:p>
            <a:pPr lvl="1"/>
            <a:r>
              <a:rPr lang="en-US" sz="2800"/>
              <a:t>      r</a:t>
            </a:r>
            <a:r>
              <a:rPr lang="en-US" sz="2800" baseline="30000"/>
              <a:t>2</a:t>
            </a:r>
            <a:endParaRPr lang="en-US" sz="2800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4191001" y="317500"/>
            <a:ext cx="47402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r</a:t>
            </a:r>
            <a:r>
              <a:rPr lang="en-US" dirty="0"/>
              <a:t> = Center to center distance</a:t>
            </a:r>
          </a:p>
          <a:p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One of the masses</a:t>
            </a:r>
          </a:p>
          <a:p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The other mass</a:t>
            </a:r>
          </a:p>
          <a:p>
            <a:r>
              <a:rPr lang="en-US" dirty="0"/>
              <a:t>G = 6.67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-11</a:t>
            </a:r>
            <a:r>
              <a:rPr lang="en-US" dirty="0"/>
              <a:t> Nm</a:t>
            </a:r>
            <a:r>
              <a:rPr lang="en-US" baseline="30000" dirty="0"/>
              <a:t>2</a:t>
            </a:r>
            <a:r>
              <a:rPr lang="en-US" dirty="0"/>
              <a:t>/kg</a:t>
            </a:r>
            <a:r>
              <a:rPr lang="en-US" baseline="30000" dirty="0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28600" y="1943100"/>
            <a:ext cx="8915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Example </a:t>
            </a:r>
            <a:r>
              <a:rPr lang="en-US" dirty="0"/>
              <a:t>2 - What is the force of gravity between a 1.0 kg mass, and the earth?  (</a:t>
            </a:r>
            <a:r>
              <a:rPr lang="en-US" dirty="0" err="1"/>
              <a:t>r</a:t>
            </a:r>
            <a:r>
              <a:rPr lang="en-US" dirty="0"/>
              <a:t> = 6.38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baseline="-25000" dirty="0" err="1"/>
              <a:t>earth</a:t>
            </a:r>
            <a:r>
              <a:rPr lang="en-US" dirty="0"/>
              <a:t> = 5.97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24</a:t>
            </a:r>
            <a:r>
              <a:rPr lang="en-US" dirty="0"/>
              <a:t> kg)  (check use of scientific notation)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673350" y="889000"/>
            <a:ext cx="350077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Gravity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endParaRPr lang="en-US" sz="48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7" action="ppaction://hlinksldjump"/>
              </a:rPr>
              <a:t>TOC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is the force of gravity between a 5.2 kg shot and a 250. kg wrecking ball whose centers are 2.45 </a:t>
            </a:r>
            <a:r>
              <a:rPr lang="en-US" sz="2800" dirty="0" err="1"/>
              <a:t>m</a:t>
            </a:r>
            <a:r>
              <a:rPr lang="en-US" sz="2800" dirty="0"/>
              <a:t> distant?</a:t>
            </a:r>
            <a:endParaRPr lang="en-US" sz="2800" dirty="0">
              <a:sym typeface="Symbol" charset="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1" y="5171301"/>
            <a:ext cx="9968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1.44 </a:t>
            </a:r>
            <a:r>
              <a:rPr lang="en-US" sz="1200" dirty="0" err="1"/>
              <a:t>x</a:t>
            </a:r>
            <a:r>
              <a:rPr lang="en-US" sz="1200" dirty="0"/>
              <a:t> 10</a:t>
            </a:r>
            <a:r>
              <a:rPr lang="en-US" sz="1200" baseline="30000" dirty="0"/>
              <a:t>-8</a:t>
            </a:r>
            <a:r>
              <a:rPr lang="en-US" sz="1200" dirty="0"/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Another shot is 1.45 </a:t>
            </a:r>
            <a:r>
              <a:rPr lang="en-US" sz="2800" dirty="0" err="1"/>
              <a:t>m</a:t>
            </a:r>
            <a:r>
              <a:rPr lang="en-US" sz="2800" dirty="0"/>
              <a:t> from the center of  a 250. kg wrecking ball and experiences a force of 1.55 </a:t>
            </a:r>
            <a:r>
              <a:rPr lang="en-US" sz="2800" dirty="0" err="1"/>
              <a:t>x</a:t>
            </a:r>
            <a:r>
              <a:rPr lang="en-US" sz="2800" dirty="0"/>
              <a:t> 10</a:t>
            </a:r>
            <a:r>
              <a:rPr lang="en-US" sz="2800" baseline="30000" dirty="0"/>
              <a:t>-7</a:t>
            </a:r>
            <a:r>
              <a:rPr lang="en-US" sz="2800" dirty="0"/>
              <a:t> N, what is the mass of the shot?</a:t>
            </a:r>
            <a:endParaRPr lang="en-US" sz="2800" dirty="0">
              <a:sym typeface="Symbol" charset="2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52400" y="5219700"/>
            <a:ext cx="64633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19.5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497</Words>
  <Application>Microsoft PowerPoint</Application>
  <PresentationFormat>On-screen Show (16:10)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90</cp:revision>
  <dcterms:created xsi:type="dcterms:W3CDTF">2014-04-17T20:52:20Z</dcterms:created>
  <dcterms:modified xsi:type="dcterms:W3CDTF">2014-04-17T20:58:57Z</dcterms:modified>
</cp:coreProperties>
</file>