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5" r:id="rId2"/>
    <p:sldId id="278" r:id="rId3"/>
    <p:sldId id="276" r:id="rId4"/>
    <p:sldId id="277" r:id="rId5"/>
    <p:sldId id="283" r:id="rId6"/>
    <p:sldId id="284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41" autoAdjust="0"/>
    <p:restoredTop sz="94627" autoAdjust="0"/>
  </p:normalViewPr>
  <p:slideViewPr>
    <p:cSldViewPr>
      <p:cViewPr>
        <p:scale>
          <a:sx n="100" d="100"/>
          <a:sy n="100" d="100"/>
        </p:scale>
        <p:origin x="-568" y="-4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BB3EE9-187F-FE4E-83B0-B351D46E2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3CC4A4-27DD-6C46-A0AB-7C40DF20B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2751D9-1DF2-C045-A04F-29FA44F3C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F4E3D5-435B-014B-A41C-9D4D1482B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BF1E82-BC89-7540-A071-485496B22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A1C0478-2122-4E47-A0D6-A227E0BC0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CF8849-5553-0C48-805D-46D76A285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9C8A0F-D31F-AE41-9791-40A0A8025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1D5565-ACD5-564C-8731-CC493F0B6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65B0D8-4724-6342-ABFA-B1974E8C8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ED7475-1F88-F34C-9F85-9C0992C49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CD1FA5-3BA0-DE42-9B3B-7E7C98D47A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1.xml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77913" y="889000"/>
            <a:ext cx="6730929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Motion in a vertical circle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endParaRPr lang="en-US" sz="480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7" action="ppaction://hlinksldjump"/>
              </a:rPr>
              <a:t>TOC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What is the maximum radius you can twirl a bucket full of water going 2.3 </a:t>
            </a:r>
            <a:r>
              <a:rPr lang="en-US" sz="2800" dirty="0" err="1"/>
              <a:t>m/s</a:t>
            </a:r>
            <a:r>
              <a:rPr lang="en-US" sz="2800" dirty="0"/>
              <a:t> at the top?</a:t>
            </a:r>
            <a:endParaRPr lang="en-US" sz="2800" dirty="0">
              <a:sym typeface="Symbol" charset="2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0320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9.81 m/s/s = (2.3 m/s)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r = 0.539245668 </a:t>
            </a:r>
            <a:r>
              <a:rPr lang="en-US" sz="3200">
                <a:ea typeface="Times New Roman" charset="0"/>
                <a:cs typeface="Times New Roman" charset="0"/>
              </a:rPr>
              <a:t>≈</a:t>
            </a:r>
            <a:r>
              <a:rPr lang="en-US" sz="3200"/>
              <a:t> 0.54 m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" y="5143500"/>
            <a:ext cx="61214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0.54 </a:t>
            </a:r>
            <a:r>
              <a:rPr lang="en-US" sz="1200" dirty="0" err="1"/>
              <a:t>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If a roller coaster pulls 2.5 “</a:t>
            </a:r>
            <a:r>
              <a:rPr lang="en-US" sz="2800" dirty="0" err="1"/>
              <a:t>g”s</a:t>
            </a:r>
            <a:r>
              <a:rPr lang="en-US" sz="2800" dirty="0"/>
              <a:t> in a vertical circle, what do you feel at the top of the loop, and at the bottom?</a:t>
            </a:r>
          </a:p>
          <a:p>
            <a:r>
              <a:rPr lang="en-US" sz="2800" dirty="0"/>
              <a:t>(2 answers)</a:t>
            </a:r>
            <a:endParaRPr lang="en-US" sz="2800" dirty="0">
              <a:sym typeface="Symbol" charset="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692136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Top = 2.5 - 1 = 1.5 “g”s</a:t>
            </a:r>
          </a:p>
          <a:p>
            <a:pPr eaLnBrk="0" hangingPunct="0"/>
            <a:r>
              <a:rPr lang="en-US" sz="3200"/>
              <a:t>Bottom = 2.5 + 1 = 3.5 “g”s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52400" y="5219700"/>
            <a:ext cx="153081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1.5 “</a:t>
            </a:r>
            <a:r>
              <a:rPr lang="en-US" sz="1200" dirty="0" err="1"/>
              <a:t>g”s</a:t>
            </a:r>
            <a:r>
              <a:rPr lang="en-US" sz="1200" dirty="0"/>
              <a:t>, and 3.5 “</a:t>
            </a:r>
            <a:r>
              <a:rPr lang="en-US" sz="1200" dirty="0" err="1"/>
              <a:t>g”s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254001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You feel 2.1 “</a:t>
            </a:r>
            <a:r>
              <a:rPr lang="en-US" sz="2800" dirty="0" err="1"/>
              <a:t>g”s</a:t>
            </a:r>
            <a:r>
              <a:rPr lang="en-US" sz="2800" dirty="0"/>
              <a:t> at the bottom of a roller coaster loop.  What is the ride “pulling” and what do you feel at the top?</a:t>
            </a:r>
            <a:endParaRPr lang="en-US" sz="1000" dirty="0">
              <a:sym typeface="Symbol" charset="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2439459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Ride pulls one less than what you feel or 1.1 “g”s</a:t>
            </a:r>
          </a:p>
          <a:p>
            <a:pPr eaLnBrk="0" hangingPunct="0"/>
            <a:r>
              <a:rPr lang="en-US" sz="3200"/>
              <a:t>At the top you would feel one less than that or .1 “g”s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" y="5219700"/>
            <a:ext cx="141539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1.1 “</a:t>
            </a:r>
            <a:r>
              <a:rPr lang="en-US" sz="1200" dirty="0" err="1"/>
              <a:t>g”s</a:t>
            </a:r>
            <a:r>
              <a:rPr lang="en-US" sz="1200" dirty="0"/>
              <a:t> and .1 “</a:t>
            </a:r>
            <a:r>
              <a:rPr lang="en-US" sz="1200" dirty="0" err="1"/>
              <a:t>g”s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254001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What is your centripetal acceleration if at the top of a roller coaster loop you read .75 “</a:t>
            </a:r>
            <a:r>
              <a:rPr lang="en-US" sz="2800" dirty="0" err="1"/>
              <a:t>g”s</a:t>
            </a:r>
            <a:r>
              <a:rPr lang="en-US" sz="2800" dirty="0"/>
              <a:t>?</a:t>
            </a:r>
            <a:endParaRPr lang="en-US" sz="2800" dirty="0">
              <a:sym typeface="Symbol" charset="2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2032000"/>
            <a:ext cx="8686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The ride is pulling one more than .75 = 1.75 “g”s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52401" y="5219700"/>
            <a:ext cx="76588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1.75 “</a:t>
            </a:r>
            <a:r>
              <a:rPr lang="en-US" sz="1200" dirty="0" err="1"/>
              <a:t>g”s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1" y="254001"/>
            <a:ext cx="8093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What is your speed at the top of a roller coaster loop if you read .75 “</a:t>
            </a:r>
            <a:r>
              <a:rPr lang="en-US" sz="2800" dirty="0" err="1"/>
              <a:t>g”s</a:t>
            </a:r>
            <a:r>
              <a:rPr lang="en-US" sz="2800" dirty="0"/>
              <a:t> and the loop has a radius of 3.8 </a:t>
            </a:r>
            <a:r>
              <a:rPr lang="en-US" sz="2800" dirty="0" err="1"/>
              <a:t>m</a:t>
            </a:r>
            <a:r>
              <a:rPr lang="en-US" sz="2800" dirty="0"/>
              <a:t>? </a:t>
            </a:r>
            <a:r>
              <a:rPr lang="en-US" sz="1200" dirty="0"/>
              <a:t>(1)</a:t>
            </a:r>
            <a:endParaRPr lang="en-US" sz="1200" dirty="0">
              <a:sym typeface="Symbol" charset="2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2032000"/>
            <a:ext cx="8686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/>
              <a:t>The ride is pulling one more than .75: 1.75 “g”s</a:t>
            </a:r>
          </a:p>
          <a:p>
            <a:pPr eaLnBrk="0" hangingPunct="0"/>
            <a:r>
              <a:rPr lang="en-US" sz="3200"/>
              <a:t>a = (1.75)(9.81 m/s/s) = 17.1675 m/s/s</a:t>
            </a:r>
          </a:p>
          <a:p>
            <a:pPr eaLnBrk="0" hangingPunct="0"/>
            <a:r>
              <a:rPr lang="en-US" sz="3200"/>
              <a:t>a = v</a:t>
            </a:r>
            <a:r>
              <a:rPr lang="en-US" sz="3200" baseline="30000"/>
              <a:t>2</a:t>
            </a:r>
            <a:r>
              <a:rPr lang="en-US" sz="3200"/>
              <a:t>/r</a:t>
            </a:r>
          </a:p>
          <a:p>
            <a:pPr eaLnBrk="0" hangingPunct="0"/>
            <a:r>
              <a:rPr lang="en-US" sz="3200"/>
              <a:t>17.1675 m/s/s = v</a:t>
            </a:r>
            <a:r>
              <a:rPr lang="en-US" sz="3200" baseline="30000"/>
              <a:t>2</a:t>
            </a:r>
            <a:r>
              <a:rPr lang="en-US" sz="3200"/>
              <a:t>/(3.8 m)</a:t>
            </a:r>
          </a:p>
          <a:p>
            <a:pPr eaLnBrk="0" hangingPunct="0"/>
            <a:r>
              <a:rPr lang="en-US" sz="3200">
                <a:sym typeface="BR Symbol" pitchFamily="18" charset="2"/>
              </a:rPr>
              <a:t>v = 8.076911538 </a:t>
            </a:r>
            <a:r>
              <a:rPr lang="en-US" sz="3200">
                <a:ea typeface="Times New Roman" charset="0"/>
                <a:cs typeface="Times New Roman" charset="0"/>
                <a:sym typeface="BR Symbol" pitchFamily="18" charset="2"/>
              </a:rPr>
              <a:t>≈ </a:t>
            </a:r>
            <a:r>
              <a:rPr lang="en-US" sz="3200">
                <a:sym typeface="BR Symbol" pitchFamily="18" charset="2"/>
              </a:rPr>
              <a:t>8.1 m/s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6378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8.1 m/s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596314" y="5304896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354</Words>
  <Application>Microsoft PowerPoint</Application>
  <PresentationFormat>On-screen Show (16:10)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Symbol</vt:lpstr>
      <vt:lpstr>BR Symbol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83</cp:revision>
  <dcterms:created xsi:type="dcterms:W3CDTF">2014-04-17T20:22:35Z</dcterms:created>
  <dcterms:modified xsi:type="dcterms:W3CDTF">2014-04-17T20:26:12Z</dcterms:modified>
</cp:coreProperties>
</file>