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85" r:id="rId2"/>
    <p:sldId id="294" r:id="rId3"/>
    <p:sldId id="305" r:id="rId4"/>
    <p:sldId id="291" r:id="rId5"/>
    <p:sldId id="307" r:id="rId6"/>
    <p:sldId id="295" r:id="rId7"/>
    <p:sldId id="306" r:id="rId8"/>
    <p:sldId id="297" r:id="rId9"/>
    <p:sldId id="298" r:id="rId10"/>
    <p:sldId id="300" r:id="rId11"/>
    <p:sldId id="301" r:id="rId12"/>
    <p:sldId id="303" r:id="rId13"/>
    <p:sldId id="304" r:id="rId14"/>
    <p:sldId id="299" r:id="rId15"/>
    <p:sldId id="292" r:id="rId16"/>
    <p:sldId id="289" r:id="rId17"/>
    <p:sldId id="290" r:id="rId18"/>
    <p:sldId id="293" r:id="rId19"/>
  </p:sldIdLst>
  <p:sldSz cx="9144000" cy="5715000" type="screen16x10"/>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34" charset="-128"/>
        <a:cs typeface="+mn-cs"/>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p:restoredTop sz="94631"/>
  </p:normalViewPr>
  <p:slideViewPr>
    <p:cSldViewPr>
      <p:cViewPr varScale="1">
        <p:scale>
          <a:sx n="113" d="100"/>
          <a:sy n="113" d="100"/>
        </p:scale>
        <p:origin x="200" y="232"/>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175CE93-8894-4C46-A12C-9C86A6B72C6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29B5BA3-F75B-4777-BD3E-5E383B00BE3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508000"/>
            <a:ext cx="1943100" cy="4572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508000"/>
            <a:ext cx="5676900" cy="4572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0B14489-65F6-4364-A358-9068A43BBB3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007FEC8-D34F-4EE5-AF9D-65B03309F53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EEBD6D5-BB34-4690-874E-57CBB1489CD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651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51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7787D85-8643-4931-8C23-07880026E40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FBED5FD-DD91-4C4F-8D20-697F73B7BFE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6FF4A0F-F5DF-4D2B-8C83-74696D72AD1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B366656-4F8B-4C3E-8797-A3A11AE5C04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39FA766-7F75-4DA6-A696-32D9C3E77BF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778B12A-0570-4514-BB48-F15032167AB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alphaModFix amt="27000"/>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508000"/>
            <a:ext cx="77724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651000"/>
            <a:ext cx="7772400" cy="3429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52070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charset="0"/>
                <a:ea typeface="+mn-ea"/>
              </a:defRPr>
            </a:lvl1pPr>
          </a:lstStyle>
          <a:p>
            <a:pPr>
              <a:defRPr/>
            </a:pPr>
            <a:endParaRPr lang="en-US"/>
          </a:p>
        </p:txBody>
      </p:sp>
      <p:sp>
        <p:nvSpPr>
          <p:cNvPr id="1029" name="Rectangle 5"/>
          <p:cNvSpPr>
            <a:spLocks noGrp="1" noChangeArrowheads="1"/>
          </p:cNvSpPr>
          <p:nvPr>
            <p:ph type="ftr" sz="quarter" idx="3"/>
          </p:nvPr>
        </p:nvSpPr>
        <p:spPr bwMode="auto">
          <a:xfrm>
            <a:off x="3124200" y="5207000"/>
            <a:ext cx="2895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charset="0"/>
                <a:ea typeface="+mn-ea"/>
              </a:defRPr>
            </a:lvl1pPr>
          </a:lstStyle>
          <a:p>
            <a:pPr>
              <a:defRPr/>
            </a:pPr>
            <a:endParaRPr lang="en-US"/>
          </a:p>
        </p:txBody>
      </p:sp>
      <p:sp>
        <p:nvSpPr>
          <p:cNvPr id="1030" name="Rectangle 6"/>
          <p:cNvSpPr>
            <a:spLocks noGrp="1" noChangeArrowheads="1"/>
          </p:cNvSpPr>
          <p:nvPr>
            <p:ph type="sldNum" sz="quarter" idx="4"/>
          </p:nvPr>
        </p:nvSpPr>
        <p:spPr bwMode="auto">
          <a:xfrm>
            <a:off x="6553200" y="52070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Times New Roman" charset="0"/>
                <a:ea typeface="ＭＳ Ｐゴシック" charset="-128"/>
              </a:defRPr>
            </a:lvl1pPr>
          </a:lstStyle>
          <a:p>
            <a:pPr>
              <a:defRPr/>
            </a:pPr>
            <a:fld id="{7CAF7AF6-F1DC-4875-9DAF-4815514C3B2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ＭＳ Ｐゴシック" charset="-128"/>
          <a:cs typeface="+mj-cs"/>
        </a:defRPr>
      </a:lvl1pPr>
      <a:lvl2pPr algn="ctr" rtl="0" eaLnBrk="0" fontAlgn="base" hangingPunct="0">
        <a:spcBef>
          <a:spcPct val="0"/>
        </a:spcBef>
        <a:spcAft>
          <a:spcPct val="0"/>
        </a:spcAft>
        <a:defRPr sz="4400">
          <a:solidFill>
            <a:schemeClr val="tx2"/>
          </a:solidFill>
          <a:latin typeface="Times New Roman" charset="0"/>
          <a:ea typeface="ＭＳ Ｐゴシック" charset="-128"/>
        </a:defRPr>
      </a:lvl2pPr>
      <a:lvl3pPr algn="ctr" rtl="0" eaLnBrk="0" fontAlgn="base" hangingPunct="0">
        <a:spcBef>
          <a:spcPct val="0"/>
        </a:spcBef>
        <a:spcAft>
          <a:spcPct val="0"/>
        </a:spcAft>
        <a:defRPr sz="4400">
          <a:solidFill>
            <a:schemeClr val="tx2"/>
          </a:solidFill>
          <a:latin typeface="Times New Roman" charset="0"/>
          <a:ea typeface="ＭＳ Ｐゴシック" charset="-128"/>
        </a:defRPr>
      </a:lvl3pPr>
      <a:lvl4pPr algn="ctr" rtl="0" eaLnBrk="0" fontAlgn="base" hangingPunct="0">
        <a:spcBef>
          <a:spcPct val="0"/>
        </a:spcBef>
        <a:spcAft>
          <a:spcPct val="0"/>
        </a:spcAft>
        <a:defRPr sz="4400">
          <a:solidFill>
            <a:schemeClr val="tx2"/>
          </a:solidFill>
          <a:latin typeface="Times New Roman" charset="0"/>
          <a:ea typeface="ＭＳ Ｐゴシック" charset="-128"/>
        </a:defRPr>
      </a:lvl4pPr>
      <a:lvl5pPr algn="ctr" rtl="0" eaLnBrk="0" fontAlgn="base" hangingPunct="0">
        <a:spcBef>
          <a:spcPct val="0"/>
        </a:spcBef>
        <a:spcAft>
          <a:spcPct val="0"/>
        </a:spcAft>
        <a:defRPr sz="4400">
          <a:solidFill>
            <a:schemeClr val="tx2"/>
          </a:solidFill>
          <a:latin typeface="Times New Roman" charset="0"/>
          <a:ea typeface="ＭＳ Ｐゴシック" charset="-128"/>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304800" y="342900"/>
            <a:ext cx="7848600" cy="1200150"/>
          </a:xfrm>
          <a:prstGeom prst="rect">
            <a:avLst/>
          </a:prstGeom>
          <a:noFill/>
          <a:ln w="38100">
            <a:noFill/>
            <a:miter lim="800000"/>
            <a:headEnd/>
            <a:tailEnd/>
          </a:ln>
        </p:spPr>
        <p:txBody>
          <a:bodyPr>
            <a:spAutoFit/>
          </a:bodyPr>
          <a:lstStyle/>
          <a:p>
            <a:r>
              <a:rPr lang="en-US"/>
              <a:t>Example 0 – A physics teacher twirls a bucket of water in a 1.12 m radius vertical circle.  What is the minimum velocity at the top of the circle that will keep the water in the bucket?</a:t>
            </a:r>
          </a:p>
        </p:txBody>
      </p:sp>
      <p:sp>
        <p:nvSpPr>
          <p:cNvPr id="2051" name="Oval 16"/>
          <p:cNvSpPr>
            <a:spLocks noChangeArrowheads="1"/>
          </p:cNvSpPr>
          <p:nvPr/>
        </p:nvSpPr>
        <p:spPr bwMode="auto">
          <a:xfrm>
            <a:off x="304800" y="2400300"/>
            <a:ext cx="1905000" cy="1905000"/>
          </a:xfrm>
          <a:prstGeom prst="ellipse">
            <a:avLst/>
          </a:prstGeom>
          <a:noFill/>
          <a:ln w="25400">
            <a:solidFill>
              <a:schemeClr val="tx1"/>
            </a:solidFill>
            <a:round/>
            <a:headEnd/>
            <a:tailEnd type="triangle" w="med" len="med"/>
          </a:ln>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Box 1"/>
          <p:cNvSpPr txBox="1">
            <a:spLocks noChangeArrowheads="1"/>
          </p:cNvSpPr>
          <p:nvPr/>
        </p:nvSpPr>
        <p:spPr bwMode="auto">
          <a:xfrm>
            <a:off x="304800" y="266700"/>
            <a:ext cx="8610600" cy="1570038"/>
          </a:xfrm>
          <a:prstGeom prst="rect">
            <a:avLst/>
          </a:prstGeom>
          <a:noFill/>
          <a:ln w="9525">
            <a:noFill/>
            <a:miter lim="800000"/>
            <a:headEnd/>
            <a:tailEnd/>
          </a:ln>
        </p:spPr>
        <p:txBody>
          <a:bodyPr>
            <a:spAutoFit/>
          </a:bodyPr>
          <a:lstStyle/>
          <a:p>
            <a:r>
              <a:rPr lang="en-US"/>
              <a:t>2. a. A carnival ride moves at a constant speed in a vertical circle.  If the actual centripetal acceleration of the ride in "g"s is 0.12 "g"s, what “g”s do the riders feel at the top, what "g"s do they feel at the bottom? (Be sure to answer both questions)</a:t>
            </a:r>
          </a:p>
        </p:txBody>
      </p:sp>
      <p:sp>
        <p:nvSpPr>
          <p:cNvPr id="10243" name="Oval 16"/>
          <p:cNvSpPr>
            <a:spLocks noChangeArrowheads="1"/>
          </p:cNvSpPr>
          <p:nvPr/>
        </p:nvSpPr>
        <p:spPr bwMode="auto">
          <a:xfrm>
            <a:off x="304800" y="3009900"/>
            <a:ext cx="1905000" cy="1905000"/>
          </a:xfrm>
          <a:prstGeom prst="ellipse">
            <a:avLst/>
          </a:prstGeom>
          <a:noFill/>
          <a:ln w="25400">
            <a:solidFill>
              <a:schemeClr val="tx1"/>
            </a:solidFill>
            <a:round/>
            <a:headEnd/>
            <a:tailEnd type="triangle" w="med" len="med"/>
          </a:ln>
        </p:spPr>
        <p:txBody>
          <a:bodyPr/>
          <a:lstStyle/>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Box 1"/>
          <p:cNvSpPr txBox="1">
            <a:spLocks noChangeArrowheads="1"/>
          </p:cNvSpPr>
          <p:nvPr/>
        </p:nvSpPr>
        <p:spPr bwMode="auto">
          <a:xfrm>
            <a:off x="304800" y="266700"/>
            <a:ext cx="8610600" cy="1938338"/>
          </a:xfrm>
          <a:prstGeom prst="rect">
            <a:avLst/>
          </a:prstGeom>
          <a:noFill/>
          <a:ln w="9525">
            <a:noFill/>
            <a:miter lim="800000"/>
            <a:headEnd/>
            <a:tailEnd/>
          </a:ln>
        </p:spPr>
        <p:txBody>
          <a:bodyPr>
            <a:spAutoFit/>
          </a:bodyPr>
          <a:lstStyle/>
          <a:p>
            <a:r>
              <a:rPr lang="en-US"/>
              <a:t>3. a. A carnival ride moves at a constant speed in a vertical circle.  If the riders are feeling 0.31 "g"s inverted at the top, what "g"s do they feel at the bottom, and what is the actual centripetal acceleration of the ride in "g"s?  </a:t>
            </a:r>
          </a:p>
          <a:p>
            <a:r>
              <a:rPr lang="en-US"/>
              <a:t>(Be sure to answer both questions) </a:t>
            </a:r>
          </a:p>
        </p:txBody>
      </p:sp>
      <p:sp>
        <p:nvSpPr>
          <p:cNvPr id="11267" name="Oval 16"/>
          <p:cNvSpPr>
            <a:spLocks noChangeArrowheads="1"/>
          </p:cNvSpPr>
          <p:nvPr/>
        </p:nvSpPr>
        <p:spPr bwMode="auto">
          <a:xfrm>
            <a:off x="304800" y="3009900"/>
            <a:ext cx="1905000" cy="1905000"/>
          </a:xfrm>
          <a:prstGeom prst="ellipse">
            <a:avLst/>
          </a:prstGeom>
          <a:noFill/>
          <a:ln w="25400">
            <a:solidFill>
              <a:schemeClr val="tx1"/>
            </a:solidFill>
            <a:round/>
            <a:headEnd/>
            <a:tailEnd type="triangle" w="med" len="med"/>
          </a:ln>
        </p:spPr>
        <p:txBody>
          <a:bodyPr/>
          <a:lstStyle/>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Box 1"/>
          <p:cNvSpPr txBox="1">
            <a:spLocks noChangeArrowheads="1"/>
          </p:cNvSpPr>
          <p:nvPr/>
        </p:nvSpPr>
        <p:spPr bwMode="auto">
          <a:xfrm>
            <a:off x="304800" y="266700"/>
            <a:ext cx="8610600" cy="1570038"/>
          </a:xfrm>
          <a:prstGeom prst="rect">
            <a:avLst/>
          </a:prstGeom>
          <a:noFill/>
          <a:ln w="9525">
            <a:noFill/>
            <a:miter lim="800000"/>
            <a:headEnd/>
            <a:tailEnd/>
          </a:ln>
        </p:spPr>
        <p:txBody>
          <a:bodyPr>
            <a:spAutoFit/>
          </a:bodyPr>
          <a:lstStyle/>
          <a:p>
            <a:r>
              <a:rPr lang="en-US"/>
              <a:t>4. a. A carnival ride moves at a constant speed in a vertical circle.  If the riders feel 0.38 "g"s at the top, what is the centripetal acceleration of the ride in "g"s, and what "g"s do they feel at the bottom  (Be sure to answer both questions) </a:t>
            </a:r>
          </a:p>
        </p:txBody>
      </p:sp>
      <p:sp>
        <p:nvSpPr>
          <p:cNvPr id="12291" name="Oval 16"/>
          <p:cNvSpPr>
            <a:spLocks noChangeArrowheads="1"/>
          </p:cNvSpPr>
          <p:nvPr/>
        </p:nvSpPr>
        <p:spPr bwMode="auto">
          <a:xfrm>
            <a:off x="304800" y="3009900"/>
            <a:ext cx="1905000" cy="1905000"/>
          </a:xfrm>
          <a:prstGeom prst="ellipse">
            <a:avLst/>
          </a:prstGeom>
          <a:noFill/>
          <a:ln w="25400">
            <a:solidFill>
              <a:schemeClr val="tx1"/>
            </a:solidFill>
            <a:round/>
            <a:headEnd/>
            <a:tailEnd type="triangle" w="med" len="med"/>
          </a:ln>
        </p:spPr>
        <p:txBody>
          <a:bodyPr/>
          <a:lstStyle/>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1"/>
          <p:cNvSpPr txBox="1">
            <a:spLocks noChangeArrowheads="1"/>
          </p:cNvSpPr>
          <p:nvPr/>
        </p:nvSpPr>
        <p:spPr bwMode="auto">
          <a:xfrm>
            <a:off x="304800" y="266700"/>
            <a:ext cx="8610600" cy="1938338"/>
          </a:xfrm>
          <a:prstGeom prst="rect">
            <a:avLst/>
          </a:prstGeom>
          <a:noFill/>
          <a:ln w="9525">
            <a:noFill/>
            <a:miter lim="800000"/>
            <a:headEnd/>
            <a:tailEnd/>
          </a:ln>
        </p:spPr>
        <p:txBody>
          <a:bodyPr>
            <a:spAutoFit/>
          </a:bodyPr>
          <a:lstStyle/>
          <a:p>
            <a:r>
              <a:rPr lang="en-US"/>
              <a:t>5. a. A carnival ride moves at a constant speed in a vertical circle.  If the riders are feeling 3.34 "g"s at the bottom, what "g"s do they feel at the top, and what is the actual centripetal acceleration of the ride in "g"s?  (Be sure to answer both questions) </a:t>
            </a:r>
          </a:p>
          <a:p>
            <a:r>
              <a:rPr lang="en-US"/>
              <a:t> </a:t>
            </a:r>
          </a:p>
        </p:txBody>
      </p:sp>
      <p:sp>
        <p:nvSpPr>
          <p:cNvPr id="13315" name="Oval 16"/>
          <p:cNvSpPr>
            <a:spLocks noChangeArrowheads="1"/>
          </p:cNvSpPr>
          <p:nvPr/>
        </p:nvSpPr>
        <p:spPr bwMode="auto">
          <a:xfrm>
            <a:off x="304800" y="3009900"/>
            <a:ext cx="1905000" cy="1905000"/>
          </a:xfrm>
          <a:prstGeom prst="ellipse">
            <a:avLst/>
          </a:prstGeom>
          <a:noFill/>
          <a:ln w="25400">
            <a:solidFill>
              <a:schemeClr val="tx1"/>
            </a:solidFill>
            <a:round/>
            <a:headEnd/>
            <a:tailEnd type="triangle" w="med" len="med"/>
          </a:ln>
        </p:spPr>
        <p:txBody>
          <a:bodyPr/>
          <a:lstStyle/>
          <a:p>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2"/>
          <p:cNvSpPr txBox="1">
            <a:spLocks noChangeArrowheads="1"/>
          </p:cNvSpPr>
          <p:nvPr/>
        </p:nvSpPr>
        <p:spPr bwMode="auto">
          <a:xfrm>
            <a:off x="381000" y="342900"/>
            <a:ext cx="8458200" cy="1570038"/>
          </a:xfrm>
          <a:prstGeom prst="rect">
            <a:avLst/>
          </a:prstGeom>
          <a:noFill/>
          <a:ln w="9525">
            <a:noFill/>
            <a:miter lim="800000"/>
            <a:headEnd/>
            <a:tailEnd/>
          </a:ln>
        </p:spPr>
        <p:txBody>
          <a:bodyPr>
            <a:spAutoFit/>
          </a:bodyPr>
          <a:lstStyle/>
          <a:p>
            <a:r>
              <a:rPr lang="en-US"/>
              <a:t>1. A carnival ride moves at a constant speed in a vertical circle.  If the riders are feeling 0.85 "g"s inverted at the top, what "g"s do they feel at the bottom, and what is the actual centripetal acceleration of the ride in "g"s?  (Be sure to answer both questions)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304800" y="342900"/>
            <a:ext cx="7848600" cy="1200150"/>
          </a:xfrm>
          <a:prstGeom prst="rect">
            <a:avLst/>
          </a:prstGeom>
          <a:noFill/>
          <a:ln w="38100">
            <a:noFill/>
            <a:miter lim="800000"/>
            <a:headEnd/>
            <a:tailEnd/>
          </a:ln>
        </p:spPr>
        <p:txBody>
          <a:bodyPr>
            <a:spAutoFit/>
          </a:bodyPr>
          <a:lstStyle/>
          <a:p>
            <a:r>
              <a:rPr lang="en-US"/>
              <a:t>Ex2 – A 5.00 kg object goes 9.00 m/s in a 3.75 m radius vertical circle.  Find the force needed at the top, and at the bottom.</a:t>
            </a:r>
          </a:p>
        </p:txBody>
      </p:sp>
      <p:sp>
        <p:nvSpPr>
          <p:cNvPr id="15363" name="Oval 16"/>
          <p:cNvSpPr>
            <a:spLocks noChangeArrowheads="1"/>
          </p:cNvSpPr>
          <p:nvPr/>
        </p:nvSpPr>
        <p:spPr bwMode="auto">
          <a:xfrm>
            <a:off x="304800" y="2400300"/>
            <a:ext cx="1905000" cy="1905000"/>
          </a:xfrm>
          <a:prstGeom prst="ellipse">
            <a:avLst/>
          </a:prstGeom>
          <a:noFill/>
          <a:ln w="25400">
            <a:solidFill>
              <a:schemeClr val="tx1"/>
            </a:solidFill>
            <a:round/>
            <a:headEnd/>
            <a:tailEnd type="triangle" w="med" len="med"/>
          </a:ln>
        </p:spPr>
        <p:txBody>
          <a:bodyPr/>
          <a:lstStyle/>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304800" y="342900"/>
            <a:ext cx="7848600" cy="1200150"/>
          </a:xfrm>
          <a:prstGeom prst="rect">
            <a:avLst/>
          </a:prstGeom>
          <a:noFill/>
          <a:ln w="38100">
            <a:noFill/>
            <a:miter lim="800000"/>
            <a:headEnd/>
            <a:tailEnd/>
          </a:ln>
        </p:spPr>
        <p:txBody>
          <a:bodyPr>
            <a:spAutoFit/>
          </a:bodyPr>
          <a:lstStyle/>
          <a:p>
            <a:r>
              <a:rPr lang="en-US"/>
              <a:t>Ex3 – An 9.0 kg mass moves at a uniform speed of 4.0 m/s in a 2.0 m radius circle on the end of a rod.  What force is needed at the top and at the bottom?</a:t>
            </a:r>
          </a:p>
        </p:txBody>
      </p:sp>
      <p:sp>
        <p:nvSpPr>
          <p:cNvPr id="16387" name="Oval 16"/>
          <p:cNvSpPr>
            <a:spLocks noChangeArrowheads="1"/>
          </p:cNvSpPr>
          <p:nvPr/>
        </p:nvSpPr>
        <p:spPr bwMode="auto">
          <a:xfrm>
            <a:off x="304800" y="2400300"/>
            <a:ext cx="1905000" cy="1905000"/>
          </a:xfrm>
          <a:prstGeom prst="ellipse">
            <a:avLst/>
          </a:prstGeom>
          <a:noFill/>
          <a:ln w="25400">
            <a:solidFill>
              <a:schemeClr val="tx1"/>
            </a:solidFill>
            <a:round/>
            <a:headEnd/>
            <a:tailEnd type="triangle" w="med" len="med"/>
          </a:ln>
        </p:spPr>
        <p:txBody>
          <a:bodyPr/>
          <a:lstStyle/>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304800" y="342900"/>
            <a:ext cx="8686800" cy="1938338"/>
          </a:xfrm>
          <a:prstGeom prst="rect">
            <a:avLst/>
          </a:prstGeom>
          <a:noFill/>
          <a:ln w="38100">
            <a:noFill/>
            <a:miter lim="800000"/>
            <a:headEnd/>
            <a:tailEnd/>
          </a:ln>
        </p:spPr>
        <p:txBody>
          <a:bodyPr>
            <a:spAutoFit/>
          </a:bodyPr>
          <a:lstStyle/>
          <a:p>
            <a:r>
              <a:rPr lang="en-US" sz="2000"/>
              <a:t>Ex4 – A 1.15 kg mass moves at a uniform speed in a 3.78 m radius circle on the end of a rod.  At the top, the rod is exerting a downward force of 5.02 N on the mass.</a:t>
            </a:r>
          </a:p>
          <a:p>
            <a:r>
              <a:rPr lang="en-US" sz="2000"/>
              <a:t>a) What is the centripetal acceleration of the mass?</a:t>
            </a:r>
          </a:p>
          <a:p>
            <a:r>
              <a:rPr lang="en-US" sz="2000"/>
              <a:t>b) What is its speed?</a:t>
            </a:r>
          </a:p>
          <a:p>
            <a:r>
              <a:rPr lang="en-US" sz="2000"/>
              <a:t>c) What force does the rod exert at the bottom?</a:t>
            </a:r>
          </a:p>
        </p:txBody>
      </p:sp>
      <p:sp>
        <p:nvSpPr>
          <p:cNvPr id="17411" name="Oval 16"/>
          <p:cNvSpPr>
            <a:spLocks noChangeArrowheads="1"/>
          </p:cNvSpPr>
          <p:nvPr/>
        </p:nvSpPr>
        <p:spPr bwMode="auto">
          <a:xfrm>
            <a:off x="228600" y="2857500"/>
            <a:ext cx="1905000" cy="1905000"/>
          </a:xfrm>
          <a:prstGeom prst="ellipse">
            <a:avLst/>
          </a:prstGeom>
          <a:noFill/>
          <a:ln w="25400">
            <a:solidFill>
              <a:schemeClr val="tx1"/>
            </a:solidFill>
            <a:round/>
            <a:headEnd/>
            <a:tailEnd type="triangle" w="med" len="med"/>
          </a:ln>
        </p:spPr>
        <p:txBody>
          <a:bodyPr/>
          <a:lstStyle/>
          <a:p>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304800" y="342900"/>
            <a:ext cx="8686800" cy="1938338"/>
          </a:xfrm>
          <a:prstGeom prst="rect">
            <a:avLst/>
          </a:prstGeom>
          <a:noFill/>
          <a:ln w="38100">
            <a:noFill/>
            <a:miter lim="800000"/>
            <a:headEnd/>
            <a:tailEnd/>
          </a:ln>
        </p:spPr>
        <p:txBody>
          <a:bodyPr>
            <a:spAutoFit/>
          </a:bodyPr>
          <a:lstStyle/>
          <a:p>
            <a:r>
              <a:rPr lang="en-US" sz="2000"/>
              <a:t>Ex5 – A 1.50 kg mass moves at a uniform speed in a 2.00 m radius circle on the end of a rod.  At the bottom, the rod is exerting an upward force of 25.0 N on the mass.</a:t>
            </a:r>
          </a:p>
          <a:p>
            <a:r>
              <a:rPr lang="en-US" sz="2000"/>
              <a:t>a) What is the centripetal acceleration of the mass?</a:t>
            </a:r>
          </a:p>
          <a:p>
            <a:r>
              <a:rPr lang="en-US" sz="2000"/>
              <a:t>b) What is its speed?</a:t>
            </a:r>
          </a:p>
          <a:p>
            <a:r>
              <a:rPr lang="en-US" sz="2000"/>
              <a:t>c) What force does the rod exert at the top?</a:t>
            </a:r>
          </a:p>
        </p:txBody>
      </p:sp>
      <p:sp>
        <p:nvSpPr>
          <p:cNvPr id="18435" name="Oval 16"/>
          <p:cNvSpPr>
            <a:spLocks noChangeArrowheads="1"/>
          </p:cNvSpPr>
          <p:nvPr/>
        </p:nvSpPr>
        <p:spPr bwMode="auto">
          <a:xfrm>
            <a:off x="228600" y="2857500"/>
            <a:ext cx="1905000" cy="1905000"/>
          </a:xfrm>
          <a:prstGeom prst="ellipse">
            <a:avLst/>
          </a:prstGeom>
          <a:noFill/>
          <a:ln w="25400">
            <a:solidFill>
              <a:schemeClr val="tx1"/>
            </a:solidFill>
            <a:round/>
            <a:headEnd/>
            <a:tailEnd type="triangle" w="med" len="med"/>
          </a:ln>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304800" y="342900"/>
            <a:ext cx="7848600" cy="830263"/>
          </a:xfrm>
          <a:prstGeom prst="rect">
            <a:avLst/>
          </a:prstGeom>
          <a:noFill/>
          <a:ln w="38100">
            <a:noFill/>
            <a:miter lim="800000"/>
            <a:headEnd/>
            <a:tailEnd/>
          </a:ln>
        </p:spPr>
        <p:txBody>
          <a:bodyPr>
            <a:spAutoFit/>
          </a:bodyPr>
          <a:lstStyle/>
          <a:p>
            <a:r>
              <a:rPr lang="en-US"/>
              <a:t>Example 1 – A Ferris wheel "pulls" 0.15 "g"s.  What "g" force do they feel at the top and bottom?</a:t>
            </a:r>
          </a:p>
        </p:txBody>
      </p:sp>
      <p:sp>
        <p:nvSpPr>
          <p:cNvPr id="3075" name="Oval 16"/>
          <p:cNvSpPr>
            <a:spLocks noChangeArrowheads="1"/>
          </p:cNvSpPr>
          <p:nvPr/>
        </p:nvSpPr>
        <p:spPr bwMode="auto">
          <a:xfrm>
            <a:off x="304800" y="2400300"/>
            <a:ext cx="1905000" cy="1905000"/>
          </a:xfrm>
          <a:prstGeom prst="ellipse">
            <a:avLst/>
          </a:prstGeom>
          <a:noFill/>
          <a:ln w="25400">
            <a:solidFill>
              <a:schemeClr val="tx1"/>
            </a:solidFill>
            <a:round/>
            <a:headEnd/>
            <a:tailEnd type="triangle" w="med" len="med"/>
          </a:ln>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srcRect/>
          <a:stretch>
            <a:fillRect/>
          </a:stretch>
        </p:blipFill>
        <p:spPr bwMode="auto">
          <a:xfrm>
            <a:off x="457200" y="141288"/>
            <a:ext cx="6708775" cy="4621212"/>
          </a:xfrm>
          <a:prstGeom prst="rect">
            <a:avLst/>
          </a:prstGeom>
          <a:noFill/>
          <a:ln w="25400">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04800" y="342900"/>
            <a:ext cx="7848600" cy="1570038"/>
          </a:xfrm>
          <a:prstGeom prst="rect">
            <a:avLst/>
          </a:prstGeom>
          <a:noFill/>
          <a:ln w="38100">
            <a:noFill/>
            <a:miter lim="800000"/>
            <a:headEnd/>
            <a:tailEnd/>
          </a:ln>
        </p:spPr>
        <p:txBody>
          <a:bodyPr>
            <a:spAutoFit/>
          </a:bodyPr>
          <a:lstStyle/>
          <a:p>
            <a:r>
              <a:rPr lang="en-US"/>
              <a:t>Example 2 – A rider moving in a 3.75 m radius vertical circle feels 0.80 “g”s inverted at the top of the circle.</a:t>
            </a:r>
          </a:p>
          <a:p>
            <a:r>
              <a:rPr lang="en-US"/>
              <a:t>A) How many “g”s is the ride pulling?</a:t>
            </a:r>
          </a:p>
          <a:p>
            <a:r>
              <a:rPr lang="en-US"/>
              <a:t>B) How many “g”s do they feel at the bottom?</a:t>
            </a:r>
          </a:p>
        </p:txBody>
      </p:sp>
      <p:sp>
        <p:nvSpPr>
          <p:cNvPr id="5123" name="Oval 16"/>
          <p:cNvSpPr>
            <a:spLocks noChangeArrowheads="1"/>
          </p:cNvSpPr>
          <p:nvPr/>
        </p:nvSpPr>
        <p:spPr bwMode="auto">
          <a:xfrm>
            <a:off x="304800" y="3009900"/>
            <a:ext cx="1905000" cy="1905000"/>
          </a:xfrm>
          <a:prstGeom prst="ellipse">
            <a:avLst/>
          </a:prstGeom>
          <a:noFill/>
          <a:ln w="25400">
            <a:solidFill>
              <a:schemeClr val="tx1"/>
            </a:solidFill>
            <a:round/>
            <a:headEnd/>
            <a:tailEnd type="triangle" w="med" len="med"/>
          </a:ln>
        </p:spPr>
        <p:txBody>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srcRect/>
          <a:stretch>
            <a:fillRect/>
          </a:stretch>
        </p:blipFill>
        <p:spPr bwMode="auto">
          <a:xfrm>
            <a:off x="533400" y="342900"/>
            <a:ext cx="7772400" cy="4814888"/>
          </a:xfrm>
          <a:prstGeom prst="rect">
            <a:avLst/>
          </a:prstGeom>
          <a:noFill/>
          <a:ln w="25400">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304800" y="342900"/>
            <a:ext cx="7848600" cy="1200150"/>
          </a:xfrm>
          <a:prstGeom prst="rect">
            <a:avLst/>
          </a:prstGeom>
          <a:noFill/>
          <a:ln w="38100">
            <a:noFill/>
            <a:miter lim="800000"/>
            <a:headEnd/>
            <a:tailEnd/>
          </a:ln>
        </p:spPr>
        <p:txBody>
          <a:bodyPr>
            <a:spAutoFit/>
          </a:bodyPr>
          <a:lstStyle/>
          <a:p>
            <a:r>
              <a:rPr lang="en-US"/>
              <a:t>Example 3 – On the Rock-O-Plane a rider feels 1.62 "g"s at the bottom of the ride.  What is the ride actually pulling, and what "g" force will they feel at the top?</a:t>
            </a:r>
          </a:p>
        </p:txBody>
      </p:sp>
      <p:sp>
        <p:nvSpPr>
          <p:cNvPr id="7171" name="Oval 16"/>
          <p:cNvSpPr>
            <a:spLocks noChangeArrowheads="1"/>
          </p:cNvSpPr>
          <p:nvPr/>
        </p:nvSpPr>
        <p:spPr bwMode="auto">
          <a:xfrm>
            <a:off x="304800" y="3009900"/>
            <a:ext cx="1905000" cy="1905000"/>
          </a:xfrm>
          <a:prstGeom prst="ellipse">
            <a:avLst/>
          </a:prstGeom>
          <a:noFill/>
          <a:ln w="25400">
            <a:solidFill>
              <a:schemeClr val="tx1"/>
            </a:solidFill>
            <a:round/>
            <a:headEnd/>
            <a:tailEnd type="triangle" w="med" len="med"/>
          </a:ln>
        </p:spPr>
        <p:txBody>
          <a:bodyP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srcRect/>
          <a:stretch>
            <a:fillRect/>
          </a:stretch>
        </p:blipFill>
        <p:spPr bwMode="auto">
          <a:xfrm>
            <a:off x="1295400" y="647700"/>
            <a:ext cx="5267325" cy="4279900"/>
          </a:xfrm>
          <a:prstGeom prst="rect">
            <a:avLst/>
          </a:prstGeom>
          <a:noFill/>
          <a:ln w="25400">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Box 1"/>
          <p:cNvSpPr txBox="1">
            <a:spLocks noChangeArrowheads="1"/>
          </p:cNvSpPr>
          <p:nvPr/>
        </p:nvSpPr>
        <p:spPr bwMode="auto">
          <a:xfrm>
            <a:off x="304800" y="266700"/>
            <a:ext cx="8610600" cy="1570038"/>
          </a:xfrm>
          <a:prstGeom prst="rect">
            <a:avLst/>
          </a:prstGeom>
          <a:noFill/>
          <a:ln w="9525">
            <a:noFill/>
            <a:miter lim="800000"/>
            <a:headEnd/>
            <a:tailEnd/>
          </a:ln>
        </p:spPr>
        <p:txBody>
          <a:bodyPr>
            <a:spAutoFit/>
          </a:bodyPr>
          <a:lstStyle/>
          <a:p>
            <a:r>
              <a:rPr lang="en-US"/>
              <a:t>1. a. A carnival ride moves at a constant speed in a vertical circle.  If the riders are feeling 2.60 "g"s at the bottom, what "g"s do they feel at the top, and what is the actual centripetal acceleration of the ride in "g"s?  (Be sure to answer both questions) </a:t>
            </a:r>
          </a:p>
        </p:txBody>
      </p:sp>
      <p:sp>
        <p:nvSpPr>
          <p:cNvPr id="9219" name="Oval 16"/>
          <p:cNvSpPr>
            <a:spLocks noChangeArrowheads="1"/>
          </p:cNvSpPr>
          <p:nvPr/>
        </p:nvSpPr>
        <p:spPr bwMode="auto">
          <a:xfrm>
            <a:off x="304800" y="3009900"/>
            <a:ext cx="1905000" cy="1905000"/>
          </a:xfrm>
          <a:prstGeom prst="ellipse">
            <a:avLst/>
          </a:prstGeom>
          <a:noFill/>
          <a:ln w="25400">
            <a:solidFill>
              <a:schemeClr val="tx1"/>
            </a:solidFill>
            <a:round/>
            <a:headEnd/>
            <a:tailEnd type="triangle" w="med" len="med"/>
          </a:ln>
        </p:spPr>
        <p:txBody>
          <a:bodyPr/>
          <a:lstStyle/>
          <a:p>
            <a:endParaRPr lang="en-US"/>
          </a:p>
        </p:txBody>
      </p:sp>
    </p:spTree>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FF"/>
      </a:hlink>
      <a:folHlink>
        <a:srgbClr val="FF33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chemeClr val="tx1"/>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25400" cap="flat" cmpd="sng" algn="ctr">
          <a:solidFill>
            <a:schemeClr val="tx1"/>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1031</TotalTime>
  <Words>784</Words>
  <Application>Microsoft Macintosh PowerPoint</Application>
  <PresentationFormat>On-screen Show (16:10)</PresentationFormat>
  <Paragraphs>24</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ＭＳ Ｐゴシック</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Muriley</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Murray Riley</dc:creator>
  <cp:lastModifiedBy>Microsoft Office User</cp:lastModifiedBy>
  <cp:revision>96</cp:revision>
  <dcterms:created xsi:type="dcterms:W3CDTF">2011-12-21T18:46:36Z</dcterms:created>
  <dcterms:modified xsi:type="dcterms:W3CDTF">2018-11-21T22:16:49Z</dcterms:modified>
</cp:coreProperties>
</file>