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57" r:id="rId3"/>
    <p:sldId id="258" r:id="rId4"/>
    <p:sldId id="270" r:id="rId5"/>
    <p:sldId id="271" r:id="rId6"/>
    <p:sldId id="274" r:id="rId7"/>
    <p:sldId id="262" r:id="rId8"/>
    <p:sldId id="264" r:id="rId9"/>
    <p:sldId id="276" r:id="rId10"/>
    <p:sldId id="275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61" r:id="rId21"/>
    <p:sldId id="272" r:id="rId22"/>
    <p:sldId id="265" r:id="rId23"/>
    <p:sldId id="266" r:id="rId24"/>
    <p:sldId id="273" r:id="rId25"/>
    <p:sldId id="26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E1C4C-1904-48B7-81D1-5DAC2AC07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456D7-47A9-4B46-862E-B15782E8B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1AEC8-B27E-4F8E-8038-651BBAA7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CCC97-387D-4408-9487-A194D60B4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2B070-14D1-4210-9D35-D93AA06F5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8384F-D798-4958-8FF8-3B1BD696C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86E6C-7C8C-4BC0-8558-B4D7F64BC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B781E-35D8-486D-93AF-007EA5388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9DC8B-D70F-4F73-A487-82F2C91AF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E3AC2-666B-46B0-B6F5-BD882136F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CDC8B-E81E-4A5E-8DC7-5DDE12BF5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6C90FDF-6767-4D28-B55C-571EFB570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447800" y="609600"/>
            <a:ext cx="1954213" cy="76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Friction</a:t>
            </a:r>
          </a:p>
        </p:txBody>
      </p:sp>
      <p:pic>
        <p:nvPicPr>
          <p:cNvPr id="2051" name="Picture 6" descr="C:\Program Files\Common Files\Microsoft Shared\Clipart\CagCat50\in00357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057400"/>
            <a:ext cx="26781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smtClean="0"/>
              <a:t>c) Suppose the block is sliding to the right, and there is a force of 25.0 N to the right, what is the acceleration of the block</a:t>
            </a:r>
            <a:r>
              <a:rPr lang="en-US" sz="2800" dirty="0" smtClean="0"/>
              <a:t>? Is it accelerating or decelerating?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30035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+1.13 </a:t>
            </a:r>
            <a:r>
              <a:rPr lang="en-US" sz="1200" dirty="0" smtClean="0"/>
              <a:t>m/s/s, </a:t>
            </a:r>
            <a:r>
              <a:rPr lang="en-US" sz="1200" dirty="0" err="1" smtClean="0"/>
              <a:t>accel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619500"/>
            <a:ext cx="1066800" cy="5334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smtClean="0"/>
              <a:t>d) If the block is sliding to the right, and there is a force of 12.0 N to the left, what is the acceleration of the block</a:t>
            </a:r>
            <a:r>
              <a:rPr lang="en-US" sz="2800" dirty="0" smtClean="0"/>
              <a:t>?.  Is it accelerating or decelerating?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27310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-5.04 </a:t>
            </a:r>
            <a:r>
              <a:rPr lang="en-US" sz="1200" dirty="0" smtClean="0"/>
              <a:t>m/s/s, </a:t>
            </a:r>
            <a:r>
              <a:rPr lang="en-US" sz="1200" dirty="0" err="1" smtClean="0"/>
              <a:t>decel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619500"/>
            <a:ext cx="1066800" cy="5334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smtClean="0"/>
              <a:t>e) If the block is sliding to the left and there is a force of 45.0 N to the right, what is the acceleration</a:t>
            </a:r>
            <a:r>
              <a:rPr lang="en-US" sz="2800" dirty="0" smtClean="0"/>
              <a:t>?  Is it accelerating or decelerating?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30837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+10.5 </a:t>
            </a:r>
            <a:r>
              <a:rPr lang="en-US" sz="1200" dirty="0" smtClean="0"/>
              <a:t>m/s/s, </a:t>
            </a:r>
            <a:r>
              <a:rPr lang="en-US" sz="1200" dirty="0" err="1" smtClean="0"/>
              <a:t>decel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619500"/>
            <a:ext cx="1066800" cy="5334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smtClean="0"/>
              <a:t>f) What applied force would make the block slide to the right and accelerate to the right at 5.60 m/s/s?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40615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+51.8 </a:t>
            </a:r>
            <a:r>
              <a:rPr lang="en-US" sz="1200" dirty="0" smtClean="0"/>
              <a:t>N to the right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619500"/>
            <a:ext cx="1066800" cy="5334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smtClean="0"/>
              <a:t>g) What force is being applied to the block if it is sliding to the right but decelerating at 2.40 m/s/s?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44462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+3.85 </a:t>
            </a:r>
            <a:r>
              <a:rPr lang="en-US" sz="1200" dirty="0" smtClean="0"/>
              <a:t>N, to the right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619500"/>
            <a:ext cx="1066800" cy="5334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smtClean="0"/>
              <a:t>h) What force is being applied to the block if it is sliding to the left, but decelerating at 5.20 m/s/s?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40615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+13.0 </a:t>
            </a:r>
            <a:r>
              <a:rPr lang="en-US" sz="1200" dirty="0" smtClean="0"/>
              <a:t>N to the right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619500"/>
            <a:ext cx="1066800" cy="5334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err="1" smtClean="0"/>
              <a:t>i</a:t>
            </a:r>
            <a:r>
              <a:rPr lang="en-US" sz="2800" dirty="0" smtClean="0"/>
              <a:t>) Suppose the block is sliding freely to the right at 8.90 m/s.  In what time will the block be brought to a halt? 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5175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2.93 s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619500"/>
            <a:ext cx="1066800" cy="5334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smtClean="0"/>
              <a:t>j) If the block begins to slide to the right, and there is a force of 42.0 N acting to the right, what is the displacement of the block when it reaches a speed of 15.0 m/s?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9923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+28.4 m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619500"/>
            <a:ext cx="1066800" cy="5334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smtClean="0"/>
              <a:t>k) If the block is sliding to the right at 9.00 m/s, and is brought to a halt in a distance of 18.0 m, what force besides friction acted horizontally as it was stopping?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8961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+4.75 N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619500"/>
            <a:ext cx="1066800" cy="5334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69925" y="498475"/>
            <a:ext cx="7864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Friction - the force needed to drag one object across another.  (at a constant velocity)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181600" y="1524000"/>
            <a:ext cx="32766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Depends on:</a:t>
            </a:r>
          </a:p>
          <a:p>
            <a:pPr lvl="1">
              <a:buFontTx/>
              <a:buChar char="•"/>
            </a:pPr>
            <a:r>
              <a:rPr lang="en-US" sz="2800" dirty="0"/>
              <a:t>How hard the surfaces are held together </a:t>
            </a:r>
            <a:endParaRPr lang="en-US" sz="1600" dirty="0"/>
          </a:p>
          <a:p>
            <a:pPr lvl="1">
              <a:buFontTx/>
              <a:buChar char="•"/>
            </a:pPr>
            <a:r>
              <a:rPr lang="en-US" sz="2800" dirty="0"/>
              <a:t>What type of surface it is (I.e. rough, smooth)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04800" y="4722813"/>
            <a:ext cx="6858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Not supposed to depend on:</a:t>
            </a:r>
          </a:p>
          <a:p>
            <a:pPr lvl="1">
              <a:buFontTx/>
              <a:buChar char="•"/>
            </a:pPr>
            <a:r>
              <a:rPr lang="en-US" sz="2800" dirty="0"/>
              <a:t>Surface area (pressure)</a:t>
            </a:r>
          </a:p>
          <a:p>
            <a:pPr lvl="1">
              <a:buFontTx/>
              <a:buChar char="•"/>
            </a:pPr>
            <a:r>
              <a:rPr lang="en-US" sz="2800" dirty="0"/>
              <a:t>Speed (low speeds) </a:t>
            </a:r>
            <a:endParaRPr 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609600" y="1600200"/>
            <a:ext cx="4114800" cy="2743200"/>
            <a:chOff x="609600" y="1600200"/>
            <a:chExt cx="4114800" cy="2743200"/>
          </a:xfrm>
        </p:grpSpPr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3"/>
            <a:srcRect l="20000" t="20000" r="20000" b="20000"/>
            <a:stretch>
              <a:fillRect/>
            </a:stretch>
          </p:blipFill>
          <p:spPr bwMode="auto">
            <a:xfrm>
              <a:off x="609600" y="1600200"/>
              <a:ext cx="4114800" cy="27432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  <p:sp>
          <p:nvSpPr>
            <p:cNvPr id="3078" name="TextBox 5"/>
            <p:cNvSpPr txBox="1">
              <a:spLocks noChangeArrowheads="1"/>
            </p:cNvSpPr>
            <p:nvPr/>
          </p:nvSpPr>
          <p:spPr bwMode="auto">
            <a:xfrm>
              <a:off x="2743200" y="1828800"/>
              <a:ext cx="42386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(R)</a:t>
              </a:r>
              <a:endParaRPr lang="en-US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bldLvl="2" autoUpdateAnimBg="0"/>
      <p:bldP spid="3081" grpId="0" build="p" bldLvl="2" autoUpdateAnimBg="0"/>
      <p:bldP spid="3082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80930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What is the force needed to drag a 12 kg chunk of rubber at a constant velocity across dry concrete?</a:t>
            </a:r>
            <a:endParaRPr lang="en-US" sz="4000">
              <a:sym typeface="Symbol" charset="2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2819400"/>
            <a:ext cx="8686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F = ma, F</a:t>
            </a:r>
            <a:r>
              <a:rPr lang="en-US" sz="3200" baseline="-25000"/>
              <a:t>Fr</a:t>
            </a:r>
            <a:r>
              <a:rPr lang="en-US" sz="3200"/>
              <a:t> = </a:t>
            </a:r>
            <a:r>
              <a:rPr lang="en-US" sz="3200">
                <a:sym typeface="BR Symbol" pitchFamily="18" charset="2"/>
              </a:rPr>
              <a:t></a:t>
            </a:r>
            <a:r>
              <a:rPr lang="en-US" sz="3200" baseline="-25000">
                <a:sym typeface="BR Symbol" pitchFamily="18" charset="2"/>
              </a:rPr>
              <a:t>k</a:t>
            </a:r>
            <a:r>
              <a:rPr lang="en-US" sz="3200"/>
              <a:t>F</a:t>
            </a:r>
            <a:r>
              <a:rPr lang="en-US" sz="3200" baseline="-25000"/>
              <a:t>N</a:t>
            </a:r>
          </a:p>
          <a:p>
            <a:pPr eaLnBrk="0" hangingPunct="0"/>
            <a:r>
              <a:rPr lang="en-US" sz="3200"/>
              <a:t>F</a:t>
            </a:r>
            <a:r>
              <a:rPr lang="en-US" sz="3200" baseline="-25000"/>
              <a:t>N</a:t>
            </a:r>
            <a:r>
              <a:rPr lang="en-US" sz="3200"/>
              <a:t> = weight = mg = (12 kg)(9.8 N/kg) = 117.6 N</a:t>
            </a:r>
            <a:br>
              <a:rPr lang="en-US" sz="3200"/>
            </a:br>
            <a:r>
              <a:rPr lang="en-US" sz="3200"/>
              <a:t>F</a:t>
            </a:r>
            <a:r>
              <a:rPr lang="en-US" sz="3200" baseline="-25000"/>
              <a:t>Fr</a:t>
            </a:r>
            <a:r>
              <a:rPr lang="en-US" sz="3200"/>
              <a:t> = </a:t>
            </a:r>
            <a:r>
              <a:rPr lang="en-US" sz="3200">
                <a:sym typeface="BR Symbol" pitchFamily="18" charset="2"/>
              </a:rPr>
              <a:t></a:t>
            </a:r>
            <a:r>
              <a:rPr lang="en-US" sz="3200" baseline="-25000">
                <a:sym typeface="BR Symbol" pitchFamily="18" charset="2"/>
              </a:rPr>
              <a:t>k</a:t>
            </a:r>
            <a:r>
              <a:rPr lang="en-US" sz="3200"/>
              <a:t>F</a:t>
            </a:r>
            <a:r>
              <a:rPr lang="en-US" sz="3200" baseline="-25000"/>
              <a:t>N</a:t>
            </a:r>
            <a:r>
              <a:rPr lang="en-US" sz="3200"/>
              <a:t> = (.8)(117.6 N) = 94.08 N = 90 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4841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90 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pic>
        <p:nvPicPr>
          <p:cNvPr id="9222" name="Picture 6" descr="S:\Assist\Figures\table4-2.JPG"/>
          <p:cNvPicPr>
            <a:picLocks noChangeAspect="1" noChangeArrowheads="1"/>
          </p:cNvPicPr>
          <p:nvPr/>
        </p:nvPicPr>
        <p:blipFill>
          <a:blip r:embed="rId3">
            <a:lum bright="-6000" contrast="-6000"/>
          </a:blip>
          <a:srcRect t="48286" b="39195"/>
          <a:stretch>
            <a:fillRect/>
          </a:stretch>
        </p:blipFill>
        <p:spPr bwMode="auto">
          <a:xfrm>
            <a:off x="0" y="0"/>
            <a:ext cx="8915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80930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What is the force needed to start a 150 kg cart sliding across wet concrete from rest if the wheels are locked up?</a:t>
            </a:r>
            <a:endParaRPr lang="en-US" sz="4000">
              <a:sym typeface="Symbol" charset="2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" y="2819400"/>
            <a:ext cx="868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F = ma, F</a:t>
            </a:r>
            <a:r>
              <a:rPr lang="en-US" sz="3200" baseline="-25000"/>
              <a:t>Fr</a:t>
            </a:r>
            <a:r>
              <a:rPr lang="en-US" sz="3200"/>
              <a:t> </a:t>
            </a:r>
            <a:r>
              <a:rPr lang="en-US" sz="3200" u="sng"/>
              <a:t>&lt;</a:t>
            </a:r>
            <a:r>
              <a:rPr lang="en-US" sz="3200"/>
              <a:t> </a:t>
            </a:r>
            <a:r>
              <a:rPr lang="en-US" sz="3200">
                <a:sym typeface="BR Symbol" pitchFamily="18" charset="2"/>
              </a:rPr>
              <a:t>μ</a:t>
            </a:r>
            <a:r>
              <a:rPr lang="en-US" sz="3200" baseline="-25000">
                <a:sym typeface="BR Symbol" pitchFamily="18" charset="2"/>
              </a:rPr>
              <a:t>s</a:t>
            </a:r>
            <a:r>
              <a:rPr lang="en-US" sz="3200"/>
              <a:t>F</a:t>
            </a:r>
            <a:r>
              <a:rPr lang="en-US" sz="3200" baseline="-25000"/>
              <a:t>N</a:t>
            </a:r>
          </a:p>
          <a:p>
            <a:pPr eaLnBrk="0" hangingPunct="0"/>
            <a:r>
              <a:rPr lang="en-US" sz="3200"/>
              <a:t>F</a:t>
            </a:r>
            <a:r>
              <a:rPr lang="en-US" sz="3200" baseline="-25000"/>
              <a:t>N</a:t>
            </a:r>
            <a:r>
              <a:rPr lang="en-US" sz="3200"/>
              <a:t> = weight = mg = (150 kg)(9.8 N/kg) = 1470 N</a:t>
            </a:r>
            <a:br>
              <a:rPr lang="en-US" sz="3200"/>
            </a:br>
            <a:r>
              <a:rPr lang="en-US" sz="3200"/>
              <a:t>F</a:t>
            </a:r>
            <a:r>
              <a:rPr lang="en-US" sz="3200" baseline="-25000"/>
              <a:t>Fr</a:t>
            </a:r>
            <a:r>
              <a:rPr lang="en-US" sz="3200"/>
              <a:t> = </a:t>
            </a:r>
            <a:r>
              <a:rPr lang="en-US" sz="3200">
                <a:sym typeface="BR Symbol" pitchFamily="18" charset="2"/>
              </a:rPr>
              <a:t>μ</a:t>
            </a:r>
            <a:r>
              <a:rPr lang="en-US" sz="3200" baseline="-25000">
                <a:sym typeface="BR Symbol" pitchFamily="18" charset="2"/>
              </a:rPr>
              <a:t>k</a:t>
            </a:r>
            <a:r>
              <a:rPr lang="en-US" sz="3200"/>
              <a:t>F</a:t>
            </a:r>
            <a:r>
              <a:rPr lang="en-US" sz="3200" baseline="-25000"/>
              <a:t>N</a:t>
            </a:r>
            <a:r>
              <a:rPr lang="en-US" sz="3200"/>
              <a:t> = (.7)(1470) = 1029 N = 1000 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365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1000 N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pic>
        <p:nvPicPr>
          <p:cNvPr id="10246" name="Picture 6" descr="S:\Assist\Figures\table4-2.JPG"/>
          <p:cNvPicPr>
            <a:picLocks noChangeAspect="1" noChangeArrowheads="1"/>
          </p:cNvPicPr>
          <p:nvPr/>
        </p:nvPicPr>
        <p:blipFill>
          <a:blip r:embed="rId3">
            <a:lum bright="-6000" contrast="-6000"/>
          </a:blip>
          <a:srcRect t="48286" b="39195"/>
          <a:stretch>
            <a:fillRect/>
          </a:stretch>
        </p:blipFill>
        <p:spPr bwMode="auto">
          <a:xfrm>
            <a:off x="0" y="0"/>
            <a:ext cx="8915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ym typeface="BR Symbol" pitchFamily="18" charset="2"/>
              </a:rPr>
              <a:t>μ</a:t>
            </a:r>
            <a:r>
              <a:rPr lang="en-US" sz="3600" baseline="-25000">
                <a:sym typeface="BR Symbol" pitchFamily="18" charset="2"/>
              </a:rPr>
              <a:t>s</a:t>
            </a:r>
            <a:r>
              <a:rPr lang="en-US" sz="3600"/>
              <a:t> = .62, </a:t>
            </a:r>
            <a:r>
              <a:rPr lang="en-US" sz="4400">
                <a:sym typeface="BR Symbol" pitchFamily="18" charset="2"/>
              </a:rPr>
              <a:t>μ</a:t>
            </a:r>
            <a:r>
              <a:rPr lang="en-US" sz="3600" baseline="-25000">
                <a:sym typeface="BR Symbol" pitchFamily="18" charset="2"/>
              </a:rPr>
              <a:t>k</a:t>
            </a:r>
            <a:r>
              <a:rPr lang="en-US" sz="3600"/>
              <a:t>  = .48</a:t>
            </a:r>
          </a:p>
          <a:p>
            <a:r>
              <a:rPr lang="en-US" sz="3600"/>
              <a:t>A 22 kg block is sliding on a level surface initially at 12 m/s.  What time to stop? 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3260725"/>
            <a:ext cx="8686800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F</a:t>
            </a:r>
            <a:r>
              <a:rPr lang="en-US" sz="2800" baseline="-25000"/>
              <a:t>Fr</a:t>
            </a:r>
            <a:r>
              <a:rPr lang="en-US" sz="2800"/>
              <a:t> = </a:t>
            </a:r>
            <a:r>
              <a:rPr lang="en-US" sz="2800">
                <a:sym typeface="BR Symbol" pitchFamily="18" charset="2"/>
              </a:rPr>
              <a:t>μ</a:t>
            </a:r>
            <a:r>
              <a:rPr lang="en-US" sz="2800" baseline="-25000">
                <a:sym typeface="BR Symbol" pitchFamily="18" charset="2"/>
              </a:rPr>
              <a:t>k</a:t>
            </a:r>
            <a:r>
              <a:rPr lang="en-US" sz="2800"/>
              <a:t>F</a:t>
            </a:r>
            <a:r>
              <a:rPr lang="en-US" sz="2800" baseline="-25000"/>
              <a:t>N</a:t>
            </a:r>
            <a:r>
              <a:rPr lang="en-US" sz="3600"/>
              <a:t>, </a:t>
            </a:r>
            <a:r>
              <a:rPr lang="en-US" sz="2800"/>
              <a:t>F</a:t>
            </a:r>
            <a:r>
              <a:rPr lang="en-US" sz="2800" baseline="-25000"/>
              <a:t>N</a:t>
            </a:r>
            <a:r>
              <a:rPr lang="en-US" sz="3600"/>
              <a:t> = mg, </a:t>
            </a:r>
            <a:r>
              <a:rPr lang="en-US" sz="2800"/>
              <a:t>F</a:t>
            </a:r>
            <a:r>
              <a:rPr lang="en-US" sz="2800" baseline="-25000"/>
              <a:t>Fr</a:t>
            </a:r>
            <a:r>
              <a:rPr lang="en-US" sz="2800"/>
              <a:t> = </a:t>
            </a:r>
            <a:r>
              <a:rPr lang="en-US" sz="2800">
                <a:sym typeface="BR Symbol" pitchFamily="18" charset="2"/>
              </a:rPr>
              <a:t>μ</a:t>
            </a:r>
            <a:r>
              <a:rPr lang="en-US" sz="2800" baseline="-25000">
                <a:sym typeface="BR Symbol" pitchFamily="18" charset="2"/>
              </a:rPr>
              <a:t>k</a:t>
            </a:r>
            <a:r>
              <a:rPr lang="en-US" sz="2800"/>
              <a:t>mg</a:t>
            </a:r>
            <a:endParaRPr lang="en-US" sz="3600"/>
          </a:p>
          <a:p>
            <a:pPr eaLnBrk="0" hangingPunct="0"/>
            <a:r>
              <a:rPr lang="en-US" sz="2800"/>
              <a:t>F</a:t>
            </a:r>
            <a:r>
              <a:rPr lang="en-US" sz="2800" baseline="-25000"/>
              <a:t>Fr</a:t>
            </a:r>
            <a:r>
              <a:rPr lang="en-US" sz="2800"/>
              <a:t> = (.48)(22 kg)(9.8 N/kg) = 103.488 N</a:t>
            </a:r>
          </a:p>
          <a:p>
            <a:pPr eaLnBrk="0" hangingPunct="0"/>
            <a:r>
              <a:rPr lang="en-US" sz="2800"/>
              <a:t>F = ma</a:t>
            </a:r>
          </a:p>
          <a:p>
            <a:pPr eaLnBrk="0" hangingPunct="0"/>
            <a:r>
              <a:rPr lang="en-US" sz="2800"/>
              <a:t>&lt; -103.488 N&gt; = (22 kg)a, a = -4.704 ms</a:t>
            </a:r>
            <a:r>
              <a:rPr lang="en-US" sz="2800" baseline="30000"/>
              <a:t>-2</a:t>
            </a:r>
          </a:p>
          <a:p>
            <a:pPr eaLnBrk="0" hangingPunct="0"/>
            <a:r>
              <a:rPr lang="en-US" sz="2800"/>
              <a:t>v = u + at, v = 0, u = 12, a = -4.704 ms</a:t>
            </a:r>
            <a:r>
              <a:rPr lang="en-US" sz="2800" baseline="30000"/>
              <a:t>-2</a:t>
            </a:r>
            <a:r>
              <a:rPr lang="en-US" sz="2800"/>
              <a:t>, t = 2.55 s = 2.6 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4714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2.6 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1828800"/>
            <a:ext cx="9144000" cy="1219200"/>
            <a:chOff x="0" y="1728"/>
            <a:chExt cx="5760" cy="768"/>
          </a:xfrm>
        </p:grpSpPr>
        <p:sp>
          <p:nvSpPr>
            <p:cNvPr id="12298" name="Line 7"/>
            <p:cNvSpPr>
              <a:spLocks noChangeShapeType="1"/>
            </p:cNvSpPr>
            <p:nvPr/>
          </p:nvSpPr>
          <p:spPr bwMode="auto">
            <a:xfrm>
              <a:off x="0" y="2496"/>
              <a:ext cx="576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Rectangle 8"/>
            <p:cNvSpPr>
              <a:spLocks noChangeArrowheads="1"/>
            </p:cNvSpPr>
            <p:nvPr/>
          </p:nvSpPr>
          <p:spPr bwMode="auto">
            <a:xfrm>
              <a:off x="1824" y="2149"/>
              <a:ext cx="672" cy="336"/>
            </a:xfrm>
            <a:prstGeom prst="rect">
              <a:avLst/>
            </a:prstGeom>
            <a:solidFill>
              <a:srgbClr val="808080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22 kg</a:t>
              </a:r>
            </a:p>
          </p:txBody>
        </p:sp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>
              <a:off x="1968" y="2016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Text Box 10"/>
            <p:cNvSpPr txBox="1">
              <a:spLocks noChangeArrowheads="1"/>
            </p:cNvSpPr>
            <p:nvPr/>
          </p:nvSpPr>
          <p:spPr bwMode="auto">
            <a:xfrm>
              <a:off x="1996" y="1728"/>
              <a:ext cx="789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v=12m/s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914400" y="2362200"/>
            <a:ext cx="1981200" cy="457200"/>
            <a:chOff x="576" y="2016"/>
            <a:chExt cx="1248" cy="288"/>
          </a:xfrm>
        </p:grpSpPr>
        <p:sp>
          <p:nvSpPr>
            <p:cNvPr id="12296" name="Line 12"/>
            <p:cNvSpPr>
              <a:spLocks noChangeShapeType="1"/>
            </p:cNvSpPr>
            <p:nvPr/>
          </p:nvSpPr>
          <p:spPr bwMode="auto">
            <a:xfrm flipH="1">
              <a:off x="576" y="230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Text Box 13"/>
            <p:cNvSpPr txBox="1">
              <a:spLocks noChangeArrowheads="1"/>
            </p:cNvSpPr>
            <p:nvPr/>
          </p:nvSpPr>
          <p:spPr bwMode="auto">
            <a:xfrm>
              <a:off x="710" y="2016"/>
              <a:ext cx="337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  <a:r>
                <a:rPr lang="en-US" baseline="-25000"/>
                <a:t>Fr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ym typeface="BR Symbol" pitchFamily="18" charset="2"/>
              </a:rPr>
              <a:t>μ</a:t>
            </a:r>
            <a:r>
              <a:rPr lang="en-US" sz="3600" baseline="-25000">
                <a:sym typeface="BR Symbol" pitchFamily="18" charset="2"/>
              </a:rPr>
              <a:t>s</a:t>
            </a:r>
            <a:r>
              <a:rPr lang="en-US" sz="3600"/>
              <a:t> = .62, </a:t>
            </a:r>
            <a:r>
              <a:rPr lang="en-US" sz="4400">
                <a:sym typeface="BR Symbol" pitchFamily="18" charset="2"/>
              </a:rPr>
              <a:t>μ</a:t>
            </a:r>
            <a:r>
              <a:rPr lang="en-US" sz="3600" baseline="-25000">
                <a:sym typeface="BR Symbol" pitchFamily="18" charset="2"/>
              </a:rPr>
              <a:t>k</a:t>
            </a:r>
            <a:r>
              <a:rPr lang="en-US" sz="3600"/>
              <a:t>  = .48</a:t>
            </a:r>
          </a:p>
          <a:p>
            <a:r>
              <a:rPr lang="en-US" sz="4000"/>
              <a:t>A 6.5 kg box accelerates and moves to the right at 3.2 m/s/s, what force must be applied?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4173538"/>
            <a:ext cx="8686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F</a:t>
            </a:r>
            <a:r>
              <a:rPr lang="en-US" sz="2800" baseline="-25000"/>
              <a:t>Fr</a:t>
            </a:r>
            <a:r>
              <a:rPr lang="en-US" sz="2800"/>
              <a:t> = </a:t>
            </a:r>
            <a:r>
              <a:rPr lang="en-US" sz="2800">
                <a:sym typeface="BR Symbol" pitchFamily="18" charset="2"/>
              </a:rPr>
              <a:t>μ</a:t>
            </a:r>
            <a:r>
              <a:rPr lang="en-US" sz="2800" baseline="-25000">
                <a:sym typeface="BR Symbol" pitchFamily="18" charset="2"/>
              </a:rPr>
              <a:t>k</a:t>
            </a:r>
            <a:r>
              <a:rPr lang="en-US" sz="2800"/>
              <a:t>F</a:t>
            </a:r>
            <a:r>
              <a:rPr lang="en-US" sz="2800" baseline="-25000"/>
              <a:t>N</a:t>
            </a:r>
            <a:r>
              <a:rPr lang="en-US" sz="2800"/>
              <a:t>, m = 6.5 kg</a:t>
            </a:r>
          </a:p>
          <a:p>
            <a:pPr eaLnBrk="0" hangingPunct="0"/>
            <a:r>
              <a:rPr lang="en-US" sz="2800"/>
              <a:t>F</a:t>
            </a:r>
            <a:r>
              <a:rPr lang="en-US" sz="2800" baseline="-25000"/>
              <a:t>Fr</a:t>
            </a:r>
            <a:r>
              <a:rPr lang="en-US" sz="2800"/>
              <a:t> = (.48)(6.5 kg)(9.8 N/kg) = 30.576 N</a:t>
            </a:r>
          </a:p>
          <a:p>
            <a:pPr eaLnBrk="0" hangingPunct="0"/>
            <a:r>
              <a:rPr lang="en-US" sz="2800"/>
              <a:t>F = ma</a:t>
            </a:r>
          </a:p>
          <a:p>
            <a:pPr eaLnBrk="0" hangingPunct="0"/>
            <a:r>
              <a:rPr lang="en-US" sz="2800"/>
              <a:t>&lt; F - 30.576 N &gt; = (6.5 kg)(3.2 ms</a:t>
            </a:r>
            <a:r>
              <a:rPr lang="en-US" sz="2800" baseline="30000"/>
              <a:t>-2</a:t>
            </a:r>
            <a:r>
              <a:rPr lang="en-US" sz="2800"/>
              <a:t>), F = 51.376 = 51 N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4841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51 N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62400" y="3165475"/>
            <a:ext cx="3048000" cy="492125"/>
            <a:chOff x="2496" y="1994"/>
            <a:chExt cx="1920" cy="310"/>
          </a:xfrm>
        </p:grpSpPr>
        <p:sp>
          <p:nvSpPr>
            <p:cNvPr id="13331" name="Line 12"/>
            <p:cNvSpPr>
              <a:spLocks noChangeShapeType="1"/>
            </p:cNvSpPr>
            <p:nvPr/>
          </p:nvSpPr>
          <p:spPr bwMode="auto">
            <a:xfrm>
              <a:off x="2496" y="2304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Text Box 13"/>
            <p:cNvSpPr txBox="1">
              <a:spLocks noChangeArrowheads="1"/>
            </p:cNvSpPr>
            <p:nvPr/>
          </p:nvSpPr>
          <p:spPr bwMode="auto">
            <a:xfrm>
              <a:off x="3590" y="1994"/>
              <a:ext cx="5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 = ?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14400" y="3200400"/>
            <a:ext cx="1981200" cy="457200"/>
            <a:chOff x="576" y="2016"/>
            <a:chExt cx="1248" cy="288"/>
          </a:xfrm>
        </p:grpSpPr>
        <p:sp>
          <p:nvSpPr>
            <p:cNvPr id="13329" name="Line 15"/>
            <p:cNvSpPr>
              <a:spLocks noChangeShapeType="1"/>
            </p:cNvSpPr>
            <p:nvPr/>
          </p:nvSpPr>
          <p:spPr bwMode="auto">
            <a:xfrm flipH="1">
              <a:off x="576" y="230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Text Box 16"/>
            <p:cNvSpPr txBox="1">
              <a:spLocks noChangeArrowheads="1"/>
            </p:cNvSpPr>
            <p:nvPr/>
          </p:nvSpPr>
          <p:spPr bwMode="auto">
            <a:xfrm>
              <a:off x="710" y="2016"/>
              <a:ext cx="337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  <a:r>
                <a:rPr lang="en-US" baseline="-25000"/>
                <a:t>Fr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2743200"/>
            <a:ext cx="9144000" cy="1219200"/>
            <a:chOff x="0" y="1728"/>
            <a:chExt cx="5760" cy="768"/>
          </a:xfrm>
        </p:grpSpPr>
        <p:sp>
          <p:nvSpPr>
            <p:cNvPr id="13321" name="Line 17"/>
            <p:cNvSpPr>
              <a:spLocks noChangeShapeType="1"/>
            </p:cNvSpPr>
            <p:nvPr/>
          </p:nvSpPr>
          <p:spPr bwMode="auto">
            <a:xfrm>
              <a:off x="2736" y="2064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22" name="Group 19"/>
            <p:cNvGrpSpPr>
              <a:grpSpLocks/>
            </p:cNvGrpSpPr>
            <p:nvPr/>
          </p:nvGrpSpPr>
          <p:grpSpPr bwMode="auto">
            <a:xfrm>
              <a:off x="0" y="1728"/>
              <a:ext cx="5760" cy="768"/>
              <a:chOff x="0" y="1728"/>
              <a:chExt cx="5760" cy="768"/>
            </a:xfrm>
          </p:grpSpPr>
          <p:grpSp>
            <p:nvGrpSpPr>
              <p:cNvPr id="13323" name="Group 6"/>
              <p:cNvGrpSpPr>
                <a:grpSpLocks/>
              </p:cNvGrpSpPr>
              <p:nvPr/>
            </p:nvGrpSpPr>
            <p:grpSpPr bwMode="auto">
              <a:xfrm>
                <a:off x="0" y="1728"/>
                <a:ext cx="5760" cy="768"/>
                <a:chOff x="0" y="1728"/>
                <a:chExt cx="5760" cy="768"/>
              </a:xfrm>
            </p:grpSpPr>
            <p:sp>
              <p:nvSpPr>
                <p:cNvPr id="13325" name="Line 7"/>
                <p:cNvSpPr>
                  <a:spLocks noChangeShapeType="1"/>
                </p:cNvSpPr>
                <p:nvPr/>
              </p:nvSpPr>
              <p:spPr bwMode="auto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6" name="Rectangle 8"/>
                <p:cNvSpPr>
                  <a:spLocks noChangeArrowheads="1"/>
                </p:cNvSpPr>
                <p:nvPr/>
              </p:nvSpPr>
              <p:spPr bwMode="auto">
                <a:xfrm>
                  <a:off x="1824" y="2149"/>
                  <a:ext cx="672" cy="336"/>
                </a:xfrm>
                <a:prstGeom prst="rect">
                  <a:avLst/>
                </a:prstGeom>
                <a:solidFill>
                  <a:srgbClr val="808080"/>
                </a:solidFill>
                <a:ln w="381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6.5 kg</a:t>
                  </a:r>
                </a:p>
              </p:txBody>
            </p:sp>
            <p:sp>
              <p:nvSpPr>
                <p:cNvPr id="13327" name="Line 9"/>
                <p:cNvSpPr>
                  <a:spLocks noChangeShapeType="1"/>
                </p:cNvSpPr>
                <p:nvPr/>
              </p:nvSpPr>
              <p:spPr bwMode="auto">
                <a:xfrm>
                  <a:off x="1968" y="2016"/>
                  <a:ext cx="33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996" y="1728"/>
                  <a:ext cx="212" cy="288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v</a:t>
                  </a:r>
                </a:p>
              </p:txBody>
            </p:sp>
          </p:grpSp>
          <p:sp>
            <p:nvSpPr>
              <p:cNvPr id="13324" name="Text Box 18"/>
              <p:cNvSpPr txBox="1">
                <a:spLocks noChangeArrowheads="1"/>
              </p:cNvSpPr>
              <p:nvPr/>
            </p:nvSpPr>
            <p:spPr bwMode="auto">
              <a:xfrm>
                <a:off x="2726" y="1754"/>
                <a:ext cx="1024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a = 3.2 ms</a:t>
                </a:r>
                <a:r>
                  <a:rPr lang="en-US" baseline="30000"/>
                  <a:t>-2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ym typeface="BR Symbol" pitchFamily="18" charset="2"/>
              </a:rPr>
              <a:t>μ</a:t>
            </a:r>
            <a:r>
              <a:rPr lang="en-US" sz="3200" baseline="-25000">
                <a:sym typeface="BR Symbol" pitchFamily="18" charset="2"/>
              </a:rPr>
              <a:t>s</a:t>
            </a:r>
            <a:r>
              <a:rPr lang="en-US" sz="3200"/>
              <a:t> = .62, </a:t>
            </a:r>
            <a:r>
              <a:rPr lang="en-US" sz="4000">
                <a:sym typeface="BR Symbol" pitchFamily="18" charset="2"/>
              </a:rPr>
              <a:t>μ</a:t>
            </a:r>
            <a:r>
              <a:rPr lang="en-US" sz="3200" baseline="-25000">
                <a:sym typeface="BR Symbol" pitchFamily="18" charset="2"/>
              </a:rPr>
              <a:t>k</a:t>
            </a:r>
            <a:r>
              <a:rPr lang="en-US" sz="3200"/>
              <a:t>  = .48</a:t>
            </a:r>
          </a:p>
          <a:p>
            <a:r>
              <a:rPr lang="en-US" sz="3200"/>
              <a:t>A 22 kg block is sliding on a level surface initially at 12 m/s stops in 2.1 seconds.  What external force is acting on it besides friction?? 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" y="4051300"/>
            <a:ext cx="8686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v = u + at, v = 0, u = 12 m/s, t = 2.1 s, a = -5.7143 ms</a:t>
            </a:r>
            <a:r>
              <a:rPr lang="en-US" baseline="30000"/>
              <a:t>-2</a:t>
            </a:r>
          </a:p>
          <a:p>
            <a:pPr eaLnBrk="0" hangingPunct="0"/>
            <a:r>
              <a:rPr lang="en-US"/>
              <a:t>F</a:t>
            </a:r>
            <a:r>
              <a:rPr lang="en-US" baseline="-25000"/>
              <a:t>Fr</a:t>
            </a:r>
            <a:r>
              <a:rPr lang="en-US"/>
              <a:t> = </a:t>
            </a:r>
            <a:r>
              <a:rPr lang="en-US">
                <a:sym typeface="BR Symbol" pitchFamily="18" charset="2"/>
              </a:rPr>
              <a:t>μ</a:t>
            </a:r>
            <a:r>
              <a:rPr lang="en-US" baseline="-25000">
                <a:sym typeface="BR Symbol" pitchFamily="18" charset="2"/>
              </a:rPr>
              <a:t>k</a:t>
            </a:r>
            <a:r>
              <a:rPr lang="en-US"/>
              <a:t>F</a:t>
            </a:r>
            <a:r>
              <a:rPr lang="en-US" baseline="-25000"/>
              <a:t>N</a:t>
            </a:r>
            <a:r>
              <a:rPr lang="en-US" sz="3200"/>
              <a:t>, </a:t>
            </a:r>
            <a:r>
              <a:rPr lang="en-US"/>
              <a:t>F</a:t>
            </a:r>
            <a:r>
              <a:rPr lang="en-US" baseline="-25000"/>
              <a:t>N</a:t>
            </a:r>
            <a:r>
              <a:rPr lang="en-US" sz="3200"/>
              <a:t> = mg, </a:t>
            </a:r>
            <a:r>
              <a:rPr lang="en-US"/>
              <a:t>F</a:t>
            </a:r>
            <a:r>
              <a:rPr lang="en-US" baseline="-25000"/>
              <a:t>Fr</a:t>
            </a:r>
            <a:r>
              <a:rPr lang="en-US"/>
              <a:t> = </a:t>
            </a:r>
            <a:r>
              <a:rPr lang="en-US">
                <a:sym typeface="BR Symbol" pitchFamily="18" charset="2"/>
              </a:rPr>
              <a:t>μ</a:t>
            </a:r>
            <a:r>
              <a:rPr lang="en-US" baseline="-25000">
                <a:sym typeface="BR Symbol" pitchFamily="18" charset="2"/>
              </a:rPr>
              <a:t>k</a:t>
            </a:r>
            <a:r>
              <a:rPr lang="en-US"/>
              <a:t>mg</a:t>
            </a:r>
            <a:endParaRPr lang="en-US" sz="3200"/>
          </a:p>
          <a:p>
            <a:pPr eaLnBrk="0" hangingPunct="0"/>
            <a:r>
              <a:rPr lang="en-US"/>
              <a:t>F</a:t>
            </a:r>
            <a:r>
              <a:rPr lang="en-US" baseline="-25000"/>
              <a:t>Fr</a:t>
            </a:r>
            <a:r>
              <a:rPr lang="en-US"/>
              <a:t> = (.48)(22 kg)(9.8 N/kg) = 103.488 N</a:t>
            </a:r>
          </a:p>
          <a:p>
            <a:pPr eaLnBrk="0" hangingPunct="0"/>
            <a:r>
              <a:rPr lang="en-US"/>
              <a:t>F = ma</a:t>
            </a:r>
          </a:p>
          <a:p>
            <a:pPr eaLnBrk="0" hangingPunct="0"/>
            <a:r>
              <a:rPr lang="en-US"/>
              <a:t>&lt; -103.488 N + F&gt; = (22 kg)(-5.7143 ms</a:t>
            </a:r>
            <a:r>
              <a:rPr lang="en-US" baseline="30000"/>
              <a:t>-2</a:t>
            </a:r>
            <a:r>
              <a:rPr lang="en-US"/>
              <a:t>), F = -22 N (left)</a:t>
            </a:r>
            <a:endParaRPr lang="en-US" baseline="3000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26206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-22 N (to the left)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2590800"/>
            <a:ext cx="9144000" cy="1219200"/>
            <a:chOff x="0" y="1728"/>
            <a:chExt cx="5760" cy="768"/>
          </a:xfrm>
        </p:grpSpPr>
        <p:sp>
          <p:nvSpPr>
            <p:cNvPr id="14349" name="Line 7"/>
            <p:cNvSpPr>
              <a:spLocks noChangeShapeType="1"/>
            </p:cNvSpPr>
            <p:nvPr/>
          </p:nvSpPr>
          <p:spPr bwMode="auto">
            <a:xfrm>
              <a:off x="0" y="2496"/>
              <a:ext cx="576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Rectangle 8"/>
            <p:cNvSpPr>
              <a:spLocks noChangeArrowheads="1"/>
            </p:cNvSpPr>
            <p:nvPr/>
          </p:nvSpPr>
          <p:spPr bwMode="auto">
            <a:xfrm>
              <a:off x="1824" y="2149"/>
              <a:ext cx="672" cy="336"/>
            </a:xfrm>
            <a:prstGeom prst="rect">
              <a:avLst/>
            </a:prstGeom>
            <a:solidFill>
              <a:srgbClr val="808080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22 kg</a:t>
              </a:r>
            </a:p>
          </p:txBody>
        </p:sp>
        <p:sp>
          <p:nvSpPr>
            <p:cNvPr id="14351" name="Line 9"/>
            <p:cNvSpPr>
              <a:spLocks noChangeShapeType="1"/>
            </p:cNvSpPr>
            <p:nvPr/>
          </p:nvSpPr>
          <p:spPr bwMode="auto">
            <a:xfrm>
              <a:off x="1968" y="2016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Text Box 10"/>
            <p:cNvSpPr txBox="1">
              <a:spLocks noChangeArrowheads="1"/>
            </p:cNvSpPr>
            <p:nvPr/>
          </p:nvSpPr>
          <p:spPr bwMode="auto">
            <a:xfrm>
              <a:off x="1996" y="1728"/>
              <a:ext cx="789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v=12m/s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914400" y="3048000"/>
            <a:ext cx="1981200" cy="457200"/>
            <a:chOff x="576" y="2016"/>
            <a:chExt cx="1248" cy="288"/>
          </a:xfrm>
        </p:grpSpPr>
        <p:sp>
          <p:nvSpPr>
            <p:cNvPr id="14347" name="Line 12"/>
            <p:cNvSpPr>
              <a:spLocks noChangeShapeType="1"/>
            </p:cNvSpPr>
            <p:nvPr/>
          </p:nvSpPr>
          <p:spPr bwMode="auto">
            <a:xfrm flipH="1">
              <a:off x="576" y="230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Text Box 13"/>
            <p:cNvSpPr txBox="1">
              <a:spLocks noChangeArrowheads="1"/>
            </p:cNvSpPr>
            <p:nvPr/>
          </p:nvSpPr>
          <p:spPr bwMode="auto">
            <a:xfrm>
              <a:off x="710" y="2016"/>
              <a:ext cx="337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  <a:r>
                <a:rPr lang="en-US" baseline="-25000"/>
                <a:t>Fr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114800" y="2895600"/>
            <a:ext cx="1295400" cy="609600"/>
            <a:chOff x="3120" y="1824"/>
            <a:chExt cx="816" cy="384"/>
          </a:xfrm>
        </p:grpSpPr>
        <p:sp>
          <p:nvSpPr>
            <p:cNvPr id="14345" name="Text Box 14"/>
            <p:cNvSpPr txBox="1">
              <a:spLocks noChangeArrowheads="1"/>
            </p:cNvSpPr>
            <p:nvPr/>
          </p:nvSpPr>
          <p:spPr bwMode="auto">
            <a:xfrm>
              <a:off x="3328" y="1824"/>
              <a:ext cx="51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 = ?</a:t>
              </a:r>
            </a:p>
          </p:txBody>
        </p:sp>
        <p:sp>
          <p:nvSpPr>
            <p:cNvPr id="14346" name="Line 15"/>
            <p:cNvSpPr>
              <a:spLocks noChangeShapeType="1"/>
            </p:cNvSpPr>
            <p:nvPr/>
          </p:nvSpPr>
          <p:spPr bwMode="auto">
            <a:xfrm>
              <a:off x="3120" y="2208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ym typeface="BR Symbol" pitchFamily="18" charset="2"/>
              </a:rPr>
              <a:t>μ</a:t>
            </a:r>
            <a:r>
              <a:rPr lang="en-US" sz="3200" baseline="-25000">
                <a:sym typeface="BR Symbol" pitchFamily="18" charset="2"/>
              </a:rPr>
              <a:t>s</a:t>
            </a:r>
            <a:r>
              <a:rPr lang="en-US" sz="3200"/>
              <a:t> = .62, </a:t>
            </a:r>
            <a:r>
              <a:rPr lang="en-US" sz="4000">
                <a:sym typeface="BR Symbol" pitchFamily="18" charset="2"/>
              </a:rPr>
              <a:t>μ</a:t>
            </a:r>
            <a:r>
              <a:rPr lang="en-US" sz="3200" baseline="-25000">
                <a:sym typeface="BR Symbol" pitchFamily="18" charset="2"/>
              </a:rPr>
              <a:t>k</a:t>
            </a:r>
            <a:r>
              <a:rPr lang="en-US" sz="3200"/>
              <a:t>  = .48</a:t>
            </a:r>
          </a:p>
          <a:p>
            <a:r>
              <a:rPr lang="en-US" sz="3600"/>
              <a:t>A force of 35 N in the direction of motion accelerates a block at 1.2 m/s/s in the same direction  What is the mass of the block?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3962400"/>
            <a:ext cx="86868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F</a:t>
            </a:r>
            <a:r>
              <a:rPr lang="en-US" baseline="-25000"/>
              <a:t>Fr</a:t>
            </a:r>
            <a:r>
              <a:rPr lang="en-US"/>
              <a:t> = </a:t>
            </a:r>
            <a:r>
              <a:rPr lang="en-US">
                <a:sym typeface="BR Symbol" pitchFamily="18" charset="2"/>
              </a:rPr>
              <a:t>μ</a:t>
            </a:r>
            <a:r>
              <a:rPr lang="en-US" baseline="-25000">
                <a:sym typeface="BR Symbol" pitchFamily="18" charset="2"/>
              </a:rPr>
              <a:t>k</a:t>
            </a:r>
            <a:r>
              <a:rPr lang="en-US"/>
              <a:t>F</a:t>
            </a:r>
            <a:r>
              <a:rPr lang="en-US" baseline="-25000"/>
              <a:t>N</a:t>
            </a:r>
            <a:r>
              <a:rPr lang="en-US" sz="3200"/>
              <a:t>, </a:t>
            </a:r>
            <a:r>
              <a:rPr lang="en-US"/>
              <a:t>F</a:t>
            </a:r>
            <a:r>
              <a:rPr lang="en-US" baseline="-25000"/>
              <a:t>N</a:t>
            </a:r>
            <a:r>
              <a:rPr lang="en-US" sz="3200"/>
              <a:t> = mg, </a:t>
            </a:r>
            <a:r>
              <a:rPr lang="en-US"/>
              <a:t>F</a:t>
            </a:r>
            <a:r>
              <a:rPr lang="en-US" baseline="-25000"/>
              <a:t>Fr</a:t>
            </a:r>
            <a:r>
              <a:rPr lang="en-US"/>
              <a:t> = </a:t>
            </a:r>
            <a:r>
              <a:rPr lang="en-US">
                <a:sym typeface="BR Symbol" pitchFamily="18" charset="2"/>
              </a:rPr>
              <a:t>μ</a:t>
            </a:r>
            <a:r>
              <a:rPr lang="en-US" baseline="-25000">
                <a:sym typeface="BR Symbol" pitchFamily="18" charset="2"/>
              </a:rPr>
              <a:t>k</a:t>
            </a:r>
            <a:r>
              <a:rPr lang="en-US"/>
              <a:t>mg</a:t>
            </a:r>
            <a:endParaRPr lang="en-US" sz="3200"/>
          </a:p>
          <a:p>
            <a:pPr eaLnBrk="0" hangingPunct="0"/>
            <a:r>
              <a:rPr lang="en-US"/>
              <a:t>F</a:t>
            </a:r>
            <a:r>
              <a:rPr lang="en-US" baseline="-25000"/>
              <a:t>Fr</a:t>
            </a:r>
            <a:r>
              <a:rPr lang="en-US"/>
              <a:t> = (.48)m(9.8 ms</a:t>
            </a:r>
            <a:r>
              <a:rPr lang="en-US" baseline="30000"/>
              <a:t>-2</a:t>
            </a:r>
            <a:r>
              <a:rPr lang="en-US"/>
              <a:t>) = m(4.704 ms</a:t>
            </a:r>
            <a:r>
              <a:rPr lang="en-US" baseline="30000"/>
              <a:t>-2</a:t>
            </a:r>
            <a:r>
              <a:rPr lang="en-US"/>
              <a:t>)</a:t>
            </a:r>
          </a:p>
          <a:p>
            <a:pPr eaLnBrk="0" hangingPunct="0"/>
            <a:r>
              <a:rPr lang="en-US"/>
              <a:t>F = ma</a:t>
            </a:r>
          </a:p>
          <a:p>
            <a:pPr eaLnBrk="0" hangingPunct="0"/>
            <a:r>
              <a:rPr lang="en-US"/>
              <a:t>&lt; 35 N - m(4.704 ms</a:t>
            </a:r>
            <a:r>
              <a:rPr lang="en-US" baseline="30000"/>
              <a:t>-2</a:t>
            </a:r>
            <a:r>
              <a:rPr lang="en-US"/>
              <a:t>) &gt; = m(1.2 ms</a:t>
            </a:r>
            <a:r>
              <a:rPr lang="en-US" baseline="30000"/>
              <a:t>-2</a:t>
            </a:r>
            <a:r>
              <a:rPr lang="en-US"/>
              <a:t>)</a:t>
            </a:r>
          </a:p>
          <a:p>
            <a:pPr eaLnBrk="0" hangingPunct="0"/>
            <a:r>
              <a:rPr lang="en-US"/>
              <a:t>35 N = m(4.704 ms</a:t>
            </a:r>
            <a:r>
              <a:rPr lang="en-US" baseline="30000"/>
              <a:t>-2</a:t>
            </a:r>
            <a:r>
              <a:rPr lang="en-US"/>
              <a:t>) + m(1.2 ms</a:t>
            </a:r>
            <a:r>
              <a:rPr lang="en-US" baseline="30000"/>
              <a:t>-2</a:t>
            </a:r>
            <a:r>
              <a:rPr lang="en-US"/>
              <a:t>) = m(4.704 ms</a:t>
            </a:r>
            <a:r>
              <a:rPr lang="en-US" baseline="30000"/>
              <a:t>-2</a:t>
            </a:r>
            <a:r>
              <a:rPr lang="en-US"/>
              <a:t> + 1.2 ms</a:t>
            </a:r>
            <a:r>
              <a:rPr lang="en-US" baseline="30000"/>
              <a:t>-2</a:t>
            </a:r>
            <a:r>
              <a:rPr lang="en-US"/>
              <a:t>)</a:t>
            </a:r>
          </a:p>
          <a:p>
            <a:pPr eaLnBrk="0" hangingPunct="0"/>
            <a:r>
              <a:rPr lang="en-US"/>
              <a:t>m = (35 N)/(5.904 ms</a:t>
            </a:r>
            <a:r>
              <a:rPr lang="en-US" baseline="30000"/>
              <a:t>-2</a:t>
            </a:r>
            <a:r>
              <a:rPr lang="en-US"/>
              <a:t>) = 5.928 kg = 5.9 kg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651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5.9 kg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62400" y="3048000"/>
            <a:ext cx="3048000" cy="492125"/>
            <a:chOff x="2496" y="1994"/>
            <a:chExt cx="1920" cy="310"/>
          </a:xfrm>
        </p:grpSpPr>
        <p:sp>
          <p:nvSpPr>
            <p:cNvPr id="15378" name="Line 12"/>
            <p:cNvSpPr>
              <a:spLocks noChangeShapeType="1"/>
            </p:cNvSpPr>
            <p:nvPr/>
          </p:nvSpPr>
          <p:spPr bwMode="auto">
            <a:xfrm>
              <a:off x="2496" y="2304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Text Box 13"/>
            <p:cNvSpPr txBox="1">
              <a:spLocks noChangeArrowheads="1"/>
            </p:cNvSpPr>
            <p:nvPr/>
          </p:nvSpPr>
          <p:spPr bwMode="auto">
            <a:xfrm>
              <a:off x="3590" y="1994"/>
              <a:ext cx="495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35 N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14400" y="3048000"/>
            <a:ext cx="1981200" cy="457200"/>
            <a:chOff x="576" y="2016"/>
            <a:chExt cx="1248" cy="288"/>
          </a:xfrm>
        </p:grpSpPr>
        <p:sp>
          <p:nvSpPr>
            <p:cNvPr id="15376" name="Line 15"/>
            <p:cNvSpPr>
              <a:spLocks noChangeShapeType="1"/>
            </p:cNvSpPr>
            <p:nvPr/>
          </p:nvSpPr>
          <p:spPr bwMode="auto">
            <a:xfrm flipH="1">
              <a:off x="576" y="230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Text Box 16"/>
            <p:cNvSpPr txBox="1">
              <a:spLocks noChangeArrowheads="1"/>
            </p:cNvSpPr>
            <p:nvPr/>
          </p:nvSpPr>
          <p:spPr bwMode="auto">
            <a:xfrm>
              <a:off x="710" y="2016"/>
              <a:ext cx="337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</a:t>
              </a:r>
              <a:r>
                <a:rPr lang="en-US" baseline="-25000"/>
                <a:t>Fr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0" y="2514600"/>
            <a:ext cx="9144000" cy="1295400"/>
            <a:chOff x="0" y="1584"/>
            <a:chExt cx="5760" cy="816"/>
          </a:xfrm>
        </p:grpSpPr>
        <p:grpSp>
          <p:nvGrpSpPr>
            <p:cNvPr id="15369" name="Group 6"/>
            <p:cNvGrpSpPr>
              <a:grpSpLocks/>
            </p:cNvGrpSpPr>
            <p:nvPr/>
          </p:nvGrpSpPr>
          <p:grpSpPr bwMode="auto">
            <a:xfrm>
              <a:off x="0" y="1632"/>
              <a:ext cx="5760" cy="768"/>
              <a:chOff x="0" y="1728"/>
              <a:chExt cx="5760" cy="768"/>
            </a:xfrm>
          </p:grpSpPr>
          <p:sp>
            <p:nvSpPr>
              <p:cNvPr id="15372" name="Line 7"/>
              <p:cNvSpPr>
                <a:spLocks noChangeShapeType="1"/>
              </p:cNvSpPr>
              <p:nvPr/>
            </p:nvSpPr>
            <p:spPr bwMode="auto">
              <a:xfrm>
                <a:off x="0" y="2496"/>
                <a:ext cx="576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Rectangle 8"/>
              <p:cNvSpPr>
                <a:spLocks noChangeArrowheads="1"/>
              </p:cNvSpPr>
              <p:nvPr/>
            </p:nvSpPr>
            <p:spPr bwMode="auto">
              <a:xfrm>
                <a:off x="1824" y="2149"/>
                <a:ext cx="672" cy="336"/>
              </a:xfrm>
              <a:prstGeom prst="rect">
                <a:avLst/>
              </a:prstGeom>
              <a:solidFill>
                <a:srgbClr val="808080"/>
              </a:solidFill>
              <a:ln w="381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m</a:t>
                </a:r>
              </a:p>
            </p:txBody>
          </p:sp>
          <p:sp>
            <p:nvSpPr>
              <p:cNvPr id="15374" name="Line 9"/>
              <p:cNvSpPr>
                <a:spLocks noChangeShapeType="1"/>
              </p:cNvSpPr>
              <p:nvPr/>
            </p:nvSpPr>
            <p:spPr bwMode="auto">
              <a:xfrm>
                <a:off x="1968" y="2016"/>
                <a:ext cx="3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5" name="Text Box 10"/>
              <p:cNvSpPr txBox="1">
                <a:spLocks noChangeArrowheads="1"/>
              </p:cNvSpPr>
              <p:nvPr/>
            </p:nvSpPr>
            <p:spPr bwMode="auto">
              <a:xfrm>
                <a:off x="1996" y="1728"/>
                <a:ext cx="212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v</a:t>
                </a:r>
              </a:p>
            </p:txBody>
          </p:sp>
        </p:grpSp>
        <p:sp>
          <p:nvSpPr>
            <p:cNvPr id="15370" name="Text Box 17"/>
            <p:cNvSpPr txBox="1">
              <a:spLocks noChangeArrowheads="1"/>
            </p:cNvSpPr>
            <p:nvPr/>
          </p:nvSpPr>
          <p:spPr bwMode="auto">
            <a:xfrm>
              <a:off x="2630" y="1584"/>
              <a:ext cx="102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 = 1.2 ms</a:t>
              </a:r>
              <a:r>
                <a:rPr lang="en-US" baseline="30000"/>
                <a:t>-2</a:t>
              </a:r>
            </a:p>
          </p:txBody>
        </p:sp>
        <p:sp>
          <p:nvSpPr>
            <p:cNvPr id="15371" name="Line 18"/>
            <p:cNvSpPr>
              <a:spLocks noChangeShapeType="1"/>
            </p:cNvSpPr>
            <p:nvPr/>
          </p:nvSpPr>
          <p:spPr bwMode="auto">
            <a:xfrm>
              <a:off x="2736" y="2064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2057400" y="593725"/>
            <a:ext cx="3308350" cy="13239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/>
              <a:t>F</a:t>
            </a:r>
            <a:r>
              <a:rPr lang="en-US" sz="8000" baseline="-25000"/>
              <a:t>f</a:t>
            </a:r>
            <a:r>
              <a:rPr lang="en-US" sz="8000"/>
              <a:t> = </a:t>
            </a:r>
            <a:r>
              <a:rPr lang="en-US" sz="8000">
                <a:sym typeface="BR Symbol" pitchFamily="18" charset="2"/>
              </a:rPr>
              <a:t>μ</a:t>
            </a:r>
            <a:r>
              <a:rPr lang="en-US" sz="8000"/>
              <a:t>R</a:t>
            </a:r>
            <a:endParaRPr lang="en-US" sz="8000" baseline="-2500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88925" y="1600200"/>
            <a:ext cx="2378075" cy="1447800"/>
            <a:chOff x="182" y="1008"/>
            <a:chExt cx="1498" cy="912"/>
          </a:xfrm>
        </p:grpSpPr>
        <p:sp>
          <p:nvSpPr>
            <p:cNvPr id="4110" name="Text Box 10"/>
            <p:cNvSpPr txBox="1">
              <a:spLocks noChangeArrowheads="1"/>
            </p:cNvSpPr>
            <p:nvPr/>
          </p:nvSpPr>
          <p:spPr bwMode="auto">
            <a:xfrm>
              <a:off x="182" y="1324"/>
              <a:ext cx="1498" cy="5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Force of Friction in N</a:t>
              </a:r>
            </a:p>
          </p:txBody>
        </p:sp>
        <p:sp>
          <p:nvSpPr>
            <p:cNvPr id="4111" name="Line 14"/>
            <p:cNvSpPr>
              <a:spLocks noChangeShapeType="1"/>
            </p:cNvSpPr>
            <p:nvPr/>
          </p:nvSpPr>
          <p:spPr bwMode="auto">
            <a:xfrm flipV="1">
              <a:off x="1008" y="1008"/>
              <a:ext cx="384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62000" y="1752600"/>
            <a:ext cx="3581400" cy="4659313"/>
            <a:chOff x="480" y="1104"/>
            <a:chExt cx="2256" cy="2935"/>
          </a:xfrm>
        </p:grpSpPr>
        <p:sp>
          <p:nvSpPr>
            <p:cNvPr id="4108" name="Text Box 11"/>
            <p:cNvSpPr txBox="1">
              <a:spLocks noChangeArrowheads="1"/>
            </p:cNvSpPr>
            <p:nvPr/>
          </p:nvSpPr>
          <p:spPr bwMode="auto">
            <a:xfrm>
              <a:off x="480" y="2352"/>
              <a:ext cx="2064" cy="168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Coefficient of Friction.</a:t>
              </a:r>
            </a:p>
            <a:p>
              <a:r>
                <a:rPr lang="en-US" sz="2800"/>
                <a:t>  0 </a:t>
              </a:r>
              <a:r>
                <a:rPr lang="en-US" sz="2800" u="sng"/>
                <a:t>&lt;</a:t>
              </a:r>
              <a:r>
                <a:rPr lang="en-US" sz="2800"/>
                <a:t> </a:t>
              </a:r>
              <a:r>
                <a:rPr lang="en-US" sz="2800">
                  <a:sym typeface="BR Symbol" pitchFamily="18" charset="2"/>
                </a:rPr>
                <a:t>μ </a:t>
              </a:r>
              <a:r>
                <a:rPr lang="en-US" sz="2800" u="sng">
                  <a:sym typeface="BR Symbol" pitchFamily="18" charset="2"/>
                </a:rPr>
                <a:t>&lt;</a:t>
              </a:r>
              <a:r>
                <a:rPr lang="en-US" sz="2800">
                  <a:sym typeface="BR Symbol" pitchFamily="18" charset="2"/>
                </a:rPr>
                <a:t> 1</a:t>
              </a:r>
              <a:endParaRPr lang="en-US" sz="2800"/>
            </a:p>
            <a:p>
              <a:r>
                <a:rPr lang="en-US" sz="2800"/>
                <a:t>(Specific to a surface) - in your book (Table 4-2)</a:t>
              </a:r>
            </a:p>
          </p:txBody>
        </p:sp>
        <p:sp>
          <p:nvSpPr>
            <p:cNvPr id="4109" name="Line 16"/>
            <p:cNvSpPr>
              <a:spLocks noChangeShapeType="1"/>
            </p:cNvSpPr>
            <p:nvPr/>
          </p:nvSpPr>
          <p:spPr bwMode="auto">
            <a:xfrm flipV="1">
              <a:off x="1152" y="1104"/>
              <a:ext cx="1584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495800" y="1676400"/>
            <a:ext cx="4191000" cy="2211388"/>
            <a:chOff x="3120" y="1056"/>
            <a:chExt cx="2640" cy="1393"/>
          </a:xfrm>
        </p:grpSpPr>
        <p:sp>
          <p:nvSpPr>
            <p:cNvPr id="4106" name="Text Box 13"/>
            <p:cNvSpPr txBox="1">
              <a:spLocks noChangeArrowheads="1"/>
            </p:cNvSpPr>
            <p:nvPr/>
          </p:nvSpPr>
          <p:spPr bwMode="auto">
            <a:xfrm>
              <a:off x="3120" y="1584"/>
              <a:ext cx="2640" cy="8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Reaction Force - Force exerted by a surface to maintain its integrity (F</a:t>
              </a:r>
              <a:r>
                <a:rPr lang="en-US" sz="2800" baseline="-25000"/>
                <a:t>N</a:t>
              </a:r>
              <a:r>
                <a:rPr lang="en-US" sz="2800"/>
                <a:t>)</a:t>
              </a:r>
            </a:p>
          </p:txBody>
        </p:sp>
        <p:sp>
          <p:nvSpPr>
            <p:cNvPr id="4107" name="Line 18"/>
            <p:cNvSpPr>
              <a:spLocks noChangeShapeType="1"/>
            </p:cNvSpPr>
            <p:nvPr/>
          </p:nvSpPr>
          <p:spPr bwMode="auto">
            <a:xfrm flipV="1">
              <a:off x="3312" y="1056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708525" y="3886200"/>
            <a:ext cx="4429125" cy="2708275"/>
            <a:chOff x="4708525" y="3886200"/>
            <a:chExt cx="4429125" cy="270827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708525" y="3886200"/>
              <a:ext cx="4429125" cy="2708275"/>
              <a:chOff x="2966" y="2448"/>
              <a:chExt cx="2790" cy="1706"/>
            </a:xfrm>
          </p:grpSpPr>
          <p:pic>
            <p:nvPicPr>
              <p:cNvPr id="4104" name="Picture 12"/>
              <p:cNvPicPr>
                <a:picLocks noChangeAspect="1" noChangeArrowheads="1"/>
              </p:cNvPicPr>
              <p:nvPr/>
            </p:nvPicPr>
            <p:blipFill>
              <a:blip r:embed="rId3"/>
              <a:srcRect l="20000" t="20000" r="20000" b="20000"/>
              <a:stretch>
                <a:fillRect/>
              </a:stretch>
            </p:blipFill>
            <p:spPr bwMode="auto">
              <a:xfrm>
                <a:off x="3024" y="2448"/>
                <a:ext cx="2400" cy="137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</p:pic>
          <p:sp>
            <p:nvSpPr>
              <p:cNvPr id="4105" name="Text Box 20"/>
              <p:cNvSpPr txBox="1">
                <a:spLocks noChangeArrowheads="1"/>
              </p:cNvSpPr>
              <p:nvPr/>
            </p:nvSpPr>
            <p:spPr bwMode="auto">
              <a:xfrm>
                <a:off x="2966" y="3866"/>
                <a:ext cx="2790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Usually the weight (level surfaces)</a:t>
                </a:r>
              </a:p>
            </p:txBody>
          </p:sp>
        </p:grpSp>
        <p:sp>
          <p:nvSpPr>
            <p:cNvPr id="4103" name="TextBox 14"/>
            <p:cNvSpPr txBox="1">
              <a:spLocks noChangeArrowheads="1"/>
            </p:cNvSpPr>
            <p:nvPr/>
          </p:nvSpPr>
          <p:spPr bwMode="auto">
            <a:xfrm>
              <a:off x="6781800" y="4038600"/>
              <a:ext cx="42386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(R)</a:t>
              </a:r>
              <a:endParaRPr lang="en-US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S:\Assist\Figures\table4-2.JPG"/>
          <p:cNvPicPr>
            <a:picLocks noChangeAspect="1" noChangeArrowheads="1"/>
          </p:cNvPicPr>
          <p:nvPr/>
        </p:nvPicPr>
        <p:blipFill>
          <a:blip r:embed="rId3">
            <a:lum bright="-6000" contrast="-6000"/>
          </a:blip>
          <a:srcRect/>
          <a:stretch>
            <a:fillRect/>
          </a:stretch>
        </p:blipFill>
        <p:spPr bwMode="auto">
          <a:xfrm>
            <a:off x="228600" y="228600"/>
            <a:ext cx="68580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69925" y="5095875"/>
            <a:ext cx="6748463" cy="13843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These are approximate</a:t>
            </a:r>
          </a:p>
          <a:p>
            <a:r>
              <a:rPr lang="en-US" sz="2800"/>
              <a:t>What’s up with the two columns?</a:t>
            </a:r>
          </a:p>
          <a:p>
            <a:r>
              <a:rPr lang="en-US" sz="2800"/>
              <a:t>How are they related </a:t>
            </a:r>
            <a:r>
              <a:rPr lang="en-US" sz="1800"/>
              <a:t>(one bigger = demo with force probe)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7086600" y="498475"/>
            <a:ext cx="2044700" cy="830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IB calls kinetic</a:t>
            </a:r>
          </a:p>
          <a:p>
            <a:r>
              <a:rPr lang="en-US"/>
              <a:t>“dynamic”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077200" cy="635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u="sng"/>
              <a:t>D</a:t>
            </a:r>
            <a:r>
              <a:rPr lang="en-US" sz="2800"/>
              <a:t>ynamic Friction - Force needed to keep it going at a constant velocity.  (AKA Kinetic friction)</a:t>
            </a:r>
          </a:p>
          <a:p>
            <a:pPr lvl="1"/>
            <a:r>
              <a:rPr lang="en-US" sz="2800"/>
              <a:t>F</a:t>
            </a:r>
            <a:r>
              <a:rPr lang="en-US" sz="2800" baseline="-25000"/>
              <a:t>F</a:t>
            </a:r>
            <a:r>
              <a:rPr lang="en-US" sz="2800"/>
              <a:t> = </a:t>
            </a:r>
            <a:r>
              <a:rPr lang="en-US" sz="2800">
                <a:sym typeface="BR Symbol" pitchFamily="18" charset="2"/>
              </a:rPr>
              <a:t>μ</a:t>
            </a:r>
            <a:r>
              <a:rPr lang="en-US" sz="2800" baseline="-25000">
                <a:sym typeface="BR Symbol" pitchFamily="18" charset="2"/>
              </a:rPr>
              <a:t>d</a:t>
            </a:r>
            <a:r>
              <a:rPr lang="en-US" sz="2800"/>
              <a:t>R</a:t>
            </a:r>
            <a:endParaRPr lang="en-US" sz="2800" baseline="-25000"/>
          </a:p>
          <a:p>
            <a:pPr lvl="1"/>
            <a:r>
              <a:rPr lang="en-US" sz="2800"/>
              <a:t>Always in opposition to velocity (direction it is sliding)</a:t>
            </a:r>
          </a:p>
          <a:p>
            <a:pPr lvl="1"/>
            <a:r>
              <a:rPr lang="en-US" sz="1800"/>
              <a:t>(Demo, example calculation)</a:t>
            </a:r>
          </a:p>
          <a:p>
            <a:pPr lvl="1"/>
            <a:endParaRPr lang="en-US" sz="2800"/>
          </a:p>
          <a:p>
            <a:r>
              <a:rPr lang="en-US" sz="3600" b="1" u="sng"/>
              <a:t>St</a:t>
            </a:r>
            <a:r>
              <a:rPr lang="en-US" sz="2800"/>
              <a:t>atic Friction - Force needed to </a:t>
            </a:r>
            <a:r>
              <a:rPr lang="en-US" sz="3600" b="1" u="sng"/>
              <a:t>st</a:t>
            </a:r>
            <a:r>
              <a:rPr lang="en-US" sz="2800"/>
              <a:t>art motion.</a:t>
            </a:r>
          </a:p>
          <a:p>
            <a:pPr lvl="1"/>
            <a:r>
              <a:rPr lang="en-US" sz="2800"/>
              <a:t>F</a:t>
            </a:r>
            <a:r>
              <a:rPr lang="en-US" sz="2800" baseline="-25000"/>
              <a:t>F</a:t>
            </a:r>
            <a:r>
              <a:rPr lang="en-US" sz="2800"/>
              <a:t> </a:t>
            </a:r>
            <a:r>
              <a:rPr lang="en-US" sz="2800" u="sng"/>
              <a:t>&lt;</a:t>
            </a:r>
            <a:r>
              <a:rPr lang="en-US" sz="2800"/>
              <a:t> </a:t>
            </a:r>
            <a:r>
              <a:rPr lang="en-US" sz="2800">
                <a:sym typeface="BR Symbol" pitchFamily="18" charset="2"/>
              </a:rPr>
              <a:t>μ</a:t>
            </a:r>
            <a:r>
              <a:rPr lang="en-US" sz="2800" baseline="-25000">
                <a:sym typeface="BR Symbol" pitchFamily="18" charset="2"/>
              </a:rPr>
              <a:t>s</a:t>
            </a:r>
            <a:r>
              <a:rPr lang="en-US" sz="2800"/>
              <a:t>R</a:t>
            </a:r>
            <a:endParaRPr lang="en-US" sz="2800" baseline="-25000"/>
          </a:p>
          <a:p>
            <a:pPr lvl="1"/>
            <a:r>
              <a:rPr lang="en-US" sz="2800"/>
              <a:t>Keeps the object from moving if it can.</a:t>
            </a:r>
          </a:p>
          <a:p>
            <a:pPr lvl="1"/>
            <a:r>
              <a:rPr lang="en-US" sz="2800"/>
              <a:t>Only relevant when object is stationary.</a:t>
            </a:r>
          </a:p>
          <a:p>
            <a:pPr lvl="1"/>
            <a:r>
              <a:rPr lang="en-US" sz="2800"/>
              <a:t>Always in opposition to applied force.</a:t>
            </a:r>
          </a:p>
          <a:p>
            <a:pPr lvl="1"/>
            <a:r>
              <a:rPr lang="en-US" sz="2800"/>
              <a:t>Calculated value is a </a:t>
            </a:r>
            <a:r>
              <a:rPr lang="en-US" sz="2800" u="sng"/>
              <a:t>maximum</a:t>
            </a:r>
          </a:p>
          <a:p>
            <a:pPr lvl="1"/>
            <a:r>
              <a:rPr lang="en-US" sz="1800"/>
              <a:t>(Demo, example calculation, examples of less than maximum)</a:t>
            </a:r>
          </a:p>
          <a:p>
            <a:pPr lvl="1"/>
            <a:endParaRPr lang="en-US" sz="2800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86800" cy="5508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5.00 kg block rests on a level table where there is a static coefficient of friction of 0.470, and a dynamic of 0.170.  </a:t>
            </a:r>
          </a:p>
          <a:p>
            <a:pPr lvl="1"/>
            <a:r>
              <a:rPr lang="en-US" dirty="0"/>
              <a:t>a) What are the dynamic and maximum static forces of friction?</a:t>
            </a:r>
          </a:p>
          <a:p>
            <a:pPr lvl="1"/>
            <a:r>
              <a:rPr lang="en-US" dirty="0"/>
              <a:t>b) if it is at rest and you exert a force of 12.0 N sideways on it what happens?</a:t>
            </a:r>
          </a:p>
          <a:p>
            <a:pPr lvl="1"/>
            <a:r>
              <a:rPr lang="en-US" dirty="0"/>
              <a:t>c) if it is at rest and you exert a force of 35.0 N to the right on it, what is the acceleration of the block?</a:t>
            </a:r>
          </a:p>
          <a:p>
            <a:pPr lvl="1"/>
            <a:r>
              <a:rPr lang="en-US" dirty="0"/>
              <a:t>d) If it is sliding to the right and you exert a force of 7.50 N to the left, what is the acceleration of the block?</a:t>
            </a:r>
          </a:p>
          <a:p>
            <a:pPr lvl="1"/>
            <a:r>
              <a:rPr lang="en-US" dirty="0"/>
              <a:t>e) If it is sliding to the right, but decelerating at 0.950 m/s/s, what force is acting on the block?</a:t>
            </a:r>
          </a:p>
          <a:p>
            <a:pPr lvl="1"/>
            <a:r>
              <a:rPr lang="en-US" dirty="0"/>
              <a:t>f) It is sliding to the right at 7.20 m/s and it slides to a halt in a distance of  12.0 m.  What other force besides friction is exerted on the block as it slides to a halt? </a:t>
            </a:r>
          </a:p>
          <a:p>
            <a:pPr lvl="1"/>
            <a:endParaRPr lang="en-US" baseline="-25000" dirty="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68580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04800" y="6096000"/>
            <a:ext cx="85740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a) 23.1 N, 8.34N; </a:t>
            </a:r>
            <a:r>
              <a:rPr lang="en-US" sz="2000" dirty="0" smtClean="0"/>
              <a:t> b</a:t>
            </a:r>
            <a:r>
              <a:rPr lang="en-US" sz="2000" dirty="0"/>
              <a:t>) Nada; </a:t>
            </a:r>
            <a:r>
              <a:rPr lang="en-US" sz="2000" dirty="0" smtClean="0"/>
              <a:t> c</a:t>
            </a:r>
            <a:r>
              <a:rPr lang="en-US" sz="2000" dirty="0"/>
              <a:t>) 5.33 m/s/s; </a:t>
            </a:r>
            <a:r>
              <a:rPr lang="en-US" sz="2000" dirty="0" smtClean="0"/>
              <a:t> d</a:t>
            </a:r>
            <a:r>
              <a:rPr lang="en-US" sz="2000" dirty="0"/>
              <a:t>) -3.17 m/s/s, </a:t>
            </a:r>
            <a:r>
              <a:rPr lang="en-US" sz="2000" dirty="0" smtClean="0"/>
              <a:t> e</a:t>
            </a:r>
            <a:r>
              <a:rPr lang="en-US" sz="2000" dirty="0"/>
              <a:t>) +3.59 N, </a:t>
            </a:r>
            <a:r>
              <a:rPr lang="en-US" sz="2000" dirty="0" smtClean="0"/>
              <a:t> f</a:t>
            </a:r>
            <a:r>
              <a:rPr lang="en-US" sz="2000" dirty="0"/>
              <a:t>) -2.46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610231" y="1066800"/>
            <a:ext cx="3499676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Friction</a:t>
            </a:r>
          </a:p>
          <a:p>
            <a:pPr algn="ctr"/>
            <a:r>
              <a:rPr lang="en-US" sz="4800" dirty="0" smtClean="0"/>
              <a:t>a-k</a:t>
            </a:r>
            <a:endParaRPr lang="en-US" sz="4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A 6.00  kg block rests on a level counter where the static coefficient of friction is 0.620, and the dynamic is 0.310.  </a:t>
            </a:r>
          </a:p>
          <a:p>
            <a:r>
              <a:rPr lang="en-US" sz="2800" dirty="0" smtClean="0"/>
              <a:t>a) Calculate the dynamic and maximum static friction between the block and the counter.  (Store these in your calculator for later use)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242245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36.4932 ≈ 36.5 N, 18.2466 ≈ 18.2 N</a:t>
            </a:r>
            <a:endParaRPr lang="en-US" sz="12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619500"/>
            <a:ext cx="1066800" cy="5334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m = 6.00  kg,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s</a:t>
            </a:r>
            <a:r>
              <a:rPr lang="en-US" sz="2800" dirty="0" smtClean="0"/>
              <a:t> = 0.620, </a:t>
            </a:r>
            <a:r>
              <a:rPr lang="el-GR" sz="2800" dirty="0" smtClean="0"/>
              <a:t>μ</a:t>
            </a:r>
            <a:r>
              <a:rPr lang="en-US" sz="2800" baseline="-25000" dirty="0" smtClean="0"/>
              <a:t>d</a:t>
            </a:r>
            <a:r>
              <a:rPr lang="en-US" sz="2800" dirty="0" smtClean="0"/>
              <a:t> = 0.310 </a:t>
            </a:r>
            <a:r>
              <a:rPr lang="en-US" sz="1600" dirty="0" smtClean="0"/>
              <a:t>(36.4932, 18.2466)</a:t>
            </a:r>
            <a:endParaRPr lang="en-US" sz="2800" dirty="0" smtClean="0"/>
          </a:p>
          <a:p>
            <a:r>
              <a:rPr lang="en-US" sz="2800" dirty="0" smtClean="0"/>
              <a:t>b) if the block is initially at rest, and you exert a force of 30.0 N to the right, does the block move?  Draw a force diagram with four arrows – weight, R, applied force, and static friction force.  Use longer arrows for bigger forces, indicate congruencies.</a:t>
            </a:r>
            <a:endParaRPr lang="en-US" sz="28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81652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yup </a:t>
            </a:r>
            <a:r>
              <a:rPr lang="en-US" sz="1200" dirty="0" err="1" smtClean="0"/>
              <a:t>yup</a:t>
            </a:r>
            <a:r>
              <a:rPr lang="en-US" sz="1200" dirty="0" smtClean="0"/>
              <a:t> </a:t>
            </a:r>
            <a:r>
              <a:rPr lang="en-US" sz="1200" dirty="0" err="1" smtClean="0"/>
              <a:t>nothin</a:t>
            </a:r>
            <a:r>
              <a:rPr lang="en-US" sz="1200" dirty="0" smtClean="0"/>
              <a:t> to see here</a:t>
            </a:r>
            <a:endParaRPr lang="en-US" sz="1200" dirty="0"/>
          </a:p>
        </p:txBody>
      </p:sp>
      <p:sp>
        <p:nvSpPr>
          <p:cNvPr id="11275" name="Line 6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2895600" y="3619500"/>
            <a:ext cx="1066800" cy="533400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6.00 </a:t>
            </a:r>
            <a:r>
              <a:rPr lang="en-US" dirty="0"/>
              <a:t>kg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88207" y="2667000"/>
            <a:ext cx="5825099" cy="2400300"/>
            <a:chOff x="188207" y="2667000"/>
            <a:chExt cx="5825099" cy="2400300"/>
          </a:xfrm>
        </p:grpSpPr>
        <p:cxnSp>
          <p:nvCxnSpPr>
            <p:cNvPr id="8" name="Straight Arrow Connector 7"/>
            <p:cNvCxnSpPr>
              <a:stCxn id="11276" idx="3"/>
            </p:cNvCxnSpPr>
            <p:nvPr/>
          </p:nvCxnSpPr>
          <p:spPr bwMode="auto">
            <a:xfrm>
              <a:off x="3962400" y="38862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2438400" y="38862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cxnSp>
          <p:nvCxnSpPr>
            <p:cNvPr id="12" name="Straight Arrow Connector 11"/>
            <p:cNvCxnSpPr>
              <a:stCxn id="11276" idx="0"/>
            </p:cNvCxnSpPr>
            <p:nvPr/>
          </p:nvCxnSpPr>
          <p:spPr bwMode="auto">
            <a:xfrm flipV="1">
              <a:off x="3429000" y="2743200"/>
              <a:ext cx="0" cy="8763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V="1">
              <a:off x="3429000" y="4191000"/>
              <a:ext cx="0" cy="8763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3228975" y="3200400"/>
              <a:ext cx="381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238500" y="4648200"/>
              <a:ext cx="381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3238500" y="4724400"/>
              <a:ext cx="381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3228975" y="3276600"/>
              <a:ext cx="381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4114800" y="3733800"/>
              <a:ext cx="0" cy="304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2743200" y="3733800"/>
              <a:ext cx="0" cy="304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4419600" y="3700046"/>
              <a:ext cx="15937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Applied (30.0 N)</a:t>
              </a:r>
              <a:endParaRPr lang="en-US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8207" y="3700046"/>
              <a:ext cx="21739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Static Friction (-30.0 N)</a:t>
              </a:r>
              <a:endParaRPr lang="en-US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81400" y="2667000"/>
              <a:ext cx="10967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 = 58.9 N</a:t>
              </a:r>
              <a:endParaRPr lang="en-US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657600" y="4648200"/>
              <a:ext cx="16189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Weight = -58.9 N</a:t>
              </a:r>
              <a:endParaRPr 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D6009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1686</Words>
  <Application>Microsoft Office PowerPoint</Application>
  <PresentationFormat>On-screen Show (4:3)</PresentationFormat>
  <Paragraphs>166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 Murray</cp:lastModifiedBy>
  <cp:revision>154</cp:revision>
  <dcterms:created xsi:type="dcterms:W3CDTF">2012-11-03T20:49:32Z</dcterms:created>
  <dcterms:modified xsi:type="dcterms:W3CDTF">2021-03-14T18:46:53Z</dcterms:modified>
</cp:coreProperties>
</file>