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23" r:id="rId2"/>
    <p:sldId id="324" r:id="rId3"/>
    <p:sldId id="325" r:id="rId4"/>
    <p:sldId id="326" r:id="rId5"/>
    <p:sldId id="327" r:id="rId6"/>
    <p:sldId id="328" r:id="rId7"/>
    <p:sldId id="329" r:id="rId8"/>
    <p:sldId id="330" r:id="rId9"/>
    <p:sldId id="331" r:id="rId10"/>
    <p:sldId id="332" r:id="rId11"/>
    <p:sldId id="333" r:id="rId12"/>
    <p:sldId id="334" r:id="rId13"/>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autoAdjust="0"/>
    <p:restoredTop sz="94643" autoAdjust="0"/>
  </p:normalViewPr>
  <p:slideViewPr>
    <p:cSldViewPr>
      <p:cViewPr varScale="1">
        <p:scale>
          <a:sx n="144" d="100"/>
          <a:sy n="144" d="100"/>
        </p:scale>
        <p:origin x="520" y="17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284A67-542B-454F-8235-149740962093}" type="datetimeFigureOut">
              <a:rPr lang="en-US" smtClean="0"/>
              <a:pPr/>
              <a:t>4/5/21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60AE5A-5CA2-D34C-8BA5-D40C120F844E}" type="slidenum">
              <a:rPr lang="en-US" smtClean="0"/>
              <a:pPr/>
              <a:t>‹#›</a:t>
            </a:fld>
            <a:endParaRPr lang="en-US"/>
          </a:p>
        </p:txBody>
      </p:sp>
    </p:spTree>
    <p:extLst>
      <p:ext uri="{BB962C8B-B14F-4D97-AF65-F5344CB8AC3E}">
        <p14:creationId xmlns:p14="http://schemas.microsoft.com/office/powerpoint/2010/main" val="3964301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60AE5A-5CA2-D34C-8BA5-D40C120F844E}" type="slidenum">
              <a:rPr lang="en-US" smtClean="0"/>
              <a:pPr/>
              <a:t>1</a:t>
            </a:fld>
            <a:endParaRPr lang="en-US"/>
          </a:p>
        </p:txBody>
      </p:sp>
    </p:spTree>
    <p:extLst>
      <p:ext uri="{BB962C8B-B14F-4D97-AF65-F5344CB8AC3E}">
        <p14:creationId xmlns:p14="http://schemas.microsoft.com/office/powerpoint/2010/main" val="2854102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174ED5-4FC0-4CC4-8806-638540DE653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E15ABC-A650-4CA2-ACBB-A7795761BC5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9C5ADC-2CA5-44B2-968E-F1A13B3CD66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CDC068-2CA9-4A57-8FAF-4B96391759A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3C3851-0DEF-4A18-AA86-9EC18DCDDB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DE27D3-747F-4E87-A0BC-305B456564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FB9D41-8274-4E9D-9B0B-09B91A70E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ED97FEC-5949-4726-B753-FA9F20EE0B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173746-4A37-42D9-BCFF-48CFB7696D3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96DA57-1ADF-4793-BF9D-B00DD37D30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13BA7E-3441-43A9-8CC5-1A4D22A7A4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BDE6226-E35F-4658-9DE9-AE95E0B84C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517526" y="3873500"/>
            <a:ext cx="8093075" cy="769441"/>
          </a:xfrm>
          <a:prstGeom prst="rect">
            <a:avLst/>
          </a:prstGeom>
          <a:noFill/>
          <a:ln w="9525">
            <a:noFill/>
            <a:miter lim="800000"/>
            <a:headEnd/>
            <a:tailEnd/>
          </a:ln>
        </p:spPr>
        <p:txBody>
          <a:bodyPr>
            <a:spAutoFit/>
          </a:bodyPr>
          <a:lstStyle/>
          <a:p>
            <a:endParaRPr lang="en-US" sz="4400"/>
          </a:p>
        </p:txBody>
      </p:sp>
      <p:sp>
        <p:nvSpPr>
          <p:cNvPr id="95237" name="Text Box 5"/>
          <p:cNvSpPr txBox="1">
            <a:spLocks noChangeArrowheads="1"/>
          </p:cNvSpPr>
          <p:nvPr/>
        </p:nvSpPr>
        <p:spPr bwMode="auto">
          <a:xfrm>
            <a:off x="0" y="0"/>
            <a:ext cx="9144000" cy="5386090"/>
          </a:xfrm>
          <a:prstGeom prst="rect">
            <a:avLst/>
          </a:prstGeom>
          <a:noFill/>
          <a:ln w="25400">
            <a:noFill/>
            <a:miter lim="800000"/>
            <a:headEnd/>
            <a:tailEnd/>
          </a:ln>
        </p:spPr>
        <p:txBody>
          <a:bodyPr wrap="square">
            <a:spAutoFit/>
          </a:bodyPr>
          <a:lstStyle/>
          <a:p>
            <a:r>
              <a:rPr lang="en-US" sz="2000" dirty="0"/>
              <a:t>In this class we use </a:t>
            </a:r>
            <a:r>
              <a:rPr lang="en-US" sz="4000" dirty="0"/>
              <a:t>mks </a:t>
            </a:r>
            <a:r>
              <a:rPr lang="en-US" sz="2000" dirty="0"/>
              <a:t>units which stands for:  </a:t>
            </a:r>
          </a:p>
          <a:p>
            <a:pPr lvl="8"/>
            <a:r>
              <a:rPr lang="en-US" sz="2000" dirty="0"/>
              <a:t>(AKA “SI” or </a:t>
            </a:r>
            <a:r>
              <a:rPr lang="fr-FR" sz="2000" i="1" dirty="0"/>
              <a:t>Système international (d'unités)</a:t>
            </a:r>
            <a:r>
              <a:rPr lang="fr-FR" sz="2000" dirty="0"/>
              <a:t>)</a:t>
            </a:r>
            <a:endParaRPr lang="en-US" sz="2000" dirty="0"/>
          </a:p>
          <a:p>
            <a:endParaRPr lang="en-US" sz="2000" dirty="0"/>
          </a:p>
          <a:p>
            <a:r>
              <a:rPr lang="en-US" sz="2000" u="sng" dirty="0">
                <a:cs typeface="Times New Roman" pitchFamily="18" charset="0"/>
              </a:rPr>
              <a:t>Metres</a:t>
            </a:r>
            <a:r>
              <a:rPr lang="en-US" sz="2000" dirty="0">
                <a:cs typeface="Times New Roman" pitchFamily="18" charset="0"/>
              </a:rPr>
              <a:t> – the distance traveled by light in </a:t>
            </a:r>
            <a:r>
              <a:rPr lang="en-US" sz="2000" dirty="0"/>
              <a:t>1/299,792,458 of a second. (or 3.281 feet)</a:t>
            </a:r>
          </a:p>
          <a:p>
            <a:endParaRPr lang="en-US" sz="2000" dirty="0"/>
          </a:p>
          <a:p>
            <a:r>
              <a:rPr lang="en-US" sz="2000" u="sng" dirty="0">
                <a:cs typeface="Times New Roman" pitchFamily="18" charset="0"/>
              </a:rPr>
              <a:t>Kilograms</a:t>
            </a:r>
            <a:r>
              <a:rPr lang="en-US" sz="2000" dirty="0">
                <a:cs typeface="Times New Roman" pitchFamily="18" charset="0"/>
              </a:rPr>
              <a:t> – 1000 grams – the mass of one litre of water at 4 </a:t>
            </a:r>
            <a:r>
              <a:rPr lang="en-US" sz="2000" baseline="30000" dirty="0" err="1">
                <a:cs typeface="Times New Roman" pitchFamily="18" charset="0"/>
              </a:rPr>
              <a:t>o</a:t>
            </a:r>
            <a:r>
              <a:rPr lang="en-US" sz="2000" dirty="0" err="1">
                <a:cs typeface="Times New Roman" pitchFamily="18" charset="0"/>
              </a:rPr>
              <a:t>C.</a:t>
            </a:r>
            <a:r>
              <a:rPr lang="en-US" sz="2000" dirty="0">
                <a:cs typeface="Times New Roman" pitchFamily="18" charset="0"/>
              </a:rPr>
              <a:t>  Weighs 2.2 lbs on earth.  (was a bar of platinum in France, but since 2019 is actually defined now in terms of Planck’s constant)</a:t>
            </a:r>
          </a:p>
          <a:p>
            <a:endParaRPr lang="en-US" sz="2000" u="sng" dirty="0">
              <a:cs typeface="Times New Roman" pitchFamily="18" charset="0"/>
            </a:endParaRPr>
          </a:p>
          <a:p>
            <a:endParaRPr lang="en-US" sz="2000" u="sng" dirty="0">
              <a:cs typeface="Times New Roman" pitchFamily="18" charset="0"/>
            </a:endParaRPr>
          </a:p>
          <a:p>
            <a:endParaRPr lang="en-US" sz="2000" u="sng" dirty="0">
              <a:cs typeface="Times New Roman" pitchFamily="18" charset="0"/>
            </a:endParaRPr>
          </a:p>
          <a:p>
            <a:endParaRPr lang="en-US" sz="2000" u="sng" dirty="0">
              <a:cs typeface="Times New Roman" pitchFamily="18" charset="0"/>
            </a:endParaRPr>
          </a:p>
          <a:p>
            <a:r>
              <a:rPr lang="en-US" sz="2000" u="sng" dirty="0">
                <a:cs typeface="Times New Roman" pitchFamily="18" charset="0"/>
              </a:rPr>
              <a:t>Seconds</a:t>
            </a:r>
            <a:r>
              <a:rPr lang="en-US" sz="2000" dirty="0">
                <a:cs typeface="Times New Roman" pitchFamily="18" charset="0"/>
              </a:rPr>
              <a:t> – traditionally 1/86,400</a:t>
            </a:r>
            <a:r>
              <a:rPr lang="en-US" sz="2000" baseline="30000" dirty="0">
                <a:cs typeface="Times New Roman" pitchFamily="18" charset="0"/>
              </a:rPr>
              <a:t>th</a:t>
            </a:r>
            <a:r>
              <a:rPr lang="en-US" sz="2000" dirty="0">
                <a:cs typeface="Times New Roman" pitchFamily="18" charset="0"/>
              </a:rPr>
              <a:t> of a day, but now the second is defined as being equal to the time duration of 9,192,631,770 periods of the radiation corresponding to the transition between the two hyperfine levels of the fundamental unperturbed ground-state of the caesium-133 atom.  (no test on this…)</a:t>
            </a:r>
            <a:endParaRPr lang="en-US" sz="2000" u="sng" dirty="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286000" y="2476500"/>
            <a:ext cx="1387475" cy="1420091"/>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8839200" cy="1200329"/>
          </a:xfrm>
          <a:prstGeom prst="rect">
            <a:avLst/>
          </a:prstGeom>
          <a:noFill/>
        </p:spPr>
        <p:txBody>
          <a:bodyPr wrap="square" rtlCol="0">
            <a:spAutoFit/>
          </a:bodyPr>
          <a:lstStyle/>
          <a:p>
            <a:r>
              <a:rPr lang="en-US" dirty="0"/>
              <a:t>The radius of the hydrogen nucleus is 1.20x10</a:t>
            </a:r>
            <a:r>
              <a:rPr lang="en-US" baseline="30000" dirty="0"/>
              <a:t>-15</a:t>
            </a:r>
            <a:r>
              <a:rPr lang="en-US" dirty="0"/>
              <a:t> m.  Write that using a proper SI multiplier.  (This is known as the Fermi Radius – it’s in your data packet)</a:t>
            </a:r>
          </a:p>
        </p:txBody>
      </p:sp>
      <p:sp>
        <p:nvSpPr>
          <p:cNvPr id="4" name="TextBox 3"/>
          <p:cNvSpPr txBox="1"/>
          <p:nvPr/>
        </p:nvSpPr>
        <p:spPr>
          <a:xfrm>
            <a:off x="114300" y="5295900"/>
            <a:ext cx="824265" cy="338554"/>
          </a:xfrm>
          <a:prstGeom prst="rect">
            <a:avLst/>
          </a:prstGeom>
          <a:noFill/>
        </p:spPr>
        <p:txBody>
          <a:bodyPr wrap="none" rtlCol="0">
            <a:spAutoFit/>
          </a:bodyPr>
          <a:lstStyle/>
          <a:p>
            <a:r>
              <a:rPr lang="en-US" sz="1600" dirty="0"/>
              <a:t>1.20 fm</a:t>
            </a:r>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8839200" cy="461665"/>
          </a:xfrm>
          <a:prstGeom prst="rect">
            <a:avLst/>
          </a:prstGeom>
          <a:noFill/>
        </p:spPr>
        <p:txBody>
          <a:bodyPr wrap="square" rtlCol="0">
            <a:spAutoFit/>
          </a:bodyPr>
          <a:lstStyle/>
          <a:p>
            <a:r>
              <a:rPr lang="en-US" dirty="0"/>
              <a:t>Write 12.6 MW (megawatts) in proper scientific notation.</a:t>
            </a:r>
          </a:p>
        </p:txBody>
      </p:sp>
      <p:sp>
        <p:nvSpPr>
          <p:cNvPr id="4" name="TextBox 3"/>
          <p:cNvSpPr txBox="1"/>
          <p:nvPr/>
        </p:nvSpPr>
        <p:spPr>
          <a:xfrm>
            <a:off x="114300" y="5295900"/>
            <a:ext cx="1195648" cy="338554"/>
          </a:xfrm>
          <a:prstGeom prst="rect">
            <a:avLst/>
          </a:prstGeom>
          <a:noFill/>
        </p:spPr>
        <p:txBody>
          <a:bodyPr wrap="none" rtlCol="0">
            <a:spAutoFit/>
          </a:bodyPr>
          <a:lstStyle/>
          <a:p>
            <a:r>
              <a:rPr lang="en-US" sz="1600" dirty="0"/>
              <a:t>1.26x10</a:t>
            </a:r>
            <a:r>
              <a:rPr lang="en-US" sz="1600" baseline="30000" dirty="0"/>
              <a:t>7</a:t>
            </a:r>
            <a:r>
              <a:rPr lang="en-US" sz="1600" dirty="0"/>
              <a:t> W</a:t>
            </a:r>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8839200" cy="461665"/>
          </a:xfrm>
          <a:prstGeom prst="rect">
            <a:avLst/>
          </a:prstGeom>
          <a:noFill/>
        </p:spPr>
        <p:txBody>
          <a:bodyPr wrap="square" rtlCol="0">
            <a:spAutoFit/>
          </a:bodyPr>
          <a:lstStyle/>
          <a:p>
            <a:r>
              <a:rPr lang="en-US" dirty="0"/>
              <a:t>Write 3150 </a:t>
            </a:r>
            <a:r>
              <a:rPr lang="el-GR" dirty="0"/>
              <a:t>μ</a:t>
            </a:r>
            <a:r>
              <a:rPr lang="en-US" dirty="0"/>
              <a:t>m in proper scientific notation.</a:t>
            </a:r>
          </a:p>
        </p:txBody>
      </p:sp>
      <p:sp>
        <p:nvSpPr>
          <p:cNvPr id="4" name="TextBox 3"/>
          <p:cNvSpPr txBox="1"/>
          <p:nvPr/>
        </p:nvSpPr>
        <p:spPr>
          <a:xfrm>
            <a:off x="114300" y="5295900"/>
            <a:ext cx="1176925" cy="338554"/>
          </a:xfrm>
          <a:prstGeom prst="rect">
            <a:avLst/>
          </a:prstGeom>
          <a:noFill/>
        </p:spPr>
        <p:txBody>
          <a:bodyPr wrap="none" rtlCol="0">
            <a:spAutoFit/>
          </a:bodyPr>
          <a:lstStyle/>
          <a:p>
            <a:r>
              <a:rPr lang="en-US" sz="1600" dirty="0"/>
              <a:t>3.15x10</a:t>
            </a:r>
            <a:r>
              <a:rPr lang="en-US" sz="1600" baseline="30000" dirty="0"/>
              <a:t>-3</a:t>
            </a:r>
            <a:r>
              <a:rPr lang="en-US" sz="1600" dirty="0"/>
              <a:t> m</a:t>
            </a:r>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6248400" cy="5715001"/>
          </a:xfrm>
          <a:prstGeom prst="rect">
            <a:avLst/>
          </a:prstGeom>
          <a:noFill/>
          <a:ln w="9525">
            <a:noFill/>
            <a:miter lim="800000"/>
            <a:headEnd/>
            <a:tailEnd/>
          </a:ln>
          <a:effectLst/>
        </p:spPr>
      </p:pic>
      <p:sp>
        <p:nvSpPr>
          <p:cNvPr id="2" name="TextBox 1"/>
          <p:cNvSpPr txBox="1"/>
          <p:nvPr/>
        </p:nvSpPr>
        <p:spPr>
          <a:xfrm>
            <a:off x="3048000" y="0"/>
            <a:ext cx="1398140" cy="461665"/>
          </a:xfrm>
          <a:prstGeom prst="rect">
            <a:avLst/>
          </a:prstGeom>
          <a:noFill/>
        </p:spPr>
        <p:txBody>
          <a:bodyPr wrap="none" rtlCol="0">
            <a:spAutoFit/>
          </a:bodyPr>
          <a:lstStyle/>
          <a:p>
            <a:r>
              <a:rPr lang="en-US" dirty="0"/>
              <a:t>(Prefixes)</a:t>
            </a:r>
          </a:p>
        </p:txBody>
      </p:sp>
      <p:sp>
        <p:nvSpPr>
          <p:cNvPr id="4" name="TextBox 3"/>
          <p:cNvSpPr txBox="1"/>
          <p:nvPr/>
        </p:nvSpPr>
        <p:spPr>
          <a:xfrm>
            <a:off x="6324600" y="764381"/>
            <a:ext cx="2592376" cy="3693319"/>
          </a:xfrm>
          <a:prstGeom prst="rect">
            <a:avLst/>
          </a:prstGeom>
          <a:noFill/>
        </p:spPr>
        <p:txBody>
          <a:bodyPr wrap="none" rtlCol="0">
            <a:spAutoFit/>
          </a:bodyPr>
          <a:lstStyle/>
          <a:p>
            <a:pPr>
              <a:buFont typeface="Arial" pitchFamily="34" charset="0"/>
              <a:buChar char="•"/>
            </a:pPr>
            <a:r>
              <a:rPr lang="en-US" dirty="0"/>
              <a:t>IB will use these</a:t>
            </a:r>
          </a:p>
          <a:p>
            <a:pPr>
              <a:buFont typeface="Arial" pitchFamily="34" charset="0"/>
              <a:buChar char="•"/>
            </a:pPr>
            <a:r>
              <a:rPr lang="en-US" dirty="0"/>
              <a:t>kg = 1000 g</a:t>
            </a:r>
          </a:p>
          <a:p>
            <a:pPr>
              <a:buFont typeface="Arial" pitchFamily="34" charset="0"/>
              <a:buChar char="•"/>
            </a:pPr>
            <a:r>
              <a:rPr lang="en-US" dirty="0"/>
              <a:t>Dad jokes:</a:t>
            </a:r>
          </a:p>
          <a:p>
            <a:pPr lvl="1">
              <a:buFont typeface="Arial" pitchFamily="34" charset="0"/>
              <a:buChar char="•"/>
            </a:pPr>
            <a:r>
              <a:rPr lang="en-US" sz="1800" dirty="0"/>
              <a:t>10</a:t>
            </a:r>
            <a:r>
              <a:rPr lang="en-US" sz="1800" baseline="30000" dirty="0"/>
              <a:t>9</a:t>
            </a:r>
            <a:r>
              <a:rPr lang="en-US" sz="1800" dirty="0"/>
              <a:t> bulls</a:t>
            </a:r>
          </a:p>
          <a:p>
            <a:pPr lvl="1">
              <a:buFont typeface="Arial" pitchFamily="34" charset="0"/>
              <a:buChar char="•"/>
            </a:pPr>
            <a:r>
              <a:rPr lang="en-US" sz="1800" dirty="0"/>
              <a:t>10</a:t>
            </a:r>
            <a:r>
              <a:rPr lang="en-US" sz="1800" baseline="30000" dirty="0"/>
              <a:t>-12</a:t>
            </a:r>
            <a:r>
              <a:rPr lang="en-US" sz="1800" dirty="0"/>
              <a:t> boos</a:t>
            </a:r>
          </a:p>
          <a:p>
            <a:pPr lvl="1">
              <a:buFont typeface="Arial" pitchFamily="34" charset="0"/>
              <a:buChar char="•"/>
            </a:pPr>
            <a:r>
              <a:rPr lang="en-US" sz="1800" dirty="0"/>
              <a:t>10</a:t>
            </a:r>
            <a:r>
              <a:rPr lang="en-US" sz="1800" baseline="30000" dirty="0"/>
              <a:t>1</a:t>
            </a:r>
            <a:r>
              <a:rPr lang="en-US" sz="1800" dirty="0"/>
              <a:t> dents</a:t>
            </a:r>
          </a:p>
          <a:p>
            <a:pPr lvl="1">
              <a:buFont typeface="Arial" pitchFamily="34" charset="0"/>
              <a:buChar char="•"/>
            </a:pPr>
            <a:r>
              <a:rPr lang="en-US" sz="1800" dirty="0"/>
              <a:t>10</a:t>
            </a:r>
            <a:r>
              <a:rPr lang="en-US" sz="1800" baseline="30000" dirty="0"/>
              <a:t>-2</a:t>
            </a:r>
            <a:r>
              <a:rPr lang="en-US" sz="1800" dirty="0"/>
              <a:t> or 10</a:t>
            </a:r>
            <a:r>
              <a:rPr lang="en-US" sz="1800" baseline="30000" dirty="0"/>
              <a:t>-3</a:t>
            </a:r>
            <a:r>
              <a:rPr lang="en-US" sz="1800" dirty="0"/>
              <a:t> pedes</a:t>
            </a:r>
          </a:p>
          <a:p>
            <a:pPr lvl="1">
              <a:buFont typeface="Arial" pitchFamily="34" charset="0"/>
              <a:buChar char="•"/>
            </a:pPr>
            <a:r>
              <a:rPr lang="en-US" sz="1800" dirty="0"/>
              <a:t>10</a:t>
            </a:r>
            <a:r>
              <a:rPr lang="en-US" sz="1800" baseline="30000" dirty="0"/>
              <a:t>6</a:t>
            </a:r>
            <a:r>
              <a:rPr lang="en-US" sz="1800" dirty="0"/>
              <a:t> malls</a:t>
            </a:r>
          </a:p>
          <a:p>
            <a:pPr lvl="1">
              <a:buFont typeface="Arial" pitchFamily="34" charset="0"/>
              <a:buChar char="•"/>
            </a:pPr>
            <a:r>
              <a:rPr lang="en-US" sz="1800" dirty="0"/>
              <a:t>10</a:t>
            </a:r>
            <a:r>
              <a:rPr lang="en-US" sz="1800" baseline="30000" dirty="0"/>
              <a:t>-6</a:t>
            </a:r>
            <a:r>
              <a:rPr lang="en-US" sz="1800" dirty="0"/>
              <a:t> scopes</a:t>
            </a:r>
          </a:p>
          <a:p>
            <a:pPr lvl="1">
              <a:buFont typeface="Arial" pitchFamily="34" charset="0"/>
              <a:buChar char="•"/>
            </a:pPr>
            <a:endParaRPr lang="en-US" sz="1800" dirty="0"/>
          </a:p>
          <a:p>
            <a:pPr lvl="1">
              <a:buFont typeface="Arial" pitchFamily="34" charset="0"/>
              <a:buChar char="•"/>
            </a:pPr>
            <a:endParaRPr lang="en-US" sz="1800" dirty="0"/>
          </a:p>
          <a:p>
            <a:pPr lvl="1">
              <a:buFont typeface="Arial" pitchFamily="34" charset="0"/>
              <a:buChar char="•"/>
            </a:pPr>
            <a:r>
              <a:rPr lang="en-US" sz="1800" dirty="0"/>
              <a:t>2x10</a:t>
            </a:r>
            <a:r>
              <a:rPr lang="en-US" sz="1800" baseline="30000" dirty="0"/>
              <a:t>3</a:t>
            </a:r>
            <a:r>
              <a:rPr lang="en-US" sz="1800" dirty="0"/>
              <a:t> mockingbirds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3547766" cy="461665"/>
          </a:xfrm>
          <a:prstGeom prst="rect">
            <a:avLst/>
          </a:prstGeom>
          <a:noFill/>
        </p:spPr>
        <p:txBody>
          <a:bodyPr wrap="none" rtlCol="0">
            <a:spAutoFit/>
          </a:bodyPr>
          <a:lstStyle/>
          <a:p>
            <a:r>
              <a:rPr lang="en-US" dirty="0"/>
              <a:t>What is 23.7 cm in meters?</a:t>
            </a:r>
          </a:p>
        </p:txBody>
      </p:sp>
      <p:sp>
        <p:nvSpPr>
          <p:cNvPr id="4" name="TextBox 3"/>
          <p:cNvSpPr txBox="1"/>
          <p:nvPr/>
        </p:nvSpPr>
        <p:spPr>
          <a:xfrm>
            <a:off x="114300" y="5295900"/>
            <a:ext cx="857927" cy="338554"/>
          </a:xfrm>
          <a:prstGeom prst="rect">
            <a:avLst/>
          </a:prstGeom>
          <a:noFill/>
        </p:spPr>
        <p:txBody>
          <a:bodyPr wrap="none" rtlCol="0">
            <a:spAutoFit/>
          </a:bodyPr>
          <a:lstStyle/>
          <a:p>
            <a:r>
              <a:rPr lang="en-US" sz="1600" dirty="0"/>
              <a:t>0.237 m</a:t>
            </a:r>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4007828" cy="461665"/>
          </a:xfrm>
          <a:prstGeom prst="rect">
            <a:avLst/>
          </a:prstGeom>
          <a:noFill/>
        </p:spPr>
        <p:txBody>
          <a:bodyPr wrap="none" rtlCol="0">
            <a:spAutoFit/>
          </a:bodyPr>
          <a:lstStyle/>
          <a:p>
            <a:r>
              <a:rPr lang="en-US" dirty="0"/>
              <a:t>What is 1.28 m in centimeters?</a:t>
            </a:r>
          </a:p>
        </p:txBody>
      </p:sp>
      <p:sp>
        <p:nvSpPr>
          <p:cNvPr id="4" name="TextBox 3"/>
          <p:cNvSpPr txBox="1"/>
          <p:nvPr/>
        </p:nvSpPr>
        <p:spPr>
          <a:xfrm>
            <a:off x="114300" y="5295900"/>
            <a:ext cx="795411" cy="338554"/>
          </a:xfrm>
          <a:prstGeom prst="rect">
            <a:avLst/>
          </a:prstGeom>
          <a:noFill/>
        </p:spPr>
        <p:txBody>
          <a:bodyPr wrap="none" rtlCol="0">
            <a:spAutoFit/>
          </a:bodyPr>
          <a:lstStyle/>
          <a:p>
            <a:r>
              <a:rPr lang="en-US" sz="1600" dirty="0"/>
              <a:t>128 cm</a:t>
            </a:r>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3650358" cy="461665"/>
          </a:xfrm>
          <a:prstGeom prst="rect">
            <a:avLst/>
          </a:prstGeom>
          <a:noFill/>
        </p:spPr>
        <p:txBody>
          <a:bodyPr wrap="none" rtlCol="0">
            <a:spAutoFit/>
          </a:bodyPr>
          <a:lstStyle/>
          <a:p>
            <a:r>
              <a:rPr lang="en-US" dirty="0"/>
              <a:t>What is 50.0 mm in meters?</a:t>
            </a:r>
          </a:p>
        </p:txBody>
      </p:sp>
      <p:sp>
        <p:nvSpPr>
          <p:cNvPr id="4" name="TextBox 3"/>
          <p:cNvSpPr txBox="1"/>
          <p:nvPr/>
        </p:nvSpPr>
        <p:spPr>
          <a:xfrm>
            <a:off x="114300" y="5295900"/>
            <a:ext cx="960519" cy="338554"/>
          </a:xfrm>
          <a:prstGeom prst="rect">
            <a:avLst/>
          </a:prstGeom>
          <a:noFill/>
        </p:spPr>
        <p:txBody>
          <a:bodyPr wrap="none" rtlCol="0">
            <a:spAutoFit/>
          </a:bodyPr>
          <a:lstStyle/>
          <a:p>
            <a:r>
              <a:rPr lang="en-US" sz="1600" dirty="0"/>
              <a:t>0.0500 m</a:t>
            </a:r>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3990195" cy="461665"/>
          </a:xfrm>
          <a:prstGeom prst="rect">
            <a:avLst/>
          </a:prstGeom>
          <a:noFill/>
        </p:spPr>
        <p:txBody>
          <a:bodyPr wrap="none" rtlCol="0">
            <a:spAutoFit/>
          </a:bodyPr>
          <a:lstStyle/>
          <a:p>
            <a:r>
              <a:rPr lang="en-US" dirty="0"/>
              <a:t>What is 16.2 cm in millimeters</a:t>
            </a:r>
          </a:p>
        </p:txBody>
      </p:sp>
      <p:sp>
        <p:nvSpPr>
          <p:cNvPr id="4" name="TextBox 3"/>
          <p:cNvSpPr txBox="1"/>
          <p:nvPr/>
        </p:nvSpPr>
        <p:spPr>
          <a:xfrm>
            <a:off x="114300" y="5295900"/>
            <a:ext cx="864339" cy="338554"/>
          </a:xfrm>
          <a:prstGeom prst="rect">
            <a:avLst/>
          </a:prstGeom>
          <a:noFill/>
        </p:spPr>
        <p:txBody>
          <a:bodyPr wrap="none" rtlCol="0">
            <a:spAutoFit/>
          </a:bodyPr>
          <a:lstStyle/>
          <a:p>
            <a:r>
              <a:rPr lang="en-US" sz="1600" dirty="0"/>
              <a:t>162 mm</a:t>
            </a:r>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7941469" cy="461665"/>
          </a:xfrm>
          <a:prstGeom prst="rect">
            <a:avLst/>
          </a:prstGeom>
          <a:noFill/>
        </p:spPr>
        <p:txBody>
          <a:bodyPr wrap="none" rtlCol="0">
            <a:spAutoFit/>
          </a:bodyPr>
          <a:lstStyle/>
          <a:p>
            <a:r>
              <a:rPr lang="en-US" dirty="0"/>
              <a:t>What is 0.235 Joules in </a:t>
            </a:r>
            <a:r>
              <a:rPr lang="en-US" dirty="0" err="1"/>
              <a:t>millijoules</a:t>
            </a:r>
            <a:r>
              <a:rPr lang="en-US" dirty="0"/>
              <a:t>? (</a:t>
            </a:r>
            <a:r>
              <a:rPr lang="en-US" dirty="0" err="1"/>
              <a:t>mJ</a:t>
            </a:r>
            <a:r>
              <a:rPr lang="en-US" dirty="0"/>
              <a:t>) – It’s a unit of energy</a:t>
            </a:r>
          </a:p>
        </p:txBody>
      </p:sp>
      <p:sp>
        <p:nvSpPr>
          <p:cNvPr id="4" name="TextBox 3"/>
          <p:cNvSpPr txBox="1"/>
          <p:nvPr/>
        </p:nvSpPr>
        <p:spPr>
          <a:xfrm>
            <a:off x="114300" y="5295900"/>
            <a:ext cx="784189" cy="338554"/>
          </a:xfrm>
          <a:prstGeom prst="rect">
            <a:avLst/>
          </a:prstGeom>
          <a:noFill/>
        </p:spPr>
        <p:txBody>
          <a:bodyPr wrap="none" rtlCol="0">
            <a:spAutoFit/>
          </a:bodyPr>
          <a:lstStyle/>
          <a:p>
            <a:r>
              <a:rPr lang="en-US" sz="1600" dirty="0"/>
              <a:t>235 </a:t>
            </a:r>
            <a:r>
              <a:rPr lang="en-US" sz="1600" dirty="0" err="1"/>
              <a:t>mJ</a:t>
            </a:r>
            <a:endParaRPr lang="en-US" sz="1600" dirty="0"/>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4293163" cy="461665"/>
          </a:xfrm>
          <a:prstGeom prst="rect">
            <a:avLst/>
          </a:prstGeom>
          <a:noFill/>
        </p:spPr>
        <p:txBody>
          <a:bodyPr wrap="none" rtlCol="0">
            <a:spAutoFit/>
          </a:bodyPr>
          <a:lstStyle/>
          <a:p>
            <a:r>
              <a:rPr lang="en-US" dirty="0"/>
              <a:t>How much of a meter is 256 nm?</a:t>
            </a:r>
          </a:p>
        </p:txBody>
      </p:sp>
      <p:sp>
        <p:nvSpPr>
          <p:cNvPr id="4" name="TextBox 3"/>
          <p:cNvSpPr txBox="1"/>
          <p:nvPr/>
        </p:nvSpPr>
        <p:spPr>
          <a:xfrm>
            <a:off x="114300" y="5295900"/>
            <a:ext cx="4192173" cy="307777"/>
          </a:xfrm>
          <a:prstGeom prst="rect">
            <a:avLst/>
          </a:prstGeom>
          <a:noFill/>
        </p:spPr>
        <p:txBody>
          <a:bodyPr wrap="none" rtlCol="0">
            <a:spAutoFit/>
          </a:bodyPr>
          <a:lstStyle/>
          <a:p>
            <a:r>
              <a:rPr lang="en-US" sz="1400" dirty="0"/>
              <a:t>256x10</a:t>
            </a:r>
            <a:r>
              <a:rPr lang="en-US" sz="1400" baseline="30000" dirty="0"/>
              <a:t>-9</a:t>
            </a:r>
            <a:r>
              <a:rPr lang="en-US" sz="1400" dirty="0"/>
              <a:t> m or 2.56x10</a:t>
            </a:r>
            <a:r>
              <a:rPr lang="en-US" sz="1400" baseline="30000" dirty="0"/>
              <a:t>-7</a:t>
            </a:r>
            <a:r>
              <a:rPr lang="en-US" sz="1400" dirty="0"/>
              <a:t> m in proper scientific notation.</a:t>
            </a:r>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90500"/>
            <a:ext cx="5747086" cy="830997"/>
          </a:xfrm>
          <a:prstGeom prst="rect">
            <a:avLst/>
          </a:prstGeom>
          <a:noFill/>
        </p:spPr>
        <p:txBody>
          <a:bodyPr wrap="none" rtlCol="0">
            <a:spAutoFit/>
          </a:bodyPr>
          <a:lstStyle/>
          <a:p>
            <a:r>
              <a:rPr lang="en-US" dirty="0"/>
              <a:t>How big is a 150 microfarad capacitor?  (</a:t>
            </a:r>
            <a:r>
              <a:rPr lang="el-GR" dirty="0"/>
              <a:t>μ</a:t>
            </a:r>
            <a:r>
              <a:rPr lang="en-US" dirty="0"/>
              <a:t>F)</a:t>
            </a:r>
          </a:p>
          <a:p>
            <a:r>
              <a:rPr lang="en-US" dirty="0"/>
              <a:t>a 50.0 pF capacitor?</a:t>
            </a:r>
          </a:p>
        </p:txBody>
      </p:sp>
      <p:sp>
        <p:nvSpPr>
          <p:cNvPr id="4" name="TextBox 3"/>
          <p:cNvSpPr txBox="1"/>
          <p:nvPr/>
        </p:nvSpPr>
        <p:spPr>
          <a:xfrm>
            <a:off x="114300" y="5295900"/>
            <a:ext cx="784189" cy="338554"/>
          </a:xfrm>
          <a:prstGeom prst="rect">
            <a:avLst/>
          </a:prstGeom>
          <a:noFill/>
        </p:spPr>
        <p:txBody>
          <a:bodyPr wrap="none" rtlCol="0">
            <a:spAutoFit/>
          </a:bodyPr>
          <a:lstStyle/>
          <a:p>
            <a:r>
              <a:rPr lang="en-US" sz="1600" dirty="0"/>
              <a:t>235 </a:t>
            </a:r>
            <a:r>
              <a:rPr lang="en-US" sz="1600" dirty="0" err="1"/>
              <a:t>mJ</a:t>
            </a:r>
            <a:endParaRPr lang="en-US" sz="1600" dirty="0"/>
          </a:p>
        </p:txBody>
      </p:sp>
      <p:pic>
        <p:nvPicPr>
          <p:cNvPr id="5" name="Picture 2"/>
          <p:cNvPicPr>
            <a:picLocks noChangeAspect="1" noChangeArrowheads="1"/>
          </p:cNvPicPr>
          <p:nvPr/>
        </p:nvPicPr>
        <p:blipFill>
          <a:blip r:embed="rId2" cstate="print"/>
          <a:srcRect/>
          <a:stretch>
            <a:fillRect/>
          </a:stretch>
        </p:blipFill>
        <p:spPr bwMode="auto">
          <a:xfrm>
            <a:off x="4636699" y="2095500"/>
            <a:ext cx="4507301" cy="3619501"/>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2095</TotalTime>
  <Words>317</Words>
  <Application>Microsoft Macintosh PowerPoint</Application>
  <PresentationFormat>On-screen Show (16:10)</PresentationFormat>
  <Paragraphs>46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Tualatin High School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Microsoft Office User</cp:lastModifiedBy>
  <cp:revision>186</cp:revision>
  <dcterms:created xsi:type="dcterms:W3CDTF">2001-03-01T17:38:38Z</dcterms:created>
  <dcterms:modified xsi:type="dcterms:W3CDTF">2021-04-05T15:29:21Z</dcterms:modified>
</cp:coreProperties>
</file>