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2"/>
  </p:notesMasterIdLst>
  <p:sldIdLst>
    <p:sldId id="332" r:id="rId2"/>
    <p:sldId id="333" r:id="rId3"/>
    <p:sldId id="334" r:id="rId4"/>
    <p:sldId id="335" r:id="rId5"/>
    <p:sldId id="336" r:id="rId6"/>
    <p:sldId id="337" r:id="rId7"/>
    <p:sldId id="338" r:id="rId8"/>
    <p:sldId id="339" r:id="rId9"/>
    <p:sldId id="340" r:id="rId10"/>
    <p:sldId id="341" r:id="rId11"/>
  </p:sldIdLst>
  <p:sldSz cx="9144000" cy="5715000" type="screen16x10"/>
  <p:notesSz cx="6858000" cy="9144000"/>
  <p:defaultTextStyle>
    <a:defPPr>
      <a:defRPr lang="en-US"/>
    </a:defPPr>
    <a:lvl1pPr algn="l" rtl="0" fontAlgn="base">
      <a:spcBef>
        <a:spcPct val="0"/>
      </a:spcBef>
      <a:spcAft>
        <a:spcPct val="0"/>
      </a:spcAft>
      <a:defRPr sz="2800" kern="1200">
        <a:solidFill>
          <a:schemeClr val="tx1"/>
        </a:solidFill>
        <a:latin typeface="Times New Roman" charset="0"/>
        <a:ea typeface="+mn-ea"/>
        <a:cs typeface="+mn-cs"/>
      </a:defRPr>
    </a:lvl1pPr>
    <a:lvl2pPr marL="457200" algn="l" rtl="0" fontAlgn="base">
      <a:spcBef>
        <a:spcPct val="0"/>
      </a:spcBef>
      <a:spcAft>
        <a:spcPct val="0"/>
      </a:spcAft>
      <a:defRPr sz="2800" kern="1200">
        <a:solidFill>
          <a:schemeClr val="tx1"/>
        </a:solidFill>
        <a:latin typeface="Times New Roman" charset="0"/>
        <a:ea typeface="+mn-ea"/>
        <a:cs typeface="+mn-cs"/>
      </a:defRPr>
    </a:lvl2pPr>
    <a:lvl3pPr marL="914400" algn="l" rtl="0" fontAlgn="base">
      <a:spcBef>
        <a:spcPct val="0"/>
      </a:spcBef>
      <a:spcAft>
        <a:spcPct val="0"/>
      </a:spcAft>
      <a:defRPr sz="2800" kern="1200">
        <a:solidFill>
          <a:schemeClr val="tx1"/>
        </a:solidFill>
        <a:latin typeface="Times New Roman" charset="0"/>
        <a:ea typeface="+mn-ea"/>
        <a:cs typeface="+mn-cs"/>
      </a:defRPr>
    </a:lvl3pPr>
    <a:lvl4pPr marL="1371600" algn="l" rtl="0" fontAlgn="base">
      <a:spcBef>
        <a:spcPct val="0"/>
      </a:spcBef>
      <a:spcAft>
        <a:spcPct val="0"/>
      </a:spcAft>
      <a:defRPr sz="2800" kern="1200">
        <a:solidFill>
          <a:schemeClr val="tx1"/>
        </a:solidFill>
        <a:latin typeface="Times New Roman" charset="0"/>
        <a:ea typeface="+mn-ea"/>
        <a:cs typeface="+mn-cs"/>
      </a:defRPr>
    </a:lvl4pPr>
    <a:lvl5pPr marL="1828800" algn="l" rtl="0" fontAlgn="base">
      <a:spcBef>
        <a:spcPct val="0"/>
      </a:spcBef>
      <a:spcAft>
        <a:spcPct val="0"/>
      </a:spcAft>
      <a:defRPr sz="2800" kern="1200">
        <a:solidFill>
          <a:schemeClr val="tx1"/>
        </a:solidFill>
        <a:latin typeface="Times New Roman" charset="0"/>
        <a:ea typeface="+mn-ea"/>
        <a:cs typeface="+mn-cs"/>
      </a:defRPr>
    </a:lvl5pPr>
    <a:lvl6pPr marL="2286000" algn="l" defTabSz="457200" rtl="0" eaLnBrk="1" latinLnBrk="0" hangingPunct="1">
      <a:defRPr sz="2800" kern="1200">
        <a:solidFill>
          <a:schemeClr val="tx1"/>
        </a:solidFill>
        <a:latin typeface="Times New Roman" charset="0"/>
        <a:ea typeface="+mn-ea"/>
        <a:cs typeface="+mn-cs"/>
      </a:defRPr>
    </a:lvl6pPr>
    <a:lvl7pPr marL="2743200" algn="l" defTabSz="457200" rtl="0" eaLnBrk="1" latinLnBrk="0" hangingPunct="1">
      <a:defRPr sz="2800" kern="1200">
        <a:solidFill>
          <a:schemeClr val="tx1"/>
        </a:solidFill>
        <a:latin typeface="Times New Roman" charset="0"/>
        <a:ea typeface="+mn-ea"/>
        <a:cs typeface="+mn-cs"/>
      </a:defRPr>
    </a:lvl7pPr>
    <a:lvl8pPr marL="3200400" algn="l" defTabSz="457200" rtl="0" eaLnBrk="1" latinLnBrk="0" hangingPunct="1">
      <a:defRPr sz="2800" kern="1200">
        <a:solidFill>
          <a:schemeClr val="tx1"/>
        </a:solidFill>
        <a:latin typeface="Times New Roman" charset="0"/>
        <a:ea typeface="+mn-ea"/>
        <a:cs typeface="+mn-cs"/>
      </a:defRPr>
    </a:lvl8pPr>
    <a:lvl9pPr marL="3657600" algn="l" defTabSz="457200" rtl="0" eaLnBrk="1" latinLnBrk="0" hangingPunct="1">
      <a:defRPr sz="28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CCCC"/>
  </p:clrMru>
  <p:extLst>
    <p:ext uri="{E76CE94A-603C-4142-B9EB-6D1370010A27}">
      <p14:discardImageEditData xmlns="" xmlns:p14="http://schemas.microsoft.com/office/powerpoint/2010/main" xmlns:p="http://schemas.openxmlformats.org/presentationml/2006/main" xmlns:r="http://schemas.openxmlformats.org/officeDocument/2006/relationships" xmlns:a="http://schemas.openxmlformats.org/drawingml/2006/main" val="0"/>
    </p:ext>
    <p:ext uri="{D31A062A-798A-4329-ABDD-BBA856620510}">
      <p14:defaultImageDpi xmlns="" xmlns:p14="http://schemas.microsoft.com/office/powerpoint/2010/main" xmlns:p="http://schemas.openxmlformats.org/presentationml/2006/main" xmlns:r="http://schemas.openxmlformats.org/officeDocument/2006/relationships" xmlns:a="http://schemas.openxmlformats.org/drawingml/2006/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p:scale>
          <a:sx n="100" d="100"/>
          <a:sy n="100" d="100"/>
        </p:scale>
        <p:origin x="-1112" y="-82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22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316" name="Rectangle 4"/>
          <p:cNvSpPr>
            <a:spLocks noGrp="1" noRot="1" noChangeAspect="1" noChangeArrowheads="1" noTextEdit="1"/>
          </p:cNvSpPr>
          <p:nvPr>
            <p:ph type="sldImg" idx="2"/>
          </p:nvPr>
        </p:nvSpPr>
        <p:spPr bwMode="auto">
          <a:xfrm>
            <a:off x="685800" y="685800"/>
            <a:ext cx="5486400" cy="342900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22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22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DA96B06-78D2-644D-92E9-CF0855CD6A2C}"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779188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7B8B731-8316-6C48-8277-D776E897AFF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823E1E9-BBE7-0442-AE3B-69299902993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F21BCAE-24DB-5B4E-BFAE-051812B5C14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A5A4EE7-30BB-F143-9EE2-4C52F2BC124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DB7F503-9C67-714B-82EF-7F6D31AA357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44DFC65-7D4B-1649-964D-4BD701CD986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21266944-6296-DE45-82FE-C934745E89C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62900D3C-5D08-DF4C-9378-5D71833AF5D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B6FFA9A3-F656-D34E-9954-290CF4879F3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CFD095E-AA28-864E-8C2A-C454259B78F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F14B6EC5-662B-774A-8A67-8601031762E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EAECB30-8FED-1F4C-8E27-2546964787D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7772400" y="4381500"/>
            <a:ext cx="1244251" cy="1200329"/>
          </a:xfrm>
          <a:prstGeom prst="rect">
            <a:avLst/>
          </a:prstGeom>
          <a:noFill/>
          <a:ln w="25400">
            <a:noFill/>
            <a:miter lim="800000"/>
            <a:headEnd/>
            <a:tailEnd/>
          </a:ln>
        </p:spPr>
        <p:txBody>
          <a:bodyPr wrap="none">
            <a:prstTxWarp prst="textNoShape">
              <a:avLst/>
            </a:prstTxWarp>
            <a:spAutoFit/>
          </a:bodyPr>
          <a:lstStyle/>
          <a:p>
            <a:r>
              <a:rPr lang="en-US" sz="2400" dirty="0" smtClean="0"/>
              <a:t>49.0 m</a:t>
            </a:r>
          </a:p>
          <a:p>
            <a:r>
              <a:rPr lang="en-US" sz="2400" dirty="0" smtClean="0"/>
              <a:t>31.0 m/s</a:t>
            </a:r>
          </a:p>
          <a:p>
            <a:r>
              <a:rPr lang="en-US" sz="2400" dirty="0" smtClean="0"/>
              <a:t>32.4 m</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1938992"/>
          </a:xfrm>
          <a:prstGeom prst="rect">
            <a:avLst/>
          </a:prstGeom>
          <a:noFill/>
          <a:ln w="50800">
            <a:noFill/>
            <a:miter lim="800000"/>
            <a:headEnd/>
            <a:tailEnd/>
          </a:ln>
        </p:spPr>
        <p:txBody>
          <a:bodyPr>
            <a:prstTxWarp prst="textNoShape">
              <a:avLst/>
            </a:prstTxWarp>
            <a:spAutoFit/>
          </a:bodyPr>
          <a:lstStyle/>
          <a:p>
            <a:r>
              <a:rPr lang="en-US" sz="2400" dirty="0" smtClean="0"/>
              <a:t>1. A Turkey is shot straight up and remains in the air for a total (up </a:t>
            </a:r>
            <a:r>
              <a:rPr lang="en-US" sz="2400" u="sng" dirty="0" smtClean="0"/>
              <a:t>and</a:t>
            </a:r>
            <a:r>
              <a:rPr lang="en-US" sz="2400" dirty="0" smtClean="0"/>
              <a:t> down) time of 6.32 s before coming down again to the same elevation.  What is the greatest height it reaches?  What was its initial velocity?  What is its displacement exactly 5.00 seconds after it is launched? </a:t>
            </a:r>
            <a:endParaRPr lang="en-US" sz="2400" dirty="0"/>
          </a:p>
        </p:txBody>
      </p:sp>
      <p:sp>
        <p:nvSpPr>
          <p:cNvPr id="5" name="TextBox 4"/>
          <p:cNvSpPr txBox="1"/>
          <p:nvPr/>
        </p:nvSpPr>
        <p:spPr>
          <a:xfrm>
            <a:off x="533400" y="2400300"/>
            <a:ext cx="415498" cy="2862322"/>
          </a:xfrm>
          <a:prstGeom prst="rect">
            <a:avLst/>
          </a:prstGeom>
          <a:noFill/>
        </p:spPr>
        <p:txBody>
          <a:bodyPr wrap="none" rtlCol="0">
            <a:spAutoFit/>
          </a:bodyPr>
          <a:lstStyle/>
          <a:p>
            <a:pPr algn="r"/>
            <a:r>
              <a:rPr lang="en-US" sz="3600" dirty="0" smtClean="0"/>
              <a:t>s</a:t>
            </a:r>
          </a:p>
          <a:p>
            <a:pPr algn="r"/>
            <a:r>
              <a:rPr lang="en-US" sz="3600" dirty="0" smtClean="0"/>
              <a:t>u</a:t>
            </a:r>
          </a:p>
          <a:p>
            <a:pPr algn="r"/>
            <a:r>
              <a:rPr lang="en-US" sz="3600" dirty="0" smtClean="0"/>
              <a:t>v</a:t>
            </a:r>
          </a:p>
          <a:p>
            <a:pPr algn="r"/>
            <a:r>
              <a:rPr lang="en-US" sz="3600" dirty="0" smtClean="0"/>
              <a:t>a</a:t>
            </a:r>
          </a:p>
          <a:p>
            <a:pPr algn="r"/>
            <a:r>
              <a:rPr lang="en-US" sz="3600" dirty="0" smtClean="0"/>
              <a:t>t</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7620000" y="4305300"/>
            <a:ext cx="1346844" cy="830997"/>
          </a:xfrm>
          <a:prstGeom prst="rect">
            <a:avLst/>
          </a:prstGeom>
          <a:noFill/>
          <a:ln w="25400">
            <a:noFill/>
            <a:miter lim="800000"/>
            <a:headEnd/>
            <a:tailEnd/>
          </a:ln>
        </p:spPr>
        <p:txBody>
          <a:bodyPr wrap="none">
            <a:prstTxWarp prst="textNoShape">
              <a:avLst/>
            </a:prstTxWarp>
            <a:spAutoFit/>
          </a:bodyPr>
          <a:lstStyle/>
          <a:p>
            <a:r>
              <a:rPr lang="en-US" sz="2400" dirty="0" smtClean="0"/>
              <a:t>13.5 m/s</a:t>
            </a:r>
          </a:p>
          <a:p>
            <a:r>
              <a:rPr lang="en-US" sz="2400" smtClean="0"/>
              <a:t>-7.82 m/s</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1569660"/>
          </a:xfrm>
          <a:prstGeom prst="rect">
            <a:avLst/>
          </a:prstGeom>
          <a:noFill/>
          <a:ln w="50800">
            <a:noFill/>
            <a:miter lim="800000"/>
            <a:headEnd/>
            <a:tailEnd/>
          </a:ln>
        </p:spPr>
        <p:txBody>
          <a:bodyPr>
            <a:prstTxWarp prst="textNoShape">
              <a:avLst/>
            </a:prstTxWarp>
            <a:spAutoFit/>
          </a:bodyPr>
          <a:lstStyle/>
          <a:p>
            <a:r>
              <a:rPr lang="en-US" sz="2400" dirty="0" smtClean="0"/>
              <a:t>10. A giant sloth throws a ball upward from the ground, and it comes down on top of a 6.12 m tall building in 2.17 s  What is the ball’s initial upward velocity?  With what velocity does it strike the roof?</a:t>
            </a:r>
            <a:endParaRPr lang="en-US" sz="2400" dirty="0"/>
          </a:p>
        </p:txBody>
      </p:sp>
      <p:sp>
        <p:nvSpPr>
          <p:cNvPr id="4" name="TextBox 3"/>
          <p:cNvSpPr txBox="1"/>
          <p:nvPr/>
        </p:nvSpPr>
        <p:spPr>
          <a:xfrm>
            <a:off x="533400" y="2585978"/>
            <a:ext cx="415498" cy="2862322"/>
          </a:xfrm>
          <a:prstGeom prst="rect">
            <a:avLst/>
          </a:prstGeom>
          <a:noFill/>
        </p:spPr>
        <p:txBody>
          <a:bodyPr wrap="none" rtlCol="0">
            <a:spAutoFit/>
          </a:bodyPr>
          <a:lstStyle/>
          <a:p>
            <a:pPr algn="r"/>
            <a:r>
              <a:rPr lang="en-US" sz="3600" dirty="0" smtClean="0"/>
              <a:t>s</a:t>
            </a:r>
          </a:p>
          <a:p>
            <a:pPr algn="r"/>
            <a:r>
              <a:rPr lang="en-US" sz="3600" dirty="0" smtClean="0"/>
              <a:t>u</a:t>
            </a:r>
          </a:p>
          <a:p>
            <a:pPr algn="r"/>
            <a:r>
              <a:rPr lang="en-US" sz="3600" dirty="0" smtClean="0"/>
              <a:t>v</a:t>
            </a:r>
          </a:p>
          <a:p>
            <a:pPr algn="r"/>
            <a:r>
              <a:rPr lang="en-US" sz="3600" dirty="0" smtClean="0"/>
              <a:t>a</a:t>
            </a:r>
          </a:p>
          <a:p>
            <a:pPr algn="r"/>
            <a:r>
              <a:rPr lang="en-US" sz="3600" dirty="0" smtClean="0"/>
              <a:t>t</a:t>
            </a:r>
            <a:endParaRPr 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7924800" y="4305300"/>
            <a:ext cx="1039067" cy="1200329"/>
          </a:xfrm>
          <a:prstGeom prst="rect">
            <a:avLst/>
          </a:prstGeom>
          <a:noFill/>
          <a:ln w="25400">
            <a:noFill/>
            <a:miter lim="800000"/>
            <a:headEnd/>
            <a:tailEnd/>
          </a:ln>
        </p:spPr>
        <p:txBody>
          <a:bodyPr wrap="none">
            <a:prstTxWarp prst="textNoShape">
              <a:avLst/>
            </a:prstTxWarp>
            <a:spAutoFit/>
          </a:bodyPr>
          <a:lstStyle/>
          <a:p>
            <a:r>
              <a:rPr lang="en-US" sz="2400" dirty="0" smtClean="0"/>
              <a:t>19.2 m</a:t>
            </a:r>
          </a:p>
          <a:p>
            <a:r>
              <a:rPr lang="en-US" sz="2400" dirty="0" smtClean="0"/>
              <a:t>1.98 s</a:t>
            </a:r>
          </a:p>
          <a:p>
            <a:r>
              <a:rPr lang="en-US" sz="2400" dirty="0" smtClean="0"/>
              <a:t>3.65 s</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2308324"/>
          </a:xfrm>
          <a:prstGeom prst="rect">
            <a:avLst/>
          </a:prstGeom>
          <a:noFill/>
          <a:ln w="50800">
            <a:noFill/>
            <a:miter lim="800000"/>
            <a:headEnd/>
            <a:tailEnd/>
          </a:ln>
        </p:spPr>
        <p:txBody>
          <a:bodyPr>
            <a:prstTxWarp prst="textNoShape">
              <a:avLst/>
            </a:prstTxWarp>
            <a:spAutoFit/>
          </a:bodyPr>
          <a:lstStyle/>
          <a:p>
            <a:r>
              <a:rPr lang="en-US" sz="2400" dirty="0" smtClean="0"/>
              <a:t>2. A frozen pot pie is launched upwards at 19.4 m/s, and lands at the same elevation from which it was launched.  To what height does it rise before going back down again?  What time does it take to reach the very highest point?  What time elapses between release, and the pie being 5.50 m above the release point on the way down?</a:t>
            </a:r>
            <a:endParaRPr lang="en-US" sz="2400" dirty="0"/>
          </a:p>
        </p:txBody>
      </p:sp>
      <p:sp>
        <p:nvSpPr>
          <p:cNvPr id="4" name="TextBox 3"/>
          <p:cNvSpPr txBox="1"/>
          <p:nvPr/>
        </p:nvSpPr>
        <p:spPr>
          <a:xfrm>
            <a:off x="533400" y="2585978"/>
            <a:ext cx="415498" cy="2862322"/>
          </a:xfrm>
          <a:prstGeom prst="rect">
            <a:avLst/>
          </a:prstGeom>
          <a:noFill/>
        </p:spPr>
        <p:txBody>
          <a:bodyPr wrap="none" rtlCol="0">
            <a:spAutoFit/>
          </a:bodyPr>
          <a:lstStyle/>
          <a:p>
            <a:pPr algn="r"/>
            <a:r>
              <a:rPr lang="en-US" sz="3600" dirty="0" smtClean="0"/>
              <a:t>s</a:t>
            </a:r>
          </a:p>
          <a:p>
            <a:pPr algn="r"/>
            <a:r>
              <a:rPr lang="en-US" sz="3600" dirty="0" smtClean="0"/>
              <a:t>u</a:t>
            </a:r>
          </a:p>
          <a:p>
            <a:pPr algn="r"/>
            <a:r>
              <a:rPr lang="en-US" sz="3600" dirty="0" smtClean="0"/>
              <a:t>v</a:t>
            </a:r>
          </a:p>
          <a:p>
            <a:pPr algn="r"/>
            <a:r>
              <a:rPr lang="en-US" sz="3600" dirty="0" smtClean="0"/>
              <a:t>a</a:t>
            </a:r>
          </a:p>
          <a:p>
            <a:pPr algn="r"/>
            <a:r>
              <a:rPr lang="en-US" sz="3600" dirty="0" smtClean="0"/>
              <a:t>t</a:t>
            </a: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7620000" y="4305300"/>
            <a:ext cx="1346844" cy="830997"/>
          </a:xfrm>
          <a:prstGeom prst="rect">
            <a:avLst/>
          </a:prstGeom>
          <a:noFill/>
          <a:ln w="25400">
            <a:noFill/>
            <a:miter lim="800000"/>
            <a:headEnd/>
            <a:tailEnd/>
          </a:ln>
        </p:spPr>
        <p:txBody>
          <a:bodyPr wrap="none">
            <a:prstTxWarp prst="textNoShape">
              <a:avLst/>
            </a:prstTxWarp>
            <a:spAutoFit/>
          </a:bodyPr>
          <a:lstStyle/>
          <a:p>
            <a:r>
              <a:rPr lang="en-US" sz="2400" dirty="0" smtClean="0"/>
              <a:t>-9.66 m/s</a:t>
            </a:r>
          </a:p>
          <a:p>
            <a:r>
              <a:rPr lang="en-US" sz="2400" dirty="0" smtClean="0"/>
              <a:t>31.7 m</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1569660"/>
          </a:xfrm>
          <a:prstGeom prst="rect">
            <a:avLst/>
          </a:prstGeom>
          <a:noFill/>
          <a:ln w="50800">
            <a:noFill/>
            <a:miter lim="800000"/>
            <a:headEnd/>
            <a:tailEnd/>
          </a:ln>
        </p:spPr>
        <p:txBody>
          <a:bodyPr>
            <a:prstTxWarp prst="textNoShape">
              <a:avLst/>
            </a:prstTxWarp>
            <a:spAutoFit/>
          </a:bodyPr>
          <a:lstStyle/>
          <a:p>
            <a:r>
              <a:rPr lang="en-US" sz="2400" dirty="0" smtClean="0"/>
              <a:t>3. A lemon is launched upwards at 28.0 m/s.  It goes up, and on the way down it strikes the top of a 35.2 m tall light tower.  With what velocity does it strike the light tower?  What is its displacement 4.15 seconds after it is launched?</a:t>
            </a:r>
            <a:endParaRPr lang="en-US" sz="2400" dirty="0"/>
          </a:p>
        </p:txBody>
      </p:sp>
      <p:sp>
        <p:nvSpPr>
          <p:cNvPr id="4" name="TextBox 3"/>
          <p:cNvSpPr txBox="1"/>
          <p:nvPr/>
        </p:nvSpPr>
        <p:spPr>
          <a:xfrm>
            <a:off x="533400" y="2585978"/>
            <a:ext cx="415498" cy="2862322"/>
          </a:xfrm>
          <a:prstGeom prst="rect">
            <a:avLst/>
          </a:prstGeom>
          <a:noFill/>
        </p:spPr>
        <p:txBody>
          <a:bodyPr wrap="none" rtlCol="0">
            <a:spAutoFit/>
          </a:bodyPr>
          <a:lstStyle/>
          <a:p>
            <a:pPr algn="r"/>
            <a:r>
              <a:rPr lang="en-US" sz="3600" dirty="0" smtClean="0"/>
              <a:t>s</a:t>
            </a:r>
          </a:p>
          <a:p>
            <a:pPr algn="r"/>
            <a:r>
              <a:rPr lang="en-US" sz="3600" dirty="0" smtClean="0"/>
              <a:t>u</a:t>
            </a:r>
          </a:p>
          <a:p>
            <a:pPr algn="r"/>
            <a:r>
              <a:rPr lang="en-US" sz="3600" dirty="0" smtClean="0"/>
              <a:t>v</a:t>
            </a:r>
          </a:p>
          <a:p>
            <a:pPr algn="r"/>
            <a:r>
              <a:rPr lang="en-US" sz="3600" dirty="0" smtClean="0"/>
              <a:t>a</a:t>
            </a:r>
          </a:p>
          <a:p>
            <a:pPr algn="r"/>
            <a:r>
              <a:rPr lang="en-US" sz="3600" dirty="0" smtClean="0"/>
              <a:t>t</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7620000" y="4305300"/>
            <a:ext cx="1346844" cy="1200329"/>
          </a:xfrm>
          <a:prstGeom prst="rect">
            <a:avLst/>
          </a:prstGeom>
          <a:noFill/>
          <a:ln w="25400">
            <a:noFill/>
            <a:miter lim="800000"/>
            <a:headEnd/>
            <a:tailEnd/>
          </a:ln>
        </p:spPr>
        <p:txBody>
          <a:bodyPr wrap="none">
            <a:prstTxWarp prst="textNoShape">
              <a:avLst/>
            </a:prstTxWarp>
            <a:spAutoFit/>
          </a:bodyPr>
          <a:lstStyle/>
          <a:p>
            <a:r>
              <a:rPr lang="en-US" sz="2400" dirty="0" smtClean="0"/>
              <a:t>25.6 m/s</a:t>
            </a:r>
          </a:p>
          <a:p>
            <a:r>
              <a:rPr lang="en-US" sz="2400" dirty="0" smtClean="0"/>
              <a:t>33.4 m</a:t>
            </a:r>
          </a:p>
          <a:p>
            <a:r>
              <a:rPr lang="en-US" sz="2400" dirty="0" smtClean="0"/>
              <a:t>-17.9 m/s</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1938992"/>
          </a:xfrm>
          <a:prstGeom prst="rect">
            <a:avLst/>
          </a:prstGeom>
          <a:noFill/>
          <a:ln w="50800">
            <a:noFill/>
            <a:miter lim="800000"/>
            <a:headEnd/>
            <a:tailEnd/>
          </a:ln>
        </p:spPr>
        <p:txBody>
          <a:bodyPr>
            <a:prstTxWarp prst="textNoShape">
              <a:avLst/>
            </a:prstTxWarp>
            <a:spAutoFit/>
          </a:bodyPr>
          <a:lstStyle/>
          <a:p>
            <a:r>
              <a:rPr lang="en-US" sz="2400" dirty="0" smtClean="0"/>
              <a:t>4. A flaming digital air rocket is launched vertically upwards, and is in the air for a </a:t>
            </a:r>
            <a:r>
              <a:rPr lang="en-US" sz="2400" u="sng" dirty="0" smtClean="0"/>
              <a:t>total</a:t>
            </a:r>
            <a:r>
              <a:rPr lang="en-US" sz="2400" dirty="0" smtClean="0"/>
              <a:t> (up </a:t>
            </a:r>
            <a:r>
              <a:rPr lang="en-US" sz="2400" u="sng" dirty="0" smtClean="0"/>
              <a:t>and</a:t>
            </a:r>
            <a:r>
              <a:rPr lang="en-US" sz="2400" dirty="0" smtClean="0"/>
              <a:t> down) of 5.22 s, before striking the ground again.  At what velocity was it launched?  What height did it reach?   What was its velocity at an elevation 17 m as it was going </a:t>
            </a:r>
            <a:r>
              <a:rPr lang="en-US" sz="2400" u="sng" dirty="0" smtClean="0"/>
              <a:t>down</a:t>
            </a:r>
            <a:r>
              <a:rPr lang="en-US" sz="2400" dirty="0" smtClean="0"/>
              <a:t>?</a:t>
            </a:r>
            <a:endParaRPr lang="en-US" sz="2400" dirty="0"/>
          </a:p>
        </p:txBody>
      </p:sp>
      <p:sp>
        <p:nvSpPr>
          <p:cNvPr id="4" name="TextBox 3"/>
          <p:cNvSpPr txBox="1"/>
          <p:nvPr/>
        </p:nvSpPr>
        <p:spPr>
          <a:xfrm>
            <a:off x="533400" y="2585978"/>
            <a:ext cx="415498" cy="2862322"/>
          </a:xfrm>
          <a:prstGeom prst="rect">
            <a:avLst/>
          </a:prstGeom>
          <a:noFill/>
        </p:spPr>
        <p:txBody>
          <a:bodyPr wrap="none" rtlCol="0">
            <a:spAutoFit/>
          </a:bodyPr>
          <a:lstStyle/>
          <a:p>
            <a:pPr algn="r"/>
            <a:r>
              <a:rPr lang="en-US" sz="3600" dirty="0" smtClean="0"/>
              <a:t>s</a:t>
            </a:r>
          </a:p>
          <a:p>
            <a:pPr algn="r"/>
            <a:r>
              <a:rPr lang="en-US" sz="3600" dirty="0" smtClean="0"/>
              <a:t>u</a:t>
            </a:r>
          </a:p>
          <a:p>
            <a:pPr algn="r"/>
            <a:r>
              <a:rPr lang="en-US" sz="3600" dirty="0" smtClean="0"/>
              <a:t>v</a:t>
            </a:r>
          </a:p>
          <a:p>
            <a:pPr algn="r"/>
            <a:r>
              <a:rPr lang="en-US" sz="3600" dirty="0" smtClean="0"/>
              <a:t>a</a:t>
            </a:r>
          </a:p>
          <a:p>
            <a:pPr algn="r"/>
            <a:r>
              <a:rPr lang="en-US" sz="3600" dirty="0" smtClean="0"/>
              <a:t>t</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7620000" y="4305300"/>
            <a:ext cx="1232838" cy="1200329"/>
          </a:xfrm>
          <a:prstGeom prst="rect">
            <a:avLst/>
          </a:prstGeom>
          <a:noFill/>
          <a:ln w="25400">
            <a:noFill/>
            <a:miter lim="800000"/>
            <a:headEnd/>
            <a:tailEnd/>
          </a:ln>
        </p:spPr>
        <p:txBody>
          <a:bodyPr wrap="none">
            <a:prstTxWarp prst="textNoShape">
              <a:avLst/>
            </a:prstTxWarp>
            <a:spAutoFit/>
          </a:bodyPr>
          <a:lstStyle/>
          <a:p>
            <a:r>
              <a:rPr lang="en-US" sz="2400" dirty="0" smtClean="0"/>
              <a:t>11.2 m/s</a:t>
            </a:r>
          </a:p>
          <a:p>
            <a:r>
              <a:rPr lang="en-US" sz="2400" dirty="0" smtClean="0"/>
              <a:t>2.29 s</a:t>
            </a:r>
          </a:p>
          <a:p>
            <a:r>
              <a:rPr lang="en-US" sz="2400" dirty="0" smtClean="0"/>
              <a:t>1.01 m</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1938992"/>
          </a:xfrm>
          <a:prstGeom prst="rect">
            <a:avLst/>
          </a:prstGeom>
          <a:noFill/>
          <a:ln w="50800">
            <a:noFill/>
            <a:miter lim="800000"/>
            <a:headEnd/>
            <a:tailEnd/>
          </a:ln>
        </p:spPr>
        <p:txBody>
          <a:bodyPr>
            <a:prstTxWarp prst="textNoShape">
              <a:avLst/>
            </a:prstTxWarp>
            <a:spAutoFit/>
          </a:bodyPr>
          <a:lstStyle/>
          <a:p>
            <a:r>
              <a:rPr lang="en-US" sz="2400" dirty="0" smtClean="0"/>
              <a:t>5. A chicken nugget is thrown upwards and reaches a height of 6.45 m above its release point, and is caught at the same elevation from which it was thrown.  What was its initial velocity?  What total time is the</a:t>
            </a:r>
            <a:r>
              <a:rPr lang="en-US" sz="2400" dirty="0" smtClean="0"/>
              <a:t> nugget in </a:t>
            </a:r>
            <a:r>
              <a:rPr lang="en-US" sz="2400" dirty="0" smtClean="0"/>
              <a:t>the air?  What is its position 2.20 seconds after it is released?</a:t>
            </a:r>
            <a:endParaRPr lang="en-US" sz="2400" dirty="0"/>
          </a:p>
        </p:txBody>
      </p:sp>
      <p:sp>
        <p:nvSpPr>
          <p:cNvPr id="4" name="TextBox 3"/>
          <p:cNvSpPr txBox="1"/>
          <p:nvPr/>
        </p:nvSpPr>
        <p:spPr>
          <a:xfrm>
            <a:off x="533400" y="2585978"/>
            <a:ext cx="415498" cy="2862322"/>
          </a:xfrm>
          <a:prstGeom prst="rect">
            <a:avLst/>
          </a:prstGeom>
          <a:noFill/>
        </p:spPr>
        <p:txBody>
          <a:bodyPr wrap="none" rtlCol="0">
            <a:spAutoFit/>
          </a:bodyPr>
          <a:lstStyle/>
          <a:p>
            <a:pPr algn="r"/>
            <a:r>
              <a:rPr lang="en-US" sz="3600" dirty="0" smtClean="0"/>
              <a:t>s</a:t>
            </a:r>
          </a:p>
          <a:p>
            <a:pPr algn="r"/>
            <a:r>
              <a:rPr lang="en-US" sz="3600" dirty="0" smtClean="0"/>
              <a:t>u</a:t>
            </a:r>
          </a:p>
          <a:p>
            <a:pPr algn="r"/>
            <a:r>
              <a:rPr lang="en-US" sz="3600" dirty="0" smtClean="0"/>
              <a:t>v</a:t>
            </a:r>
          </a:p>
          <a:p>
            <a:pPr algn="r"/>
            <a:r>
              <a:rPr lang="en-US" sz="3600" dirty="0" smtClean="0"/>
              <a:t>a</a:t>
            </a:r>
          </a:p>
          <a:p>
            <a:pPr algn="r"/>
            <a:r>
              <a:rPr lang="en-US" sz="3600" dirty="0" smtClean="0"/>
              <a:t>t</a:t>
            </a: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7620000" y="4305300"/>
            <a:ext cx="1346844" cy="830997"/>
          </a:xfrm>
          <a:prstGeom prst="rect">
            <a:avLst/>
          </a:prstGeom>
          <a:noFill/>
          <a:ln w="25400">
            <a:noFill/>
            <a:miter lim="800000"/>
            <a:headEnd/>
            <a:tailEnd/>
          </a:ln>
        </p:spPr>
        <p:txBody>
          <a:bodyPr wrap="none">
            <a:prstTxWarp prst="textNoShape">
              <a:avLst/>
            </a:prstTxWarp>
            <a:spAutoFit/>
          </a:bodyPr>
          <a:lstStyle/>
          <a:p>
            <a:r>
              <a:rPr lang="en-US" sz="2400" dirty="0" smtClean="0"/>
              <a:t>-15.9 m/s</a:t>
            </a:r>
          </a:p>
          <a:p>
            <a:r>
              <a:rPr lang="en-US" sz="2400" dirty="0" smtClean="0"/>
              <a:t>1.20 s</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1200329"/>
          </a:xfrm>
          <a:prstGeom prst="rect">
            <a:avLst/>
          </a:prstGeom>
          <a:noFill/>
          <a:ln w="50800">
            <a:noFill/>
            <a:miter lim="800000"/>
            <a:headEnd/>
            <a:tailEnd/>
          </a:ln>
        </p:spPr>
        <p:txBody>
          <a:bodyPr>
            <a:prstTxWarp prst="textNoShape">
              <a:avLst/>
            </a:prstTxWarp>
            <a:spAutoFit/>
          </a:bodyPr>
          <a:lstStyle/>
          <a:p>
            <a:r>
              <a:rPr lang="en-US" sz="2400" dirty="0" smtClean="0"/>
              <a:t>6. A gourd is thrown downward from the top of a 12.0 m tall building at a velocity of -4.12 m/s.  With what velocity will it strike the ground?  What time will it take to reach the ground?</a:t>
            </a:r>
            <a:endParaRPr lang="en-US" sz="2400" dirty="0"/>
          </a:p>
        </p:txBody>
      </p:sp>
      <p:sp>
        <p:nvSpPr>
          <p:cNvPr id="4" name="TextBox 3"/>
          <p:cNvSpPr txBox="1"/>
          <p:nvPr/>
        </p:nvSpPr>
        <p:spPr>
          <a:xfrm>
            <a:off x="533400" y="2585978"/>
            <a:ext cx="415498" cy="2862322"/>
          </a:xfrm>
          <a:prstGeom prst="rect">
            <a:avLst/>
          </a:prstGeom>
          <a:noFill/>
        </p:spPr>
        <p:txBody>
          <a:bodyPr wrap="none" rtlCol="0">
            <a:spAutoFit/>
          </a:bodyPr>
          <a:lstStyle/>
          <a:p>
            <a:pPr algn="r"/>
            <a:r>
              <a:rPr lang="en-US" sz="3600" dirty="0" smtClean="0"/>
              <a:t>s</a:t>
            </a:r>
          </a:p>
          <a:p>
            <a:pPr algn="r"/>
            <a:r>
              <a:rPr lang="en-US" sz="3600" dirty="0" smtClean="0"/>
              <a:t>u</a:t>
            </a:r>
          </a:p>
          <a:p>
            <a:pPr algn="r"/>
            <a:r>
              <a:rPr lang="en-US" sz="3600" dirty="0" smtClean="0"/>
              <a:t>v</a:t>
            </a:r>
          </a:p>
          <a:p>
            <a:pPr algn="r"/>
            <a:r>
              <a:rPr lang="en-US" sz="3600" dirty="0" smtClean="0"/>
              <a:t>a</a:t>
            </a:r>
          </a:p>
          <a:p>
            <a:pPr algn="r"/>
            <a:r>
              <a:rPr lang="en-US" sz="3600" dirty="0" smtClean="0"/>
              <a:t>t</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7620000" y="4305300"/>
            <a:ext cx="1244251" cy="1200329"/>
          </a:xfrm>
          <a:prstGeom prst="rect">
            <a:avLst/>
          </a:prstGeom>
          <a:noFill/>
          <a:ln w="25400">
            <a:noFill/>
            <a:miter lim="800000"/>
            <a:headEnd/>
            <a:tailEnd/>
          </a:ln>
        </p:spPr>
        <p:txBody>
          <a:bodyPr wrap="none">
            <a:prstTxWarp prst="textNoShape">
              <a:avLst/>
            </a:prstTxWarp>
            <a:spAutoFit/>
          </a:bodyPr>
          <a:lstStyle/>
          <a:p>
            <a:r>
              <a:rPr lang="en-US" sz="2400" dirty="0" smtClean="0"/>
              <a:t>42.0 m/s</a:t>
            </a:r>
          </a:p>
          <a:p>
            <a:r>
              <a:rPr lang="en-US" sz="2400" dirty="0" smtClean="0"/>
              <a:t>84.6 m</a:t>
            </a:r>
          </a:p>
          <a:p>
            <a:r>
              <a:rPr lang="en-US" sz="2400" dirty="0" smtClean="0"/>
              <a:t>7.30 s</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2215991"/>
          </a:xfrm>
          <a:prstGeom prst="rect">
            <a:avLst/>
          </a:prstGeom>
          <a:noFill/>
          <a:ln w="50800">
            <a:noFill/>
            <a:miter lim="800000"/>
            <a:headEnd/>
            <a:tailEnd/>
          </a:ln>
        </p:spPr>
        <p:txBody>
          <a:bodyPr>
            <a:prstTxWarp prst="textNoShape">
              <a:avLst/>
            </a:prstTxWarp>
            <a:spAutoFit/>
          </a:bodyPr>
          <a:lstStyle/>
          <a:p>
            <a:r>
              <a:rPr lang="en-US" sz="2300" dirty="0" smtClean="0"/>
              <a:t>7. A watermelon is launched straight upwards, and strikes the ground at the same elevation from which it is launched.  It goes to a maximum height of 89.7 m before coming down.  What was its initial velocity leaving the ground?  What is its displacement 5.30 s after it leaves the ground?  What time will it take from when it is launched to when it reaches an elevation of 45.0 m on the way down?</a:t>
            </a:r>
            <a:endParaRPr lang="en-US" sz="2300" dirty="0"/>
          </a:p>
        </p:txBody>
      </p:sp>
      <p:sp>
        <p:nvSpPr>
          <p:cNvPr id="4" name="TextBox 3"/>
          <p:cNvSpPr txBox="1"/>
          <p:nvPr/>
        </p:nvSpPr>
        <p:spPr>
          <a:xfrm>
            <a:off x="533400" y="2585978"/>
            <a:ext cx="415498" cy="2862322"/>
          </a:xfrm>
          <a:prstGeom prst="rect">
            <a:avLst/>
          </a:prstGeom>
          <a:noFill/>
        </p:spPr>
        <p:txBody>
          <a:bodyPr wrap="none" rtlCol="0">
            <a:spAutoFit/>
          </a:bodyPr>
          <a:lstStyle/>
          <a:p>
            <a:pPr algn="r"/>
            <a:r>
              <a:rPr lang="en-US" sz="3600" dirty="0" smtClean="0"/>
              <a:t>s</a:t>
            </a:r>
          </a:p>
          <a:p>
            <a:pPr algn="r"/>
            <a:r>
              <a:rPr lang="en-US" sz="3600" dirty="0" smtClean="0"/>
              <a:t>u</a:t>
            </a:r>
          </a:p>
          <a:p>
            <a:pPr algn="r"/>
            <a:r>
              <a:rPr lang="en-US" sz="3600" dirty="0" smtClean="0"/>
              <a:t>v</a:t>
            </a:r>
          </a:p>
          <a:p>
            <a:pPr algn="r"/>
            <a:r>
              <a:rPr lang="en-US" sz="3600" dirty="0" smtClean="0"/>
              <a:t>a</a:t>
            </a:r>
          </a:p>
          <a:p>
            <a:pPr algn="r"/>
            <a:r>
              <a:rPr lang="en-US" sz="3600" dirty="0" smtClean="0"/>
              <a:t>t</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7620000" y="4305300"/>
            <a:ext cx="1346844" cy="830997"/>
          </a:xfrm>
          <a:prstGeom prst="rect">
            <a:avLst/>
          </a:prstGeom>
          <a:noFill/>
          <a:ln w="25400">
            <a:noFill/>
            <a:miter lim="800000"/>
            <a:headEnd/>
            <a:tailEnd/>
          </a:ln>
        </p:spPr>
        <p:txBody>
          <a:bodyPr wrap="none">
            <a:prstTxWarp prst="textNoShape">
              <a:avLst/>
            </a:prstTxWarp>
            <a:spAutoFit/>
          </a:bodyPr>
          <a:lstStyle/>
          <a:p>
            <a:r>
              <a:rPr lang="en-US" sz="2400" dirty="0" smtClean="0"/>
              <a:t>11.7 m/s</a:t>
            </a:r>
          </a:p>
          <a:p>
            <a:r>
              <a:rPr lang="en-US" sz="2400" dirty="0" smtClean="0"/>
              <a:t>-21.8 m/s</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1569660"/>
          </a:xfrm>
          <a:prstGeom prst="rect">
            <a:avLst/>
          </a:prstGeom>
          <a:noFill/>
          <a:ln w="50800">
            <a:noFill/>
            <a:miter lim="800000"/>
            <a:headEnd/>
            <a:tailEnd/>
          </a:ln>
        </p:spPr>
        <p:txBody>
          <a:bodyPr>
            <a:prstTxWarp prst="textNoShape">
              <a:avLst/>
            </a:prstTxWarp>
            <a:spAutoFit/>
          </a:bodyPr>
          <a:lstStyle/>
          <a:p>
            <a:r>
              <a:rPr lang="en-US" sz="2400" dirty="0" smtClean="0"/>
              <a:t>8. A projectile  is thrown vertically upward from the top of a 17.2 m tall building and strikes the ground 3.42 s after it is released.  What was its initial velocity?  With what velocity does it strike the ground?</a:t>
            </a:r>
            <a:endParaRPr lang="en-US" sz="2400" dirty="0"/>
          </a:p>
        </p:txBody>
      </p:sp>
      <p:sp>
        <p:nvSpPr>
          <p:cNvPr id="4" name="TextBox 3"/>
          <p:cNvSpPr txBox="1"/>
          <p:nvPr/>
        </p:nvSpPr>
        <p:spPr>
          <a:xfrm>
            <a:off x="533400" y="2585978"/>
            <a:ext cx="415498" cy="2862322"/>
          </a:xfrm>
          <a:prstGeom prst="rect">
            <a:avLst/>
          </a:prstGeom>
          <a:noFill/>
        </p:spPr>
        <p:txBody>
          <a:bodyPr wrap="none" rtlCol="0">
            <a:spAutoFit/>
          </a:bodyPr>
          <a:lstStyle/>
          <a:p>
            <a:pPr algn="r"/>
            <a:r>
              <a:rPr lang="en-US" sz="3600" dirty="0" smtClean="0"/>
              <a:t>s</a:t>
            </a:r>
          </a:p>
          <a:p>
            <a:pPr algn="r"/>
            <a:r>
              <a:rPr lang="en-US" sz="3600" dirty="0" smtClean="0"/>
              <a:t>u</a:t>
            </a:r>
          </a:p>
          <a:p>
            <a:pPr algn="r"/>
            <a:r>
              <a:rPr lang="en-US" sz="3600" dirty="0" smtClean="0"/>
              <a:t>v</a:t>
            </a:r>
          </a:p>
          <a:p>
            <a:pPr algn="r"/>
            <a:r>
              <a:rPr lang="en-US" sz="3600" dirty="0" smtClean="0"/>
              <a:t>a</a:t>
            </a:r>
          </a:p>
          <a:p>
            <a:pPr algn="r"/>
            <a:r>
              <a:rPr lang="en-US" sz="3600" dirty="0" smtClean="0"/>
              <a:t>t</a:t>
            </a:r>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7620000" y="4305300"/>
            <a:ext cx="1039618" cy="830997"/>
          </a:xfrm>
          <a:prstGeom prst="rect">
            <a:avLst/>
          </a:prstGeom>
          <a:noFill/>
          <a:ln w="25400">
            <a:noFill/>
            <a:miter lim="800000"/>
            <a:headEnd/>
            <a:tailEnd/>
          </a:ln>
        </p:spPr>
        <p:txBody>
          <a:bodyPr wrap="none">
            <a:prstTxWarp prst="textNoShape">
              <a:avLst/>
            </a:prstTxWarp>
            <a:spAutoFit/>
          </a:bodyPr>
          <a:lstStyle/>
          <a:p>
            <a:r>
              <a:rPr lang="en-US" sz="2400" dirty="0" smtClean="0"/>
              <a:t>14.7 </a:t>
            </a:r>
            <a:r>
              <a:rPr lang="en-US" sz="2400" dirty="0" err="1" smtClean="0"/>
              <a:t>m</a:t>
            </a:r>
            <a:endParaRPr lang="en-US" sz="2400" dirty="0" smtClean="0"/>
          </a:p>
          <a:p>
            <a:r>
              <a:rPr lang="en-US" sz="2400" dirty="0" smtClean="0"/>
              <a:t>2.86 </a:t>
            </a:r>
            <a:r>
              <a:rPr lang="en-US" sz="2400" dirty="0" smtClean="0"/>
              <a:t>s</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1200329"/>
          </a:xfrm>
          <a:prstGeom prst="rect">
            <a:avLst/>
          </a:prstGeom>
          <a:noFill/>
          <a:ln w="50800">
            <a:noFill/>
            <a:miter lim="800000"/>
            <a:headEnd/>
            <a:tailEnd/>
          </a:ln>
        </p:spPr>
        <p:txBody>
          <a:bodyPr>
            <a:prstTxWarp prst="textNoShape">
              <a:avLst/>
            </a:prstTxWarp>
            <a:spAutoFit/>
          </a:bodyPr>
          <a:lstStyle/>
          <a:p>
            <a:r>
              <a:rPr lang="en-US" sz="2400" dirty="0" smtClean="0"/>
              <a:t>9. A hot pocket is thrown vertically upwards at 17.0 m/s, and lands on a roof on the way down that is 8.50 m tall.  What height does it reach?  What time does it take to hit the roof on the way down?</a:t>
            </a:r>
            <a:endParaRPr lang="en-US" sz="2400" dirty="0"/>
          </a:p>
        </p:txBody>
      </p:sp>
      <p:sp>
        <p:nvSpPr>
          <p:cNvPr id="4" name="TextBox 3"/>
          <p:cNvSpPr txBox="1"/>
          <p:nvPr/>
        </p:nvSpPr>
        <p:spPr>
          <a:xfrm>
            <a:off x="533400" y="2585978"/>
            <a:ext cx="415498" cy="2862322"/>
          </a:xfrm>
          <a:prstGeom prst="rect">
            <a:avLst/>
          </a:prstGeom>
          <a:noFill/>
        </p:spPr>
        <p:txBody>
          <a:bodyPr wrap="none" rtlCol="0">
            <a:spAutoFit/>
          </a:bodyPr>
          <a:lstStyle/>
          <a:p>
            <a:pPr algn="r"/>
            <a:r>
              <a:rPr lang="en-US" sz="3600" dirty="0" smtClean="0"/>
              <a:t>s</a:t>
            </a:r>
          </a:p>
          <a:p>
            <a:pPr algn="r"/>
            <a:r>
              <a:rPr lang="en-US" sz="3600" dirty="0" smtClean="0"/>
              <a:t>u</a:t>
            </a:r>
          </a:p>
          <a:p>
            <a:pPr algn="r"/>
            <a:r>
              <a:rPr lang="en-US" sz="3600" dirty="0" smtClean="0"/>
              <a:t>v</a:t>
            </a:r>
          </a:p>
          <a:p>
            <a:pPr algn="r"/>
            <a:r>
              <a:rPr lang="en-US" sz="3600" dirty="0" smtClean="0"/>
              <a:t>a</a:t>
            </a:r>
          </a:p>
          <a:p>
            <a:pPr algn="r"/>
            <a:r>
              <a:rPr lang="en-US" sz="3600" dirty="0" smtClean="0"/>
              <a:t>t</a:t>
            </a:r>
            <a:endParaRPr lang="en-US"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508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5140</TotalTime>
  <Words>701</Words>
  <Application>Microsoft Office PowerPoint</Application>
  <PresentationFormat>On-screen Show (16:10)</PresentationFormat>
  <Paragraphs>85</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Default Design</vt:lpstr>
      <vt:lpstr>Slide 1</vt:lpstr>
      <vt:lpstr>Slide 2</vt:lpstr>
      <vt:lpstr>Slide 3</vt:lpstr>
      <vt:lpstr>Slide 4</vt:lpstr>
      <vt:lpstr>Slide 5</vt:lpstr>
      <vt:lpstr>Slide 6</vt:lpstr>
      <vt:lpstr>Slide 7</vt:lpstr>
      <vt:lpstr>Slide 8</vt:lpstr>
      <vt:lpstr>Slide 9</vt:lpstr>
      <vt:lpstr>Slide 10</vt:lpstr>
    </vt:vector>
  </TitlesOfParts>
  <Company>Tualatin High School</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Chris</cp:lastModifiedBy>
  <cp:revision>285</cp:revision>
  <dcterms:created xsi:type="dcterms:W3CDTF">2014-10-04T02:46:00Z</dcterms:created>
  <dcterms:modified xsi:type="dcterms:W3CDTF">2014-10-04T03:52:30Z</dcterms:modified>
</cp:coreProperties>
</file>