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3DCDF-B7CB-4CC6-9756-940073BDA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A586B-CE56-4F93-BAF1-B984AB645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18F1D-C9D0-40D6-A7B9-AF6ECC23A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40196-1103-4C78-8977-6BF4F52B3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BB1BE-4339-4E94-A1AA-B5ED19E2C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63D03-D829-4C57-B0A5-A190E7CFC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1522D-3F98-49CF-9FDF-AF37B0584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C6BF9-0DDD-4D7F-BE78-D69FAB9CD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B196D-4824-491E-B000-C1A5552C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6427C-97D8-4D0D-9156-303905C9B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AA7-0ACD-48C3-B3F1-3972F5994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F5B1D4-3039-4D5E-86FB-A1BA8BE764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41325" y="171450"/>
            <a:ext cx="29146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charset="0"/>
              </a:rPr>
              <a:t>Try this problem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08075"/>
            <a:ext cx="9144000" cy="39703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>
                <a:latin typeface="Times New Roman" charset="0"/>
              </a:rPr>
              <a:t>A  pop fly remains airborne for 8.42 seconds and is caught at bat level.  Ignore air friction.</a:t>
            </a:r>
          </a:p>
          <a:p>
            <a:pPr marL="457200" indent="-457200"/>
            <a:endParaRPr lang="en-US" sz="2800" dirty="0">
              <a:latin typeface="Times New Roman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dirty="0">
                <a:latin typeface="Times New Roman" charset="0"/>
              </a:rPr>
              <a:t>What time did it spend going up</a:t>
            </a:r>
            <a:r>
              <a:rPr lang="en-US" sz="2800" dirty="0" smtClean="0">
                <a:latin typeface="Times New Roman" charset="0"/>
              </a:rPr>
              <a:t>? </a:t>
            </a:r>
            <a:endParaRPr lang="en-US" sz="2800" dirty="0">
              <a:latin typeface="Times New Roman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dirty="0">
                <a:latin typeface="Times New Roman" charset="0"/>
              </a:rPr>
              <a:t>What was its initial velocity?  Its final</a:t>
            </a:r>
            <a:r>
              <a:rPr lang="en-US" sz="2800" dirty="0" smtClean="0">
                <a:latin typeface="Times New Roman" charset="0"/>
              </a:rPr>
              <a:t>? </a:t>
            </a:r>
            <a:endParaRPr lang="en-US" sz="2800" dirty="0">
              <a:latin typeface="Times New Roman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dirty="0">
                <a:latin typeface="Times New Roman" charset="0"/>
              </a:rPr>
              <a:t>What maximum height does the ball reach</a:t>
            </a:r>
            <a:r>
              <a:rPr lang="en-US" sz="2800" dirty="0" smtClean="0">
                <a:latin typeface="Times New Roman" charset="0"/>
              </a:rPr>
              <a:t>?</a:t>
            </a:r>
            <a:endParaRPr lang="en-US" sz="2800" dirty="0">
              <a:latin typeface="Times New Roman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dirty="0">
                <a:latin typeface="Times New Roman" charset="0"/>
              </a:rPr>
              <a:t>What </a:t>
            </a:r>
            <a:r>
              <a:rPr lang="en-US" sz="2800" dirty="0" smtClean="0">
                <a:latin typeface="Times New Roman" charset="0"/>
              </a:rPr>
              <a:t>velocities does it have at an elevation of 60.0 m? </a:t>
            </a:r>
            <a:endParaRPr lang="en-US" sz="2800" dirty="0">
              <a:latin typeface="Times New Roman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dirty="0" smtClean="0">
                <a:latin typeface="Times New Roman" charset="0"/>
              </a:rPr>
              <a:t>At what times is it at an elevation of 60.0 m?</a:t>
            </a:r>
            <a:endParaRPr lang="en-US" sz="2800" dirty="0">
              <a:latin typeface="Times New Roman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dirty="0">
                <a:latin typeface="Times New Roman" charset="0"/>
              </a:rPr>
              <a:t>What is the ball’s velocity and displacement at 5.05 s</a:t>
            </a:r>
            <a:r>
              <a:rPr lang="en-US" sz="2800" dirty="0" smtClean="0">
                <a:latin typeface="Times New Roman" charset="0"/>
              </a:rPr>
              <a:t>?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48200" y="5288340"/>
            <a:ext cx="449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charset="0"/>
              </a:rPr>
              <a:t>1. 4.21 </a:t>
            </a:r>
            <a:r>
              <a:rPr lang="en-US" sz="1600" dirty="0">
                <a:latin typeface="Times New Roman" charset="0"/>
              </a:rPr>
              <a:t>s, </a:t>
            </a:r>
            <a:endParaRPr lang="en-US" sz="1600" dirty="0" smtClean="0">
              <a:latin typeface="Times New Roman" charset="0"/>
            </a:endParaRPr>
          </a:p>
          <a:p>
            <a:r>
              <a:rPr lang="en-US" sz="1600" dirty="0" smtClean="0">
                <a:latin typeface="Times New Roman" charset="0"/>
              </a:rPr>
              <a:t>2. </a:t>
            </a:r>
            <a:r>
              <a:rPr lang="en-US" sz="1600" dirty="0" smtClean="0">
                <a:latin typeface="Times New Roman" charset="0"/>
              </a:rPr>
              <a:t>u = +41.3 m/</a:t>
            </a:r>
            <a:r>
              <a:rPr lang="en-US" sz="1600" dirty="0" err="1" smtClean="0">
                <a:latin typeface="Times New Roman" charset="0"/>
              </a:rPr>
              <a:t>s,v</a:t>
            </a:r>
            <a:r>
              <a:rPr lang="en-US" sz="1600" dirty="0" smtClean="0">
                <a:latin typeface="Times New Roman" charset="0"/>
              </a:rPr>
              <a:t> </a:t>
            </a:r>
            <a:r>
              <a:rPr lang="en-US" sz="1600" dirty="0" smtClean="0">
                <a:latin typeface="Times New Roman" charset="0"/>
              </a:rPr>
              <a:t>= -</a:t>
            </a:r>
            <a:r>
              <a:rPr lang="en-US" sz="1600" dirty="0">
                <a:latin typeface="Times New Roman" charset="0"/>
              </a:rPr>
              <a:t>41.3 m/s, </a:t>
            </a:r>
            <a:endParaRPr lang="en-US" sz="1600" dirty="0" smtClean="0">
              <a:latin typeface="Times New Roman" charset="0"/>
            </a:endParaRPr>
          </a:p>
          <a:p>
            <a:r>
              <a:rPr lang="en-US" sz="1600" dirty="0" smtClean="0">
                <a:latin typeface="Times New Roman" charset="0"/>
              </a:rPr>
              <a:t>3. 86.9 </a:t>
            </a:r>
            <a:r>
              <a:rPr lang="en-US" sz="1600" dirty="0">
                <a:latin typeface="Times New Roman" charset="0"/>
              </a:rPr>
              <a:t>m, </a:t>
            </a:r>
            <a:endParaRPr lang="en-US" sz="1600" dirty="0" smtClean="0">
              <a:latin typeface="Times New Roman" charset="0"/>
            </a:endParaRPr>
          </a:p>
          <a:p>
            <a:r>
              <a:rPr lang="en-US" sz="1600" dirty="0" smtClean="0">
                <a:latin typeface="Times New Roman" charset="0"/>
                <a:cs typeface="Arial" charset="0"/>
              </a:rPr>
              <a:t>4. </a:t>
            </a:r>
            <a:r>
              <a:rPr lang="en-US" sz="1600" dirty="0" smtClean="0">
                <a:latin typeface="Times New Roman" charset="0"/>
                <a:cs typeface="Arial" charset="0"/>
              </a:rPr>
              <a:t>+</a:t>
            </a:r>
            <a:r>
              <a:rPr lang="en-US" sz="1600" dirty="0" smtClean="0">
                <a:latin typeface="Times New Roman" charset="0"/>
              </a:rPr>
              <a:t>23.0 </a:t>
            </a:r>
            <a:r>
              <a:rPr lang="en-US" sz="1600" dirty="0" smtClean="0">
                <a:latin typeface="Times New Roman" charset="0"/>
              </a:rPr>
              <a:t>m/s going </a:t>
            </a:r>
            <a:r>
              <a:rPr lang="en-US" sz="1600" dirty="0" smtClean="0">
                <a:latin typeface="Times New Roman" charset="0"/>
              </a:rPr>
              <a:t>up and -23.0 m/s going down, </a:t>
            </a:r>
            <a:endParaRPr lang="en-US" sz="1600" dirty="0" smtClean="0">
              <a:latin typeface="Times New Roman" charset="0"/>
            </a:endParaRPr>
          </a:p>
          <a:p>
            <a:r>
              <a:rPr lang="en-US" sz="1600" dirty="0" smtClean="0">
                <a:latin typeface="Times New Roman" charset="0"/>
              </a:rPr>
              <a:t>5. 1.87 s </a:t>
            </a:r>
            <a:r>
              <a:rPr lang="en-US" sz="1600" dirty="0" smtClean="0">
                <a:latin typeface="Times New Roman" charset="0"/>
              </a:rPr>
              <a:t>going up </a:t>
            </a:r>
            <a:r>
              <a:rPr lang="en-US" sz="1600" dirty="0" smtClean="0">
                <a:latin typeface="Times New Roman" charset="0"/>
              </a:rPr>
              <a:t>and </a:t>
            </a:r>
            <a:r>
              <a:rPr lang="en-US" sz="1600" dirty="0" smtClean="0">
                <a:latin typeface="Times New Roman" charset="0"/>
              </a:rPr>
              <a:t>6.55 </a:t>
            </a:r>
            <a:r>
              <a:rPr lang="en-US" sz="1600" smtClean="0">
                <a:latin typeface="Times New Roman" charset="0"/>
              </a:rPr>
              <a:t>s going down, </a:t>
            </a:r>
            <a:endParaRPr lang="en-US" sz="1600" dirty="0" smtClean="0">
              <a:latin typeface="Times New Roman" charset="0"/>
            </a:endParaRPr>
          </a:p>
          <a:p>
            <a:r>
              <a:rPr lang="en-US" sz="1600" dirty="0" smtClean="0">
                <a:latin typeface="Times New Roman" charset="0"/>
              </a:rPr>
              <a:t>6. -8.24 m/s and </a:t>
            </a:r>
            <a:r>
              <a:rPr lang="en-US" sz="1600" dirty="0">
                <a:latin typeface="Times New Roman" charset="0"/>
              </a:rPr>
              <a:t>83.5 </a:t>
            </a:r>
            <a:r>
              <a:rPr lang="en-US" sz="1600" dirty="0" smtClean="0">
                <a:latin typeface="Times New Roman" charset="0"/>
              </a:rPr>
              <a:t>m</a:t>
            </a:r>
            <a:endParaRPr lang="en-US" sz="1600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458200" cy="5859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>
                <a:latin typeface="Times New Roman" charset="0"/>
              </a:rPr>
              <a:t>A  pop fly remains airborne for 8.42 seconds and is caught at bat level.  Ignore air friction.</a:t>
            </a:r>
          </a:p>
          <a:p>
            <a:pPr marL="457200" indent="-457200"/>
            <a:endParaRPr lang="en-US">
              <a:latin typeface="Times New Roman" charset="0"/>
            </a:endParaRPr>
          </a:p>
          <a:p>
            <a:pPr marL="457200" indent="-457200">
              <a:buFontTx/>
              <a:buAutoNum type="arabicPeriod"/>
            </a:pPr>
            <a:r>
              <a:rPr lang="en-US">
                <a:latin typeface="Times New Roman" charset="0"/>
              </a:rPr>
              <a:t>What time did it spend going up?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half the time: 4.21 s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Times New Roman" charset="0"/>
              </a:rPr>
              <a:t>What was its initial velocity?  Its final?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use v = u + at: 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going up v = 0; u = 41.3001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initial is +41.3 m/s, final is -41.3 m/s (going down)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Times New Roman" charset="0"/>
              </a:rPr>
              <a:t>What maximum height does the ball reach?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use v</a:t>
            </a:r>
            <a:r>
              <a:rPr lang="en-US" baseline="30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 = u</a:t>
            </a:r>
            <a:r>
              <a:rPr lang="en-US" baseline="30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 + 2as?  v = 0 at the top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s = 86.9367… m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s = 86.9 m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Times New Roman" charset="0"/>
              </a:rPr>
              <a:t>What was the velocity at an elevation of 60. m?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v</a:t>
            </a:r>
            <a:r>
              <a:rPr lang="en-US" baseline="30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 = u</a:t>
            </a:r>
            <a:r>
              <a:rPr lang="en-US" baseline="30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 + 2as: |v| = 22.989 m/s, so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v = +23.0 m/s on the way up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v = -23.0 m/s on the way down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Times New Roman" charset="0"/>
              </a:rPr>
              <a:t>Why are there two answers to the previous?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going up and going down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Times New Roman" charset="0"/>
              </a:rPr>
              <a:t>What is the ball’s velocity and displacement at 5.05 s?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v = u + at: v = -8.24 m/s</a:t>
            </a:r>
          </a:p>
          <a:p>
            <a:pPr marL="1371600" lvl="2" indent="-457200"/>
            <a:r>
              <a:rPr lang="en-US">
                <a:latin typeface="Times New Roman" charset="0"/>
              </a:rPr>
              <a:t>s = ut + </a:t>
            </a:r>
            <a:r>
              <a:rPr lang="en-US" baseline="30000">
                <a:latin typeface="Times New Roman" charset="0"/>
              </a:rPr>
              <a:t>1</a:t>
            </a:r>
            <a:r>
              <a:rPr lang="en-US">
                <a:latin typeface="Times New Roman" charset="0"/>
              </a:rPr>
              <a:t>/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 at</a:t>
            </a:r>
            <a:r>
              <a:rPr lang="en-US" baseline="30000">
                <a:latin typeface="Times New Roman" charset="0"/>
              </a:rPr>
              <a:t>2 </a:t>
            </a:r>
            <a:r>
              <a:rPr lang="en-US">
                <a:latin typeface="Times New Roman" charset="0"/>
              </a:rPr>
              <a:t>: s = 83.5 m above bat.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335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8</cp:revision>
  <dcterms:created xsi:type="dcterms:W3CDTF">2011-09-26T15:05:53Z</dcterms:created>
  <dcterms:modified xsi:type="dcterms:W3CDTF">2015-09-30T03:20:06Z</dcterms:modified>
</cp:coreProperties>
</file>