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64" r:id="rId4"/>
    <p:sldId id="273" r:id="rId5"/>
    <p:sldId id="266" r:id="rId6"/>
    <p:sldId id="267" r:id="rId7"/>
    <p:sldId id="268" r:id="rId8"/>
    <p:sldId id="269" r:id="rId9"/>
    <p:sldId id="270" r:id="rId10"/>
    <p:sldId id="271" r:id="rId11"/>
    <p:sldId id="277" r:id="rId12"/>
    <p:sldId id="275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2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D8922-5BAE-4B00-9BC8-0D6770055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B4CA5-0D4A-4D58-8F8A-2D8E26A9E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F9650-5421-43A8-84E7-37E205BB5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D893-8E9D-45EA-BE69-022F049D25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DCFC5-92EE-4C17-A29F-F32129B54A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5D8A8-3674-42B7-BC28-8D285A5DB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DDC84-2247-4491-8493-12BD919FF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C50AB-83A1-489A-80A2-B04F55D7B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80D87-F911-43B8-B3EB-9B7661646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6C03A-F586-4805-BBA1-8C62A06C6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91B74-1071-46C0-9366-432D2AFF1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5533C0-4257-4548-B011-5F29E8D467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0" cy="6618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Write these down while you wait:</a:t>
            </a:r>
          </a:p>
          <a:p>
            <a:r>
              <a:rPr lang="en-US" sz="2800"/>
              <a:t>1 hr = 60 min = 3600 sec</a:t>
            </a:r>
          </a:p>
          <a:p>
            <a:r>
              <a:rPr lang="en-US" sz="2800"/>
              <a:t>1 km = 1000 m </a:t>
            </a:r>
            <a:r>
              <a:rPr lang="en-US" sz="2800">
                <a:sym typeface="Symbol" pitchFamily="18" charset="2"/>
              </a:rPr>
              <a:t> .6214 mile</a:t>
            </a:r>
          </a:p>
          <a:p>
            <a:r>
              <a:rPr lang="en-US" sz="2800">
                <a:sym typeface="Symbol" pitchFamily="18" charset="2"/>
              </a:rPr>
              <a:t>1 mile = 5280 ft = 1760 yards  1609 m</a:t>
            </a:r>
          </a:p>
          <a:p>
            <a:r>
              <a:rPr lang="en-US" sz="2800">
                <a:sym typeface="Symbol" pitchFamily="18" charset="2"/>
              </a:rPr>
              <a:t>1 m  3.281 ft</a:t>
            </a:r>
          </a:p>
          <a:p>
            <a:r>
              <a:rPr lang="en-US" sz="2800">
                <a:sym typeface="Symbol" pitchFamily="18" charset="2"/>
              </a:rPr>
              <a:t>1 yard = 3 feet</a:t>
            </a:r>
          </a:p>
          <a:p>
            <a:r>
              <a:rPr lang="en-US" sz="2800">
                <a:sym typeface="Symbol" pitchFamily="18" charset="2"/>
              </a:rPr>
              <a:t>Shortcuts:</a:t>
            </a:r>
          </a:p>
          <a:p>
            <a:r>
              <a:rPr lang="en-US" sz="2800">
                <a:sym typeface="Symbol" pitchFamily="18" charset="2"/>
              </a:rPr>
              <a:t>1 m/s = 3.6 km/hr  2.237 mph,	 (mph = miles/hour)</a:t>
            </a:r>
          </a:p>
          <a:p>
            <a:r>
              <a:rPr lang="en-US" sz="2800">
                <a:sym typeface="Symbol" pitchFamily="18" charset="2"/>
              </a:rPr>
              <a:t>1 mph  1.47 f/s (1.46666666…)</a:t>
            </a:r>
          </a:p>
          <a:p>
            <a:r>
              <a:rPr lang="en-US" sz="2800">
                <a:sym typeface="Symbol" pitchFamily="18" charset="2"/>
              </a:rPr>
              <a:t>1 f/s  .682 mph (.6818181818…)</a:t>
            </a:r>
          </a:p>
          <a:p>
            <a:endParaRPr lang="en-US" sz="2800">
              <a:sym typeface="Symbol" pitchFamily="18" charset="2"/>
            </a:endParaRPr>
          </a:p>
          <a:p>
            <a:r>
              <a:rPr lang="en-US" sz="3200" b="1">
                <a:sym typeface="Symbol" pitchFamily="18" charset="2"/>
              </a:rPr>
              <a:t>Answer This Question:</a:t>
            </a:r>
          </a:p>
          <a:p>
            <a:r>
              <a:rPr lang="en-US" sz="2800">
                <a:sym typeface="Symbol" pitchFamily="18" charset="2"/>
              </a:rPr>
              <a:t>How many feet per second is 30 mph?  (use any method you want – including help from others – but have an answer)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110. km/hr to m/s</a:t>
            </a:r>
          </a:p>
          <a:p>
            <a:pPr algn="ctr"/>
            <a:r>
              <a:rPr lang="en-US" sz="3600"/>
              <a:t>1000 m = 1 km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dirty="0"/>
              <a:t>110 </a:t>
            </a:r>
            <a:r>
              <a:rPr lang="en-US" sz="3600" u="sng" dirty="0"/>
              <a:t>km (1000 m)( 1 hr   )</a:t>
            </a:r>
            <a:r>
              <a:rPr lang="en-US" sz="3600" dirty="0"/>
              <a:t>    =   30.55556 m/s</a:t>
            </a:r>
          </a:p>
          <a:p>
            <a:pPr eaLnBrk="0" hangingPunct="0"/>
            <a:r>
              <a:rPr lang="en-US" sz="3600" dirty="0"/>
              <a:t>         hr (   1 km )(3600 s</a:t>
            </a:r>
            <a:r>
              <a:rPr lang="en-US" sz="3600" dirty="0" smtClean="0"/>
              <a:t>)</a:t>
            </a:r>
            <a:endParaRPr lang="en-US" sz="3600" dirty="0"/>
          </a:p>
          <a:p>
            <a:pPr eaLnBrk="0" hangingPunct="0"/>
            <a:r>
              <a:rPr lang="en-US" sz="3600" dirty="0"/>
              <a:t>30.6 m/s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30.6 m/s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038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Shortcuts: (mph = miles/hour)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m/s = 3.6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2.237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3.281 ft/s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1.467 f/s (1.46666666…)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1.609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0.4470 m/s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f/s = 0.3048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.6818 mph (.6818181818…)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1.0973 km/hr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0.2778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0.6214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0.9113 ft/s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A Baseball going </a:t>
            </a:r>
            <a:r>
              <a:rPr lang="en-US" sz="4000" dirty="0" smtClean="0"/>
              <a:t>92 </a:t>
            </a:r>
            <a:r>
              <a:rPr lang="en-US" sz="4000" dirty="0"/>
              <a:t>mph takes how much time to go </a:t>
            </a:r>
            <a:r>
              <a:rPr lang="en-US" sz="4000" dirty="0" smtClean="0"/>
              <a:t>60. </a:t>
            </a:r>
            <a:r>
              <a:rPr lang="en-US" sz="4000" dirty="0"/>
              <a:t>feet</a:t>
            </a:r>
            <a:r>
              <a:rPr lang="en-US" sz="4000" dirty="0" smtClean="0"/>
              <a:t>?</a:t>
            </a:r>
          </a:p>
          <a:p>
            <a:r>
              <a:rPr lang="en-US" sz="2800" dirty="0" smtClean="0"/>
              <a:t>(hint convert mph to ft/s first)</a:t>
            </a:r>
            <a:endParaRPr lang="en-US" sz="2800" dirty="0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28600" y="2057400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400" dirty="0" smtClean="0"/>
              <a:t>92 </a:t>
            </a:r>
            <a:r>
              <a:rPr lang="en-US" sz="1400" dirty="0"/>
              <a:t>mi/hr(5280 ft/1 mi)(1 hr/3600 s) </a:t>
            </a:r>
            <a:r>
              <a:rPr lang="en-US" sz="1400" dirty="0" smtClean="0"/>
              <a:t>= 134.933333 </a:t>
            </a:r>
            <a:r>
              <a:rPr lang="en-US" sz="1400" dirty="0"/>
              <a:t>f/s</a:t>
            </a:r>
            <a:endParaRPr lang="en-US" sz="1400" dirty="0">
              <a:sym typeface="Symbol" pitchFamily="18" charset="2"/>
            </a:endParaRPr>
          </a:p>
          <a:p>
            <a:pPr eaLnBrk="0" hangingPunct="0"/>
            <a:r>
              <a:rPr lang="en-US" sz="1600" dirty="0"/>
              <a:t>v = s/t</a:t>
            </a:r>
          </a:p>
          <a:p>
            <a:pPr eaLnBrk="0" hangingPunct="0"/>
            <a:r>
              <a:rPr lang="en-US" sz="1400" dirty="0" smtClean="0"/>
              <a:t>134.933333 </a:t>
            </a:r>
            <a:r>
              <a:rPr lang="en-US" sz="1400" dirty="0" smtClean="0"/>
              <a:t>f/s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(</a:t>
            </a:r>
            <a:r>
              <a:rPr lang="en-US" sz="1600" dirty="0" smtClean="0">
                <a:sym typeface="Symbol" pitchFamily="18" charset="2"/>
              </a:rPr>
              <a:t>60. </a:t>
            </a:r>
            <a:r>
              <a:rPr lang="en-US" sz="1600" dirty="0">
                <a:sym typeface="Symbol" pitchFamily="18" charset="2"/>
              </a:rPr>
              <a:t>f)</a:t>
            </a:r>
            <a:r>
              <a:rPr lang="en-US" sz="1600" dirty="0"/>
              <a:t>/t</a:t>
            </a:r>
            <a:endParaRPr lang="en-US" sz="1400" dirty="0"/>
          </a:p>
          <a:p>
            <a:pPr eaLnBrk="0" hangingPunct="0"/>
            <a:r>
              <a:rPr lang="en-US" sz="1400" dirty="0" smtClean="0"/>
              <a:t>t =0.44 </a:t>
            </a:r>
            <a:r>
              <a:rPr lang="en-US" sz="1400" dirty="0"/>
              <a:t>s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517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</a:t>
            </a:r>
            <a:r>
              <a:rPr lang="en-US" sz="1200" dirty="0" smtClean="0"/>
              <a:t>.44 </a:t>
            </a:r>
            <a:r>
              <a:rPr lang="en-US" sz="1200" dirty="0"/>
              <a:t>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6576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Shortcuts: (mph = miles/hour)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m/s = 3.6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2.237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3.281 ft/s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1.467 f/s (1.46666666…)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1.609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0.4470 m/s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f/s = 0.3048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.6818 mph (.6818181818…)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1.0973 km/hr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0.2778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0.6214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0.9113 ft/s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/>
              <a:t>A car traveling 80. km/hr will go how far (in meters) in 2.7 seconds?</a:t>
            </a:r>
          </a:p>
          <a:p>
            <a:r>
              <a:rPr lang="en-US" sz="2800" dirty="0" smtClean="0"/>
              <a:t>(hint convert km/hr to m/s first)</a:t>
            </a:r>
            <a:endParaRPr lang="en-US" sz="2800" dirty="0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28600" y="3397250"/>
            <a:ext cx="868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200" dirty="0"/>
              <a:t>80. km/hr(1000m/km)(3600s/h) = 22.22 m/s </a:t>
            </a:r>
          </a:p>
          <a:p>
            <a:pPr eaLnBrk="0" hangingPunct="0"/>
            <a:r>
              <a:rPr lang="en-US" sz="1400" dirty="0"/>
              <a:t>v = s/t</a:t>
            </a:r>
          </a:p>
          <a:p>
            <a:pPr eaLnBrk="0" hangingPunct="0"/>
            <a:r>
              <a:rPr lang="en-US" sz="1200" dirty="0"/>
              <a:t>22.22 m/s = </a:t>
            </a:r>
            <a:r>
              <a:rPr lang="en-US" sz="1400" dirty="0"/>
              <a:t>x/(</a:t>
            </a:r>
            <a:r>
              <a:rPr lang="en-US" sz="1200" dirty="0"/>
              <a:t>2.7 s)</a:t>
            </a:r>
          </a:p>
          <a:p>
            <a:pPr eaLnBrk="0" hangingPunct="0"/>
            <a:r>
              <a:rPr lang="en-US" sz="1400" dirty="0"/>
              <a:t>s = (</a:t>
            </a:r>
            <a:r>
              <a:rPr lang="en-US" sz="1200" dirty="0"/>
              <a:t>22.22 m/s)(2.7 s) = 60 m= 60. m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31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60. m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244876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Shortcuts: (mph = miles/hour)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m/s = 3.6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2.237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3.281 ft/s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1.467 f/s (1.46666666…)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1.609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0.4470 m/s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f/s = 0.3048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.6818 mph (.6818181818…)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1.0973 km/hr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0.2778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0.6214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0.9113 ft/s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dirty="0"/>
              <a:t>A car goes 132 feet in 3.1 seconds.  What is its speed in miles per hour</a:t>
            </a:r>
            <a:r>
              <a:rPr lang="en-US" sz="4400" dirty="0" smtClean="0"/>
              <a:t>?</a:t>
            </a:r>
          </a:p>
          <a:p>
            <a:r>
              <a:rPr lang="en-US" sz="2800" dirty="0" smtClean="0"/>
              <a:t>(find the answer, and convert to mph)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28600" y="3019425"/>
            <a:ext cx="86868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100" dirty="0"/>
              <a:t>v = s/t</a:t>
            </a:r>
          </a:p>
          <a:p>
            <a:pPr eaLnBrk="0" hangingPunct="0"/>
            <a:r>
              <a:rPr lang="en-US" sz="1100" dirty="0"/>
              <a:t>v = (132 f)/</a:t>
            </a:r>
            <a:r>
              <a:rPr lang="en-US" sz="1100" dirty="0">
                <a:sym typeface="Symbol" pitchFamily="18" charset="2"/>
              </a:rPr>
              <a:t>(3.1 s) = 42.5806 f/s</a:t>
            </a:r>
            <a:endParaRPr lang="en-US" sz="1100" dirty="0"/>
          </a:p>
          <a:p>
            <a:r>
              <a:rPr lang="en-US" sz="1100" dirty="0">
                <a:sym typeface="Symbol" pitchFamily="18" charset="2"/>
              </a:rPr>
              <a:t>42.5806 f/s(3600 s/h)/(5280 f/mi) = 29 mph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01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170 f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0386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Shortcuts: (mph = miles/hour)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m/s = 3.6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2.237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3.281 ft/s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1.467 f/s (1.46666666…)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1.609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0.4470 m/s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f/s = 0.3048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.6818 mph (.6818181818…)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1.0973 km/hr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0.2778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0.6214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0.9113 ft/s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0" cy="5370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Write these down while you wait:</a:t>
            </a:r>
          </a:p>
          <a:p>
            <a:r>
              <a:rPr lang="en-US" sz="1800"/>
              <a:t>1 hr = 60 min = 3600 sec</a:t>
            </a:r>
          </a:p>
          <a:p>
            <a:r>
              <a:rPr lang="en-US" sz="1800"/>
              <a:t>1 km = 1000 m </a:t>
            </a:r>
            <a:r>
              <a:rPr lang="en-US" sz="1800">
                <a:sym typeface="Symbol" pitchFamily="18" charset="2"/>
              </a:rPr>
              <a:t> .6214 mile</a:t>
            </a:r>
          </a:p>
          <a:p>
            <a:r>
              <a:rPr lang="en-US" sz="1800">
                <a:sym typeface="Symbol" pitchFamily="18" charset="2"/>
              </a:rPr>
              <a:t>1 mile = 5280 ft = 1760 yards  1609 m</a:t>
            </a:r>
          </a:p>
          <a:p>
            <a:r>
              <a:rPr lang="en-US" sz="1800">
                <a:sym typeface="Symbol" pitchFamily="18" charset="2"/>
              </a:rPr>
              <a:t>1 m  3.281 ft</a:t>
            </a:r>
          </a:p>
          <a:p>
            <a:r>
              <a:rPr lang="en-US" sz="1800">
                <a:sym typeface="Symbol" pitchFamily="18" charset="2"/>
              </a:rPr>
              <a:t>1 yard = 3 feet</a:t>
            </a:r>
          </a:p>
          <a:p>
            <a:r>
              <a:rPr lang="en-US" sz="1800">
                <a:sym typeface="Symbol" pitchFamily="18" charset="2"/>
              </a:rPr>
              <a:t>Shortcuts:</a:t>
            </a:r>
          </a:p>
          <a:p>
            <a:r>
              <a:rPr lang="en-US" sz="1800">
                <a:sym typeface="Symbol" pitchFamily="18" charset="2"/>
              </a:rPr>
              <a:t>1 m/s = 3.6 km/hr  2.237 mph,	 (mph = miles/hour)</a:t>
            </a:r>
          </a:p>
          <a:p>
            <a:r>
              <a:rPr lang="en-US" sz="1800">
                <a:sym typeface="Symbol" pitchFamily="18" charset="2"/>
              </a:rPr>
              <a:t>1 mph  1.47 f/s (1.46666666…)</a:t>
            </a:r>
          </a:p>
          <a:p>
            <a:r>
              <a:rPr lang="en-US" sz="1800">
                <a:sym typeface="Symbol" pitchFamily="18" charset="2"/>
              </a:rPr>
              <a:t>1 f/s  .682 mph (.6818181818…)</a:t>
            </a:r>
          </a:p>
          <a:p>
            <a:endParaRPr lang="en-US" sz="1800">
              <a:sym typeface="Symbol" pitchFamily="18" charset="2"/>
            </a:endParaRPr>
          </a:p>
          <a:p>
            <a:r>
              <a:rPr lang="en-US" sz="2000" b="1">
                <a:sym typeface="Symbol" pitchFamily="18" charset="2"/>
              </a:rPr>
              <a:t>Answer This Question:</a:t>
            </a:r>
          </a:p>
          <a:p>
            <a:r>
              <a:rPr lang="en-US" sz="1800">
                <a:sym typeface="Symbol" pitchFamily="18" charset="2"/>
              </a:rPr>
              <a:t>How many feet per second is 30 mph?  (use any method you want – including help from others – but have an answer)</a:t>
            </a:r>
          </a:p>
          <a:p>
            <a:endParaRPr lang="en-US" sz="1800">
              <a:sym typeface="Symbol" pitchFamily="18" charset="2"/>
            </a:endParaRPr>
          </a:p>
          <a:p>
            <a:r>
              <a:rPr lang="en-US" sz="1800">
                <a:sym typeface="Symbol" pitchFamily="18" charset="2"/>
              </a:rPr>
              <a:t>(30 mph)(1.4666666) = 44 ft/s</a:t>
            </a:r>
          </a:p>
          <a:p>
            <a:endParaRPr lang="en-US" sz="1800">
              <a:sym typeface="Symbol" pitchFamily="18" charset="2"/>
            </a:endParaRPr>
          </a:p>
          <a:p>
            <a:r>
              <a:rPr lang="en-US" sz="1800" u="sng">
                <a:sym typeface="Symbol" pitchFamily="18" charset="2"/>
              </a:rPr>
              <a:t>(30 mi)(5280 ft)(1 hr)</a:t>
            </a:r>
            <a:r>
              <a:rPr lang="en-US" sz="1800">
                <a:sym typeface="Symbol" pitchFamily="18" charset="2"/>
              </a:rPr>
              <a:t>	= 44 ft/s</a:t>
            </a:r>
          </a:p>
          <a:p>
            <a:r>
              <a:rPr lang="en-US" sz="1800">
                <a:sym typeface="Symbol" pitchFamily="18" charset="2"/>
              </a:rPr>
              <a:t>(    hr  )(   1 mi )(3600 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Dimensional Analysis</a:t>
            </a:r>
            <a:r>
              <a:rPr lang="en-US" sz="3200"/>
              <a:t> </a:t>
            </a:r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Handy things to know</a:t>
            </a:r>
          </a:p>
          <a:p>
            <a:pPr lvl="1">
              <a:buFontTx/>
              <a:buChar char="•"/>
            </a:pPr>
            <a:r>
              <a:rPr lang="en-US" sz="3200"/>
              <a:t>Ways to convert</a:t>
            </a:r>
          </a:p>
          <a:p>
            <a:pPr lvl="1">
              <a:buFontTx/>
              <a:buChar char="•"/>
            </a:pPr>
            <a:r>
              <a:rPr lang="en-US" sz="3200"/>
              <a:t>Whiteboard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000250" y="0"/>
          <a:ext cx="5143500" cy="6858000"/>
        </p:xfrm>
        <a:graphic>
          <a:graphicData uri="http://schemas.openxmlformats.org/presentationml/2006/ole">
            <p:oleObj spid="_x0000_s102404" name="Image File" r:id="rId3" imgW="3047619" imgH="406349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4100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Ways to convert units:</a:t>
            </a:r>
            <a:endParaRPr lang="en-US" sz="320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4419600" y="0"/>
            <a:ext cx="4495800" cy="1552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/>
              <a:t>Unit cancellation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Calculator’s built in (TI 85/86)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Conversion factors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Google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8077200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Unit cancellation: </a:t>
            </a:r>
          </a:p>
          <a:p>
            <a:pPr marL="914400" lvl="1" indent="-457200"/>
            <a:r>
              <a:rPr lang="en-US" sz="2800"/>
              <a:t>30. mph to ft/s:</a:t>
            </a:r>
          </a:p>
          <a:p>
            <a:pPr marL="914400" lvl="1" indent="-457200"/>
            <a:endParaRPr lang="en-US" sz="2800"/>
          </a:p>
          <a:p>
            <a:pPr marL="914400" lvl="1" indent="-457200"/>
            <a:r>
              <a:rPr lang="en-US" sz="2800"/>
              <a:t>30. </a:t>
            </a:r>
            <a:r>
              <a:rPr lang="en-US" sz="2800" u="sng"/>
              <a:t>mi(5280 ft)(  1 hr  )</a:t>
            </a:r>
            <a:r>
              <a:rPr lang="en-US" sz="2800"/>
              <a:t> </a:t>
            </a:r>
          </a:p>
          <a:p>
            <a:pPr marL="914400" lvl="1" indent="-457200"/>
            <a:r>
              <a:rPr lang="en-US" sz="2800"/>
              <a:t>      hr (  1 mi  )(3600 s)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4419600" y="2419350"/>
            <a:ext cx="36798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= 44 f/s </a:t>
            </a:r>
            <a:r>
              <a:rPr lang="en-US" sz="1800"/>
              <a:t>(note the units canceling)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04800" y="3990975"/>
            <a:ext cx="8077200" cy="1647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Conversion factor: </a:t>
            </a:r>
          </a:p>
          <a:p>
            <a:pPr marL="914400" lvl="1" indent="-457200"/>
            <a:r>
              <a:rPr lang="en-US" sz="2800"/>
              <a:t>30. mph to ft/s: (</a:t>
            </a:r>
            <a:r>
              <a:rPr lang="en-US" sz="2800">
                <a:sym typeface="Symbol" pitchFamily="18" charset="2"/>
              </a:rPr>
              <a:t>1 mph = 1.47 f/s)</a:t>
            </a:r>
            <a:endParaRPr lang="en-US" sz="2800"/>
          </a:p>
          <a:p>
            <a:pPr marL="914400" lvl="1" indent="-457200"/>
            <a:r>
              <a:rPr lang="en-US" sz="2800"/>
              <a:t>30. mph x (1.47) = 44.1 = 44 ft/s </a:t>
            </a:r>
          </a:p>
          <a:p>
            <a:pPr marL="914400" lvl="1" indent="-457200"/>
            <a:r>
              <a:rPr lang="en-US" sz="1800"/>
              <a:t>(slightly off - what’s the “real” conversion factor?)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04800" y="5607050"/>
            <a:ext cx="80772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Google: </a:t>
            </a:r>
          </a:p>
          <a:p>
            <a:pPr marL="914400" lvl="1" indent="-457200"/>
            <a:r>
              <a:rPr lang="en-US" sz="2800"/>
              <a:t>Type </a:t>
            </a:r>
            <a:r>
              <a:rPr lang="en-US" sz="2800">
                <a:solidFill>
                  <a:schemeClr val="accent2"/>
                </a:solidFill>
              </a:rPr>
              <a:t>30. mph in ft/s</a:t>
            </a:r>
            <a:r>
              <a:rPr lang="en-US" sz="2800"/>
              <a:t> into the search bar (text it?)</a:t>
            </a:r>
            <a:endParaRPr lang="en-US" sz="1800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04800" y="2847975"/>
            <a:ext cx="80772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Calculator (TI 85/86)</a:t>
            </a:r>
          </a:p>
          <a:p>
            <a:pPr marL="914400" lvl="1" indent="-457200"/>
            <a:r>
              <a:rPr lang="en-US" sz="2800"/>
              <a:t>2</a:t>
            </a:r>
            <a:r>
              <a:rPr lang="en-US" sz="2800" baseline="30000"/>
              <a:t>nd</a:t>
            </a:r>
            <a:r>
              <a:rPr lang="en-US" sz="2800"/>
              <a:t> </a:t>
            </a:r>
            <a:r>
              <a:rPr lang="en-US" sz="1800"/>
              <a:t>CONV, MORE, MORE, SPEED</a:t>
            </a:r>
            <a:r>
              <a:rPr lang="en-US" sz="2800"/>
              <a:t>, 30 mi/hr &gt; ft/s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5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5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/>
      <p:bldP spid="95237" grpId="0" build="p" autoUpdateAnimBg="0"/>
      <p:bldP spid="95238" grpId="0" autoUpdateAnimBg="0"/>
      <p:bldP spid="95239" grpId="0" autoUpdateAnimBg="0"/>
      <p:bldP spid="95240" grpId="0" build="p" autoUpdateAnimBg="0"/>
      <p:bldP spid="95241" grpId="0" build="p" autoUpdateAnimBg="0"/>
      <p:bldP spid="9524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Conversions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32 mile/hour to feet/second</a:t>
            </a:r>
          </a:p>
          <a:p>
            <a:pPr algn="ctr"/>
            <a:r>
              <a:rPr lang="en-US" sz="3600"/>
              <a:t>5280 ft = 1 mi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dirty="0"/>
              <a:t>32 </a:t>
            </a:r>
            <a:r>
              <a:rPr lang="en-US" sz="3600" u="sng" dirty="0"/>
              <a:t>mi(5280 ft)( 1 hr   )</a:t>
            </a:r>
            <a:r>
              <a:rPr lang="en-US" sz="3600" dirty="0"/>
              <a:t>    =   46.933333</a:t>
            </a:r>
          </a:p>
          <a:p>
            <a:pPr eaLnBrk="0" hangingPunct="0"/>
            <a:r>
              <a:rPr lang="en-US" sz="3600" dirty="0"/>
              <a:t>     hr (   1 mi )(3600 s</a:t>
            </a:r>
            <a:r>
              <a:rPr lang="en-US" sz="3600" dirty="0" smtClean="0"/>
              <a:t>)</a:t>
            </a:r>
            <a:endParaRPr lang="en-US" sz="3600" dirty="0"/>
          </a:p>
          <a:p>
            <a:pPr eaLnBrk="0" hangingPunct="0"/>
            <a:r>
              <a:rPr lang="en-US" sz="3600" dirty="0"/>
              <a:t>47 f/s (2 sig figs)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27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47 f/s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168676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Shortcuts: (mph = miles/hour)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m/s = 3.6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2.237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3.281 ft/s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1.467 f/s (1.46666666…)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1.609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0.4470 m/s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f/s = 0.3048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.6818 mph (.6818181818…)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1.0973 km/hr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0.2778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0.6214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0.9113 ft/s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88.0 feet/second to mph</a:t>
            </a:r>
          </a:p>
          <a:p>
            <a:pPr algn="ctr"/>
            <a:r>
              <a:rPr lang="en-US" sz="3600"/>
              <a:t>5280 ft = 1 mi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dirty="0"/>
              <a:t>88 </a:t>
            </a:r>
            <a:r>
              <a:rPr lang="en-US" sz="3600" u="sng" dirty="0"/>
              <a:t>ft(   1 mi )(3600 s)</a:t>
            </a:r>
            <a:r>
              <a:rPr lang="en-US" sz="3600" dirty="0"/>
              <a:t>    =   60 mph</a:t>
            </a:r>
          </a:p>
          <a:p>
            <a:pPr eaLnBrk="0" hangingPunct="0"/>
            <a:r>
              <a:rPr lang="en-US" sz="3600" dirty="0"/>
              <a:t>     s (5280 ft)( 1 hr   </a:t>
            </a:r>
            <a:r>
              <a:rPr lang="en-US" sz="3600" dirty="0" smtClean="0"/>
              <a:t>)</a:t>
            </a:r>
            <a:endParaRPr lang="en-US" sz="3600" dirty="0"/>
          </a:p>
          <a:p>
            <a:pPr eaLnBrk="0" hangingPunct="0"/>
            <a:r>
              <a:rPr lang="en-US" sz="3600" dirty="0"/>
              <a:t>60.0 mph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60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60.0 mph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16867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Shortcuts: (mph = miles/hour)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m/s = 3.6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2.237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3.281 ft/s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1.467 f/s (1.46666666…)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1.609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0.4470 m/s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f/s = 0.3048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.6818 mph (.6818181818…)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1.0973 km/hr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0.2778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0.6214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0.9113 ft/s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27.2 m/s to km/hr</a:t>
            </a:r>
          </a:p>
          <a:p>
            <a:pPr algn="ctr"/>
            <a:r>
              <a:rPr lang="en-US" sz="3600"/>
              <a:t>1000 m = 1 km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dirty="0"/>
              <a:t>27.2 </a:t>
            </a:r>
            <a:r>
              <a:rPr lang="en-US" sz="3600" u="sng" dirty="0"/>
              <a:t>m (   1 km )(3600 s)</a:t>
            </a:r>
            <a:r>
              <a:rPr lang="en-US" sz="3600" dirty="0"/>
              <a:t>    =   97.92 km/hr</a:t>
            </a:r>
          </a:p>
          <a:p>
            <a:pPr eaLnBrk="0" hangingPunct="0"/>
            <a:r>
              <a:rPr lang="en-US" sz="3600" dirty="0"/>
              <a:t>         s  (1000 m)( 1 hr   </a:t>
            </a:r>
            <a:r>
              <a:rPr lang="en-US" sz="3600" dirty="0" smtClean="0"/>
              <a:t>)</a:t>
            </a:r>
            <a:endParaRPr lang="en-US" sz="3600" dirty="0"/>
          </a:p>
          <a:p>
            <a:pPr eaLnBrk="0" hangingPunct="0"/>
            <a:r>
              <a:rPr lang="en-US" sz="3600" dirty="0"/>
              <a:t>97.9 km/hr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540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97.9 km/hr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40386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Shortcuts: (mph = miles/hour)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m/s = 3.6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2.237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3.281 ft/s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1.467 f/s (1.46666666…)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1.609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0.4470 m/s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f/s = 0.3048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.6818 mph (.6818181818…)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1.0973 km/hr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km/hr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0.2778 m/s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0.6214 mph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0.9113 ft/s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1006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Image File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178</cp:revision>
  <dcterms:created xsi:type="dcterms:W3CDTF">2001-03-01T17:38:38Z</dcterms:created>
  <dcterms:modified xsi:type="dcterms:W3CDTF">2016-09-14T19:43:46Z</dcterms:modified>
</cp:coreProperties>
</file>