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23" r:id="rId3"/>
    <p:sldId id="334" r:id="rId4"/>
    <p:sldId id="313" r:id="rId5"/>
    <p:sldId id="314" r:id="rId6"/>
    <p:sldId id="324" r:id="rId7"/>
    <p:sldId id="325" r:id="rId8"/>
    <p:sldId id="312" r:id="rId9"/>
    <p:sldId id="331" r:id="rId10"/>
    <p:sldId id="332" r:id="rId11"/>
    <p:sldId id="333" r:id="rId12"/>
    <p:sldId id="330" r:id="rId13"/>
    <p:sldId id="326" r:id="rId14"/>
    <p:sldId id="318" r:id="rId15"/>
    <p:sldId id="327" r:id="rId16"/>
    <p:sldId id="328" r:id="rId17"/>
    <p:sldId id="335" r:id="rId18"/>
    <p:sldId id="341" r:id="rId19"/>
    <p:sldId id="337" r:id="rId20"/>
    <p:sldId id="338" r:id="rId21"/>
    <p:sldId id="340" r:id="rId22"/>
    <p:sldId id="33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922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74ED5-4FC0-4CC4-8806-638540DE6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15ABC-A650-4CA2-ACBB-A7795761B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C5ADC-2CA5-44B2-968E-F1A13B3CD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DC068-2CA9-4A57-8FAF-4B9639175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3851-0DEF-4A18-AA86-9EC18DCDD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E27D3-747F-4E87-A0BC-305B45656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B9D41-8274-4E9D-9B0B-09B91A70E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97FEC-5949-4726-B753-FA9F20EE0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73746-4A37-42D9-BCFF-48CFB769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6DA57-1ADF-4793-BF9D-B00DD37D3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3BA7E-3441-43A9-8CC5-1A4D22A7A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BDE6226-E35F-4658-9DE9-AE95E0B84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Uncertainty</a:t>
            </a:r>
            <a:r>
              <a:rPr lang="en-US" sz="3200"/>
              <a:t> </a:t>
            </a:r>
            <a:r>
              <a:rPr lang="en-US" sz="4400"/>
              <a:t>Contents: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/>
              <a:t>General</a:t>
            </a:r>
          </a:p>
          <a:p>
            <a:pPr lvl="1">
              <a:buFontTx/>
              <a:buChar char="•"/>
            </a:pPr>
            <a:r>
              <a:rPr lang="en-US" sz="3200"/>
              <a:t>Rules for addition and subtraction</a:t>
            </a:r>
          </a:p>
          <a:p>
            <a:pPr lvl="1">
              <a:buFontTx/>
              <a:buChar char="•"/>
            </a:pPr>
            <a:r>
              <a:rPr lang="en-US" sz="3200"/>
              <a:t>Whiteboards for addition and subtraction</a:t>
            </a:r>
          </a:p>
          <a:p>
            <a:pPr lvl="1">
              <a:buFontTx/>
              <a:buChar char="•"/>
            </a:pPr>
            <a:r>
              <a:rPr lang="en-US" sz="3200"/>
              <a:t>Rule for multiplication and division</a:t>
            </a:r>
          </a:p>
          <a:p>
            <a:pPr lvl="1">
              <a:buFontTx/>
              <a:buChar char="•"/>
            </a:pPr>
            <a:r>
              <a:rPr lang="en-US" sz="3200"/>
              <a:t>Examples of multiplication and division</a:t>
            </a:r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074025" cy="2771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% uncertainty</a:t>
            </a:r>
          </a:p>
          <a:p>
            <a:pPr algn="ctr"/>
            <a:endParaRPr lang="en-US" sz="4400"/>
          </a:p>
          <a:p>
            <a:pPr algn="ctr"/>
            <a:r>
              <a:rPr lang="en-US" sz="4400"/>
              <a:t>(6 ± 3%)   x   (8 ± 2%)    = ??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1295400" y="3429000"/>
            <a:ext cx="4006850" cy="155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6x8 = 48</a:t>
            </a:r>
          </a:p>
          <a:p>
            <a:r>
              <a:rPr lang="en-US" sz="3200"/>
              <a:t>uncty = 3% + 2% = 5%</a:t>
            </a:r>
          </a:p>
          <a:p>
            <a:r>
              <a:rPr lang="en-US" sz="3200"/>
              <a:t>48 </a:t>
            </a:r>
            <a:r>
              <a:rPr lang="en-US" sz="3200" u="sng"/>
              <a:t>+</a:t>
            </a:r>
            <a:r>
              <a:rPr lang="en-US" sz="3200"/>
              <a:t> 5%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6548438"/>
            <a:ext cx="701675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48 </a:t>
            </a:r>
            <a:r>
              <a:rPr lang="en-US" sz="1200" u="sng"/>
              <a:t>+</a:t>
            </a:r>
            <a:r>
              <a:rPr lang="en-US" sz="1200"/>
              <a:t> 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074025" cy="2771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% uncertainty</a:t>
            </a:r>
          </a:p>
          <a:p>
            <a:pPr algn="ctr"/>
            <a:endParaRPr lang="en-US" sz="4400"/>
          </a:p>
          <a:p>
            <a:pPr algn="ctr"/>
            <a:r>
              <a:rPr lang="en-US" sz="4400"/>
              <a:t>(72 ± 5%)   </a:t>
            </a:r>
            <a:r>
              <a:rPr lang="en-US" sz="4400">
                <a:sym typeface="Symbol" pitchFamily="18" charset="2"/>
              </a:rPr>
              <a:t></a:t>
            </a:r>
            <a:r>
              <a:rPr lang="en-US" sz="4400"/>
              <a:t>   (9 ±  2%)    = ??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1295400" y="3429000"/>
            <a:ext cx="4006850" cy="155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72/9 = 8</a:t>
            </a:r>
          </a:p>
          <a:p>
            <a:r>
              <a:rPr lang="en-US" sz="3200"/>
              <a:t>uncty = 5% + 2% = 7%</a:t>
            </a:r>
          </a:p>
          <a:p>
            <a:r>
              <a:rPr lang="en-US" sz="3200"/>
              <a:t>8 </a:t>
            </a:r>
            <a:r>
              <a:rPr lang="en-US" sz="3200" u="sng"/>
              <a:t>+</a:t>
            </a:r>
            <a:r>
              <a:rPr lang="en-US" sz="3200"/>
              <a:t> 7%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4800" y="6548438"/>
            <a:ext cx="625475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8 </a:t>
            </a:r>
            <a:r>
              <a:rPr lang="en-US" sz="1200" u="sng"/>
              <a:t>+</a:t>
            </a:r>
            <a:r>
              <a:rPr lang="en-US" sz="1200"/>
              <a:t> 7%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0"/>
            <a:ext cx="8796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Rule for multiplication and division</a:t>
            </a:r>
            <a:r>
              <a:rPr lang="en-US" sz="3200"/>
              <a:t> 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28600" y="1044575"/>
            <a:ext cx="8686800" cy="3937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The fractional uncertainty of a product or quotient is the sum of the fractional uncertainty of the operands: (??)</a:t>
            </a:r>
          </a:p>
          <a:p>
            <a:endParaRPr lang="en-US" sz="3600"/>
          </a:p>
          <a:p>
            <a:pPr lvl="1"/>
            <a:r>
              <a:rPr lang="en-US" sz="3600"/>
              <a:t>If y = </a:t>
            </a:r>
            <a:r>
              <a:rPr lang="en-US" sz="3600" u="sng"/>
              <a:t>ab</a:t>
            </a:r>
            <a:r>
              <a:rPr lang="en-US" sz="3600"/>
              <a:t>,   then </a:t>
            </a:r>
            <a:r>
              <a:rPr lang="en-US" sz="3600" u="sng">
                <a:sym typeface="Symbol" pitchFamily="18" charset="2"/>
              </a:rPr>
              <a:t>y</a:t>
            </a:r>
            <a:r>
              <a:rPr lang="en-US" sz="3600">
                <a:sym typeface="Symbol" pitchFamily="18" charset="2"/>
              </a:rPr>
              <a:t>  =  </a:t>
            </a:r>
            <a:r>
              <a:rPr lang="en-US" sz="3600" u="sng">
                <a:sym typeface="Symbol" pitchFamily="18" charset="2"/>
              </a:rPr>
              <a:t>a</a:t>
            </a:r>
            <a:r>
              <a:rPr lang="en-US" sz="3600">
                <a:sym typeface="Symbol" pitchFamily="18" charset="2"/>
              </a:rPr>
              <a:t>  +  </a:t>
            </a:r>
            <a:r>
              <a:rPr lang="en-US" sz="3600" u="sng">
                <a:sym typeface="Symbol" pitchFamily="18" charset="2"/>
              </a:rPr>
              <a:t>b</a:t>
            </a:r>
            <a:r>
              <a:rPr lang="en-US" sz="3600">
                <a:sym typeface="Symbol" pitchFamily="18" charset="2"/>
              </a:rPr>
              <a:t>  +  </a:t>
            </a:r>
            <a:r>
              <a:rPr lang="en-US" sz="3600" u="sng">
                <a:sym typeface="Symbol" pitchFamily="18" charset="2"/>
              </a:rPr>
              <a:t>c</a:t>
            </a:r>
          </a:p>
          <a:p>
            <a:pPr lvl="1"/>
            <a:r>
              <a:rPr lang="en-US" sz="3600">
                <a:sym typeface="Symbol" pitchFamily="18" charset="2"/>
              </a:rPr>
              <a:t>     </a:t>
            </a:r>
            <a:r>
              <a:rPr lang="en-US" sz="2800">
                <a:sym typeface="Symbol" pitchFamily="18" charset="2"/>
              </a:rPr>
              <a:t>   </a:t>
            </a:r>
            <a:r>
              <a:rPr lang="en-US" sz="3600">
                <a:sym typeface="Symbol" pitchFamily="18" charset="2"/>
              </a:rPr>
              <a:t>    c              y         a         b     </a:t>
            </a:r>
            <a:r>
              <a:rPr lang="en-US" sz="2800">
                <a:sym typeface="Symbol" pitchFamily="18" charset="2"/>
              </a:rPr>
              <a:t>  </a:t>
            </a:r>
            <a:r>
              <a:rPr lang="en-US" sz="3600">
                <a:sym typeface="Symbol" pitchFamily="18" charset="2"/>
              </a:rPr>
              <a:t>  c</a:t>
            </a:r>
            <a:endParaRPr lang="en-US" sz="3600"/>
          </a:p>
          <a:p>
            <a:pPr lvl="1" eaLnBrk="0" hangingPunct="0"/>
            <a:r>
              <a:rPr lang="en-US" sz="3600">
                <a:sym typeface="Symbol" pitchFamily="18" charset="2"/>
              </a:rPr>
              <a:t> - uncertainty in</a:t>
            </a:r>
            <a:r>
              <a:rPr lang="en-US" sz="360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build="p" autoUpdateAnimBg="0"/>
      <p:bldP spid="10445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-152400"/>
            <a:ext cx="8796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Rule for multiplication and division</a:t>
            </a:r>
            <a:r>
              <a:rPr lang="en-US" sz="3200"/>
              <a:t>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8686800" cy="2654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800"/>
              <a:t>If y = </a:t>
            </a:r>
            <a:r>
              <a:rPr lang="en-US" sz="2800" u="sng"/>
              <a:t>ab</a:t>
            </a:r>
            <a:r>
              <a:rPr lang="en-US" sz="2800"/>
              <a:t>,   then </a:t>
            </a:r>
            <a:r>
              <a:rPr lang="en-US" sz="2800" u="sng">
                <a:sym typeface="Symbol" pitchFamily="18" charset="2"/>
              </a:rPr>
              <a:t>y</a:t>
            </a:r>
            <a:r>
              <a:rPr lang="en-US" sz="2800">
                <a:sym typeface="Symbol" pitchFamily="18" charset="2"/>
              </a:rPr>
              <a:t>  =  </a:t>
            </a:r>
            <a:r>
              <a:rPr lang="en-US" sz="2800" u="sng">
                <a:sym typeface="Symbol" pitchFamily="18" charset="2"/>
              </a:rPr>
              <a:t>a</a:t>
            </a:r>
            <a:r>
              <a:rPr lang="en-US" sz="2800">
                <a:sym typeface="Symbol" pitchFamily="18" charset="2"/>
              </a:rPr>
              <a:t>  +  </a:t>
            </a:r>
            <a:r>
              <a:rPr lang="en-US" sz="2800" u="sng">
                <a:sym typeface="Symbol" pitchFamily="18" charset="2"/>
              </a:rPr>
              <a:t>b</a:t>
            </a:r>
            <a:r>
              <a:rPr lang="en-US" sz="2800">
                <a:sym typeface="Symbol" pitchFamily="18" charset="2"/>
              </a:rPr>
              <a:t>  +  </a:t>
            </a:r>
            <a:r>
              <a:rPr lang="en-US" sz="2800" u="sng">
                <a:sym typeface="Symbol" pitchFamily="18" charset="2"/>
              </a:rPr>
              <a:t>c</a:t>
            </a:r>
          </a:p>
          <a:p>
            <a:pPr lvl="1"/>
            <a:r>
              <a:rPr lang="en-US" sz="2800">
                <a:sym typeface="Symbol" pitchFamily="18" charset="2"/>
              </a:rPr>
              <a:t>     </a:t>
            </a:r>
            <a:r>
              <a:rPr lang="en-US" sz="2000">
                <a:sym typeface="Symbol" pitchFamily="18" charset="2"/>
              </a:rPr>
              <a:t>   </a:t>
            </a:r>
            <a:r>
              <a:rPr lang="en-US" sz="2800">
                <a:sym typeface="Symbol" pitchFamily="18" charset="2"/>
              </a:rPr>
              <a:t>    c              y         a         b     </a:t>
            </a:r>
            <a:r>
              <a:rPr lang="en-US" sz="2000">
                <a:sym typeface="Symbol" pitchFamily="18" charset="2"/>
              </a:rPr>
              <a:t>  </a:t>
            </a:r>
            <a:r>
              <a:rPr lang="en-US" sz="2800">
                <a:sym typeface="Symbol" pitchFamily="18" charset="2"/>
              </a:rPr>
              <a:t>  c</a:t>
            </a:r>
          </a:p>
          <a:p>
            <a:pPr lvl="1"/>
            <a:endParaRPr lang="en-US" sz="2800">
              <a:sym typeface="Symbol" pitchFamily="18" charset="2"/>
            </a:endParaRPr>
          </a:p>
          <a:p>
            <a:r>
              <a:rPr lang="en-US" sz="2800"/>
              <a:t>Example:</a:t>
            </a:r>
          </a:p>
          <a:p>
            <a:r>
              <a:rPr lang="en-US" sz="2800"/>
              <a:t>A metal plate measures 21.1 </a:t>
            </a:r>
            <a:r>
              <a:rPr lang="en-US" sz="2800" u="sng"/>
              <a:t>+</a:t>
            </a:r>
            <a:r>
              <a:rPr lang="en-US" sz="2800"/>
              <a:t> .5 cm by 15.3 </a:t>
            </a:r>
            <a:r>
              <a:rPr lang="en-US" sz="2800" u="sng"/>
              <a:t>+</a:t>
            </a:r>
            <a:r>
              <a:rPr lang="en-US" sz="2800"/>
              <a:t> .1 cm.  What is its area?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3282950" y="3429000"/>
            <a:ext cx="4108450" cy="3081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Find the area:</a:t>
            </a:r>
          </a:p>
          <a:p>
            <a:r>
              <a:rPr lang="en-US" sz="2800"/>
              <a:t>21.1 x 15.3 = 322.83</a:t>
            </a:r>
          </a:p>
          <a:p>
            <a:r>
              <a:rPr lang="en-US" sz="2800"/>
              <a:t>Use the formula:</a:t>
            </a:r>
          </a:p>
          <a:p>
            <a:pPr lvl="1"/>
            <a:r>
              <a:rPr lang="en-US" sz="2800">
                <a:sym typeface="Symbol" pitchFamily="18" charset="2"/>
              </a:rPr>
              <a:t>   </a:t>
            </a:r>
            <a:r>
              <a:rPr lang="en-US" sz="2800" u="sng">
                <a:sym typeface="Symbol" pitchFamily="18" charset="2"/>
              </a:rPr>
              <a:t>y</a:t>
            </a:r>
            <a:r>
              <a:rPr lang="en-US" sz="2800">
                <a:sym typeface="Symbol" pitchFamily="18" charset="2"/>
              </a:rPr>
              <a:t>       =   </a:t>
            </a:r>
            <a:r>
              <a:rPr lang="en-US" sz="2800" u="sng">
                <a:sym typeface="Symbol" pitchFamily="18" charset="2"/>
              </a:rPr>
              <a:t>.5</a:t>
            </a:r>
            <a:r>
              <a:rPr lang="en-US" sz="2800">
                <a:sym typeface="Symbol" pitchFamily="18" charset="2"/>
              </a:rPr>
              <a:t>  +     </a:t>
            </a:r>
            <a:r>
              <a:rPr lang="en-US" sz="2800" u="sng">
                <a:sym typeface="Symbol" pitchFamily="18" charset="2"/>
              </a:rPr>
              <a:t>.1</a:t>
            </a:r>
            <a:r>
              <a:rPr lang="en-US" sz="2800">
                <a:sym typeface="Symbol" pitchFamily="18" charset="2"/>
              </a:rPr>
              <a:t> </a:t>
            </a:r>
            <a:endParaRPr lang="en-US" sz="2800" u="sng">
              <a:sym typeface="Symbol" pitchFamily="18" charset="2"/>
            </a:endParaRPr>
          </a:p>
          <a:p>
            <a:pPr lvl="1"/>
            <a:r>
              <a:rPr lang="en-US" sz="2800"/>
              <a:t>322.83</a:t>
            </a:r>
            <a:r>
              <a:rPr lang="en-US" sz="2800">
                <a:sym typeface="Symbol" pitchFamily="18" charset="2"/>
              </a:rPr>
              <a:t>       21.1      15.3 </a:t>
            </a:r>
          </a:p>
          <a:p>
            <a:r>
              <a:rPr lang="en-US" sz="2800">
                <a:sym typeface="Symbol" pitchFamily="18" charset="2"/>
              </a:rPr>
              <a:t>y = 9.76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≈ 9.8 (2 SF?) </a:t>
            </a:r>
          </a:p>
          <a:p>
            <a:r>
              <a:rPr lang="en-US" sz="2800">
                <a:sym typeface="Symbol" pitchFamily="18" charset="2"/>
              </a:rPr>
              <a:t>322.8 </a:t>
            </a:r>
            <a:r>
              <a:rPr lang="en-US" sz="2800" u="sng">
                <a:sym typeface="Symbol" pitchFamily="18" charset="2"/>
              </a:rPr>
              <a:t>+</a:t>
            </a:r>
            <a:r>
              <a:rPr lang="en-US" sz="2800">
                <a:sym typeface="Symbol" pitchFamily="18" charset="2"/>
              </a:rPr>
              <a:t> 9.8 cm</a:t>
            </a:r>
            <a:r>
              <a:rPr lang="en-US" sz="2800" baseline="30000">
                <a:sym typeface="Symbol" pitchFamily="18" charset="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0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0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0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0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0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03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03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utoUpdateAnimBg="0"/>
      <p:bldP spid="10035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266825" y="1905000"/>
            <a:ext cx="685165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Whiteboards</a:t>
            </a:r>
          </a:p>
          <a:p>
            <a:pPr algn="ctr"/>
            <a:r>
              <a:rPr lang="en-US" sz="5400"/>
              <a:t>Uncertainty with x and /</a:t>
            </a:r>
            <a:endParaRPr lang="en-US" sz="5400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074025" cy="2771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uncertainty</a:t>
            </a:r>
          </a:p>
          <a:p>
            <a:pPr algn="ctr"/>
            <a:endParaRPr lang="en-US" sz="4400"/>
          </a:p>
          <a:p>
            <a:pPr algn="ctr"/>
            <a:r>
              <a:rPr lang="en-US" sz="4400"/>
              <a:t>(45 </a:t>
            </a:r>
            <a:r>
              <a:rPr lang="en-US" sz="4400">
                <a:cs typeface="Times New Roman" pitchFamily="18" charset="0"/>
              </a:rPr>
              <a:t>±</a:t>
            </a:r>
            <a:r>
              <a:rPr lang="en-US" sz="4400"/>
              <a:t> 1)   x   (12 ± 1)    = ??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295400" y="3429000"/>
            <a:ext cx="4956175" cy="1570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12 x 45 = 540</a:t>
            </a:r>
          </a:p>
          <a:p>
            <a:r>
              <a:rPr lang="en-US" sz="3200"/>
              <a:t>uncty = 540(1/45+1/12) = 57</a:t>
            </a:r>
            <a:endParaRPr lang="en-US" sz="3200">
              <a:cs typeface="Times New Roman" pitchFamily="18" charset="0"/>
            </a:endParaRPr>
          </a:p>
          <a:p>
            <a:r>
              <a:rPr lang="en-US" sz="3200"/>
              <a:t>540. </a:t>
            </a:r>
            <a:r>
              <a:rPr lang="en-US"/>
              <a:t>±</a:t>
            </a:r>
            <a:r>
              <a:rPr lang="en-US" sz="3200"/>
              <a:t> 57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" y="6523038"/>
            <a:ext cx="865188" cy="307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540. ± 57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074025" cy="2771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uncertainty</a:t>
            </a:r>
          </a:p>
          <a:p>
            <a:pPr algn="ctr"/>
            <a:endParaRPr lang="en-US" sz="4400"/>
          </a:p>
          <a:p>
            <a:pPr algn="ctr"/>
            <a:r>
              <a:rPr lang="en-US" sz="4400"/>
              <a:t>(30.0 ± .7)   </a:t>
            </a:r>
            <a:r>
              <a:rPr lang="en-US" sz="4400">
                <a:sym typeface="Symbol" pitchFamily="18" charset="2"/>
              </a:rPr>
              <a:t></a:t>
            </a:r>
            <a:r>
              <a:rPr lang="en-US" sz="4400"/>
              <a:t>   (1.2 ± .1)    = ??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295400" y="3429000"/>
            <a:ext cx="5983288" cy="1570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30/1.2 = 25</a:t>
            </a:r>
          </a:p>
          <a:p>
            <a:r>
              <a:rPr lang="en-US" sz="3200"/>
              <a:t>uncty = 25(.7/30+.1/1.2) = 2.66666</a:t>
            </a:r>
          </a:p>
          <a:p>
            <a:r>
              <a:rPr lang="en-US" sz="3200"/>
              <a:t>25.0 </a:t>
            </a:r>
            <a:r>
              <a:rPr lang="en-US"/>
              <a:t>±</a:t>
            </a:r>
            <a:r>
              <a:rPr lang="en-US" sz="3200"/>
              <a:t> 2.7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4800" y="6523038"/>
            <a:ext cx="91082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/>
              <a:t>25.0 </a:t>
            </a:r>
            <a:r>
              <a:rPr lang="en-US" sz="1400" dirty="0"/>
              <a:t>± 2.7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0"/>
            <a:ext cx="41306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 dirty="0"/>
              <a:t>Rule for </a:t>
            </a:r>
            <a:r>
              <a:rPr lang="en-US" sz="4400" b="1" u="sng" dirty="0" smtClean="0"/>
              <a:t>powers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28600" y="1044575"/>
            <a:ext cx="8686800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 dirty="0"/>
          </a:p>
          <a:p>
            <a:pPr lvl="1"/>
            <a:r>
              <a:rPr lang="en-US" sz="3600" dirty="0"/>
              <a:t>If y = </a:t>
            </a:r>
            <a:r>
              <a:rPr lang="en-US" sz="3600" dirty="0" smtClean="0"/>
              <a:t>a</a:t>
            </a:r>
            <a:r>
              <a:rPr lang="en-US" sz="3600" baseline="30000" dirty="0" smtClean="0"/>
              <a:t>n</a:t>
            </a:r>
          </a:p>
          <a:p>
            <a:pPr lvl="1"/>
            <a:endParaRPr lang="en-US" sz="3600" dirty="0" smtClean="0">
              <a:sym typeface="Symbol" pitchFamily="18" charset="2"/>
            </a:endParaRPr>
          </a:p>
          <a:p>
            <a:pPr lvl="1"/>
            <a:r>
              <a:rPr lang="en-US" sz="3600" dirty="0" smtClean="0">
                <a:sym typeface="Symbol" pitchFamily="18" charset="2"/>
              </a:rPr>
              <a:t>then</a:t>
            </a:r>
            <a:endParaRPr lang="en-US" sz="3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6400" y="2667000"/>
          <a:ext cx="2968064" cy="1739900"/>
        </p:xfrm>
        <a:graphic>
          <a:graphicData uri="http://schemas.openxmlformats.org/presentationml/2006/ole">
            <p:oleObj spid="_x0000_s30722" name="Equation" r:id="rId3" imgW="7365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0"/>
            <a:ext cx="41306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 dirty="0"/>
              <a:t>Rule for </a:t>
            </a:r>
            <a:r>
              <a:rPr lang="en-US" sz="4400" b="1" u="sng" dirty="0" smtClean="0"/>
              <a:t>powers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28600" y="1044575"/>
            <a:ext cx="86868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600" dirty="0" smtClean="0"/>
              <a:t>If </a:t>
            </a:r>
            <a:r>
              <a:rPr lang="en-US" sz="3600" dirty="0"/>
              <a:t>y = </a:t>
            </a:r>
            <a:r>
              <a:rPr lang="en-US" sz="3600" dirty="0" smtClean="0"/>
              <a:t>a</a:t>
            </a:r>
            <a:r>
              <a:rPr lang="en-US" sz="3600" baseline="30000" dirty="0" smtClean="0"/>
              <a:t>n</a:t>
            </a:r>
          </a:p>
          <a:p>
            <a:pPr lvl="1"/>
            <a:r>
              <a:rPr lang="en-US" sz="3600" dirty="0" smtClean="0">
                <a:sym typeface="Symbol" pitchFamily="18" charset="2"/>
              </a:rPr>
              <a:t>then</a:t>
            </a:r>
            <a:endParaRPr lang="en-US" sz="3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6400" y="1600200"/>
          <a:ext cx="2590800" cy="1518745"/>
        </p:xfrm>
        <a:graphic>
          <a:graphicData uri="http://schemas.openxmlformats.org/presentationml/2006/ole">
            <p:oleObj spid="_x0000_s31746" name="Equation" r:id="rId3" imgW="736560" imgH="431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34290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cube measures 2.52 ± .05 cm on a side.  What is its volume in cc?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0" y="6396335"/>
            <a:ext cx="1933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16.00 ± .95 cc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57069" y="1905000"/>
            <a:ext cx="7071168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 dirty="0"/>
              <a:t>Whiteboards</a:t>
            </a:r>
          </a:p>
          <a:p>
            <a:pPr algn="ctr"/>
            <a:r>
              <a:rPr lang="en-US" sz="5400" dirty="0"/>
              <a:t>Uncertainty </a:t>
            </a:r>
            <a:r>
              <a:rPr lang="en-US" sz="5400" dirty="0" smtClean="0"/>
              <a:t>with Powers</a:t>
            </a:r>
            <a:endParaRPr lang="en-US" sz="5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0" y="0"/>
            <a:ext cx="2589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Concept 0</a:t>
            </a:r>
            <a:endParaRPr lang="en-US" sz="3200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8686800" cy="1739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Consider: 5 </a:t>
            </a:r>
            <a:r>
              <a:rPr lang="en-US" sz="3600">
                <a:cs typeface="Times New Roman" pitchFamily="18" charset="0"/>
              </a:rPr>
              <a:t>± 2 m  </a:t>
            </a:r>
          </a:p>
          <a:p>
            <a:pPr lvl="1">
              <a:buFontTx/>
              <a:buChar char="•"/>
            </a:pPr>
            <a:r>
              <a:rPr lang="en-US" sz="3600">
                <a:cs typeface="Times New Roman" pitchFamily="18" charset="0"/>
              </a:rPr>
              <a:t>The (absolute) uncertainty is 2</a:t>
            </a:r>
          </a:p>
          <a:p>
            <a:pPr lvl="1">
              <a:buFontTx/>
              <a:buChar char="•"/>
            </a:pPr>
            <a:r>
              <a:rPr lang="en-US" sz="3600">
                <a:cs typeface="Times New Roman" pitchFamily="18" charset="0"/>
              </a:rPr>
              <a:t>The fractional uncertainty is 2/5 (or 40%)</a:t>
            </a:r>
            <a:endParaRPr lang="en-US" sz="3600" u="sng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 autoUpdateAnimBg="0"/>
      <p:bldP spid="9523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074025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Express the answer with the correct uncertainty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(8.1 </a:t>
            </a:r>
            <a:r>
              <a:rPr lang="en-US" sz="4400" dirty="0">
                <a:cs typeface="Times New Roman" pitchFamily="18" charset="0"/>
              </a:rPr>
              <a:t>±</a:t>
            </a:r>
            <a:r>
              <a:rPr lang="en-US" sz="4400" dirty="0"/>
              <a:t> </a:t>
            </a:r>
            <a:r>
              <a:rPr lang="en-US" sz="4400" dirty="0" smtClean="0"/>
              <a:t>1.0)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   </a:t>
            </a:r>
            <a:r>
              <a:rPr lang="en-US" sz="4400" dirty="0"/>
              <a:t>= ??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295400" y="3429000"/>
            <a:ext cx="5125121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/>
              <a:t>8.1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= 65.61</a:t>
            </a:r>
            <a:endParaRPr lang="en-US" sz="3200" dirty="0"/>
          </a:p>
          <a:p>
            <a:r>
              <a:rPr lang="en-US" sz="3200" dirty="0" err="1"/>
              <a:t>uncty</a:t>
            </a:r>
            <a:r>
              <a:rPr lang="en-US" sz="3200" dirty="0"/>
              <a:t> = </a:t>
            </a:r>
            <a:r>
              <a:rPr lang="en-US" sz="3200" dirty="0" smtClean="0"/>
              <a:t>65.61(2*1/8.1) </a:t>
            </a:r>
            <a:r>
              <a:rPr lang="en-US" sz="3200" dirty="0"/>
              <a:t>= </a:t>
            </a:r>
            <a:r>
              <a:rPr lang="en-US" sz="3200" dirty="0" smtClean="0"/>
              <a:t>16.2</a:t>
            </a:r>
            <a:endParaRPr lang="en-US" sz="3200" dirty="0">
              <a:cs typeface="Times New Roman" pitchFamily="18" charset="0"/>
            </a:endParaRPr>
          </a:p>
          <a:p>
            <a:r>
              <a:rPr lang="en-US" sz="3200" dirty="0" smtClean="0"/>
              <a:t>66</a:t>
            </a:r>
            <a:r>
              <a:rPr lang="en-US" sz="3200" dirty="0" smtClean="0">
                <a:cs typeface="Times New Roman" pitchFamily="18" charset="0"/>
              </a:rPr>
              <a:t> ± 16</a:t>
            </a:r>
            <a:endParaRPr lang="en-US" sz="3200" dirty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" y="6523038"/>
            <a:ext cx="89159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/>
              <a:t>66 </a:t>
            </a:r>
            <a:r>
              <a:rPr lang="en-US" sz="1400" smtClean="0"/>
              <a:t>± 16??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074025" cy="24082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Express the answer with the correct uncertainty</a:t>
            </a:r>
          </a:p>
          <a:p>
            <a:pPr algn="ctr"/>
            <a:endParaRPr lang="en-US" sz="2800"/>
          </a:p>
          <a:p>
            <a:pPr algn="ctr"/>
            <a:r>
              <a:rPr lang="en-US" sz="3200"/>
              <a:t>A circle has a radius of 4.5 </a:t>
            </a:r>
            <a:r>
              <a:rPr lang="en-US" sz="3200" u="sng"/>
              <a:t>+</a:t>
            </a:r>
            <a:r>
              <a:rPr lang="en-US" sz="3200"/>
              <a:t> .1 cm.  What is its area?</a:t>
            </a:r>
          </a:p>
          <a:p>
            <a:pPr algn="ctr"/>
            <a:r>
              <a:rPr lang="en-US" sz="3200"/>
              <a:t>Area = </a:t>
            </a:r>
            <a:r>
              <a:rPr lang="en-US" sz="3200">
                <a:sym typeface="Symbol" pitchFamily="18" charset="2"/>
              </a:rPr>
              <a:t>r</a:t>
            </a:r>
            <a:r>
              <a:rPr lang="en-US" sz="3200" baseline="30000">
                <a:sym typeface="Symbol" pitchFamily="18" charset="2"/>
              </a:rPr>
              <a:t>2</a:t>
            </a:r>
            <a:r>
              <a:rPr lang="en-US" sz="3200">
                <a:sym typeface="Symbol" pitchFamily="18" charset="2"/>
              </a:rPr>
              <a:t> =</a:t>
            </a:r>
            <a:r>
              <a:rPr lang="en-US" sz="3200" baseline="30000">
                <a:sym typeface="Symbol" pitchFamily="18" charset="2"/>
              </a:rPr>
              <a:t> </a:t>
            </a:r>
            <a:r>
              <a:rPr lang="en-US" sz="3200">
                <a:sym typeface="Symbol" pitchFamily="18" charset="2"/>
              </a:rPr>
              <a:t> x r x r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1295400" y="3421063"/>
            <a:ext cx="6392863" cy="20621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r</a:t>
            </a:r>
            <a:r>
              <a:rPr lang="en-US" sz="3200" baseline="30000">
                <a:sym typeface="Symbol" pitchFamily="18" charset="2"/>
              </a:rPr>
              <a:t>2 </a:t>
            </a:r>
            <a:r>
              <a:rPr lang="en-US" sz="3200">
                <a:sym typeface="Symbol" pitchFamily="18" charset="2"/>
              </a:rPr>
              <a:t>= 4.5</a:t>
            </a:r>
            <a:r>
              <a:rPr lang="en-US" sz="3200" baseline="30000">
                <a:sym typeface="Symbol" pitchFamily="18" charset="2"/>
              </a:rPr>
              <a:t>2</a:t>
            </a:r>
            <a:r>
              <a:rPr lang="en-US" sz="3200">
                <a:sym typeface="Symbol" pitchFamily="18" charset="2"/>
              </a:rPr>
              <a:t> = 63.6173 </a:t>
            </a:r>
            <a:endParaRPr lang="en-US" sz="3200"/>
          </a:p>
          <a:p>
            <a:r>
              <a:rPr lang="en-US" sz="3200"/>
              <a:t>uncty = </a:t>
            </a:r>
            <a:r>
              <a:rPr lang="en-US" sz="3200">
                <a:sym typeface="Symbol" pitchFamily="18" charset="2"/>
              </a:rPr>
              <a:t>63.6173</a:t>
            </a:r>
            <a:r>
              <a:rPr lang="en-US" sz="3200"/>
              <a:t>(.1/4.5+.1/4.5) = 2.83</a:t>
            </a:r>
          </a:p>
          <a:p>
            <a:endParaRPr lang="en-US" sz="3200"/>
          </a:p>
          <a:p>
            <a:r>
              <a:rPr lang="en-US" sz="3200"/>
              <a:t>63.6 </a:t>
            </a:r>
            <a:r>
              <a:rPr lang="en-US" sz="3200" u="sng"/>
              <a:t>+</a:t>
            </a:r>
            <a:r>
              <a:rPr lang="en-US" sz="3200"/>
              <a:t> 2.8 cm</a:t>
            </a:r>
            <a:r>
              <a:rPr lang="en-US" sz="3200" baseline="30000"/>
              <a:t>2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04800" y="6523038"/>
            <a:ext cx="1238250" cy="307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63.6 </a:t>
            </a:r>
            <a:r>
              <a:rPr lang="en-US" sz="1400" u="sng"/>
              <a:t>+</a:t>
            </a:r>
            <a:r>
              <a:rPr lang="en-US" sz="1400"/>
              <a:t> 2.8 cm</a:t>
            </a:r>
            <a:r>
              <a:rPr lang="en-US" sz="1400" baseline="30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074025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Express the answer with the correct uncertainty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                                              </a:t>
            </a:r>
            <a:r>
              <a:rPr lang="en-US" sz="4400" dirty="0"/>
              <a:t>= ??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295400" y="3429000"/>
            <a:ext cx="5022529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/>
              <a:t>√(25.0) = 5.00</a:t>
            </a:r>
          </a:p>
          <a:p>
            <a:r>
              <a:rPr lang="en-US" sz="3200" dirty="0" err="1" smtClean="0"/>
              <a:t>uncty</a:t>
            </a:r>
            <a:r>
              <a:rPr lang="en-US" sz="3200" dirty="0" smtClean="0"/>
              <a:t> = 5.00*(.5*.2/25) = .02</a:t>
            </a:r>
            <a:endParaRPr lang="en-US" sz="3200" dirty="0"/>
          </a:p>
          <a:p>
            <a:r>
              <a:rPr lang="en-US" sz="3200" dirty="0" smtClean="0"/>
              <a:t>5.000 </a:t>
            </a:r>
            <a:r>
              <a:rPr lang="en-US" dirty="0"/>
              <a:t>±</a:t>
            </a:r>
            <a:r>
              <a:rPr lang="en-US" sz="3200" dirty="0"/>
              <a:t> </a:t>
            </a:r>
            <a:r>
              <a:rPr lang="en-US" sz="3200" dirty="0" smtClean="0"/>
              <a:t>.020</a:t>
            </a:r>
            <a:endParaRPr lang="en-US" sz="3200" dirty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4800" y="6523038"/>
            <a:ext cx="109036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/>
              <a:t>5.000 ± .020</a:t>
            </a:r>
            <a:endParaRPr lang="en-US" sz="1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00400" y="2133600"/>
          <a:ext cx="3122083" cy="952500"/>
        </p:xfrm>
        <a:graphic>
          <a:graphicData uri="http://schemas.openxmlformats.org/presentationml/2006/ole">
            <p:oleObj spid="_x0000_s32770" name="Equation" r:id="rId3" imgW="749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0"/>
            <a:ext cx="8297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Rule for addition and subtraction</a:t>
            </a:r>
            <a:r>
              <a:rPr lang="en-US" sz="3200"/>
              <a:t> 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8686800" cy="2898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The uncertainty of a sum or difference is always the </a:t>
            </a:r>
            <a:r>
              <a:rPr lang="en-US" sz="4000" b="1" dirty="0"/>
              <a:t>sum</a:t>
            </a:r>
            <a:r>
              <a:rPr lang="en-US" sz="3600" dirty="0"/>
              <a:t> of the </a:t>
            </a:r>
            <a:r>
              <a:rPr lang="en-US" sz="3600" dirty="0" smtClean="0"/>
              <a:t>absolute uncertainties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>
                <a:sym typeface="Symbol" pitchFamily="18" charset="2"/>
              </a:rPr>
              <a:t>If  y = a </a:t>
            </a:r>
            <a:r>
              <a:rPr lang="en-US" sz="3600" u="sng" dirty="0">
                <a:sym typeface="Symbol" pitchFamily="18" charset="2"/>
              </a:rPr>
              <a:t>+</a:t>
            </a:r>
            <a:r>
              <a:rPr lang="en-US" sz="3600" dirty="0">
                <a:sym typeface="Symbol" pitchFamily="18" charset="2"/>
              </a:rPr>
              <a:t> b then </a:t>
            </a:r>
            <a:r>
              <a:rPr lang="en-US" sz="3600" dirty="0"/>
              <a:t>y = </a:t>
            </a:r>
            <a:r>
              <a:rPr lang="en-US" sz="3600" dirty="0">
                <a:sym typeface="Symbol" pitchFamily="18" charset="2"/>
              </a:rPr>
              <a:t></a:t>
            </a:r>
            <a:r>
              <a:rPr lang="en-US" sz="3600" dirty="0"/>
              <a:t>a + </a:t>
            </a:r>
            <a:r>
              <a:rPr lang="en-US" sz="3600" dirty="0">
                <a:sym typeface="Symbol" pitchFamily="18" charset="2"/>
              </a:rPr>
              <a:t></a:t>
            </a:r>
            <a:r>
              <a:rPr lang="en-US" sz="3600" dirty="0"/>
              <a:t>b</a:t>
            </a:r>
          </a:p>
          <a:p>
            <a:r>
              <a:rPr lang="en-US" sz="3600" dirty="0">
                <a:sym typeface="Symbol" pitchFamily="18" charset="2"/>
              </a:rPr>
              <a:t> - uncertainty in </a:t>
            </a:r>
            <a:endParaRPr lang="en-US" sz="3600" u="sng" dirty="0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381000" y="3962400"/>
            <a:ext cx="2284413" cy="2105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   (2.3 </a:t>
            </a:r>
            <a:r>
              <a:rPr lang="en-US"/>
              <a:t>±</a:t>
            </a:r>
            <a:r>
              <a:rPr lang="en-US" sz="3600"/>
              <a:t> .1)</a:t>
            </a:r>
          </a:p>
          <a:p>
            <a:r>
              <a:rPr lang="en-US" sz="3600" u="sng"/>
              <a:t>+ (3.6 </a:t>
            </a:r>
            <a:r>
              <a:rPr lang="en-US" u="sng"/>
              <a:t>±</a:t>
            </a:r>
            <a:r>
              <a:rPr lang="en-US" sz="3600" u="sng"/>
              <a:t> .3)</a:t>
            </a:r>
            <a:r>
              <a:rPr lang="en-US" sz="3600"/>
              <a:t> </a:t>
            </a:r>
          </a:p>
          <a:p>
            <a:r>
              <a:rPr lang="en-US" sz="3600"/>
              <a:t>  </a:t>
            </a:r>
            <a:r>
              <a:rPr lang="en-US" sz="2800"/>
              <a:t>  </a:t>
            </a:r>
            <a:r>
              <a:rPr lang="en-US" sz="3600"/>
              <a:t> 5.9 </a:t>
            </a:r>
            <a:r>
              <a:rPr lang="en-US"/>
              <a:t>±</a:t>
            </a:r>
            <a:r>
              <a:rPr lang="en-US" sz="3600"/>
              <a:t> .4</a:t>
            </a:r>
          </a:p>
          <a:p>
            <a:endParaRPr lang="en-US"/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4191000" y="4343400"/>
            <a:ext cx="2065338" cy="2105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  (7.6 </a:t>
            </a:r>
            <a:r>
              <a:rPr lang="en-US"/>
              <a:t>±</a:t>
            </a:r>
            <a:r>
              <a:rPr lang="en-US" sz="3600"/>
              <a:t> .4)</a:t>
            </a:r>
          </a:p>
          <a:p>
            <a:r>
              <a:rPr lang="en-US" sz="3600" u="sng"/>
              <a:t>- (2.5 </a:t>
            </a:r>
            <a:r>
              <a:rPr lang="en-US" u="sng"/>
              <a:t>±</a:t>
            </a:r>
            <a:r>
              <a:rPr lang="en-US" sz="3600" u="sng"/>
              <a:t> .3)</a:t>
            </a:r>
          </a:p>
          <a:p>
            <a:r>
              <a:rPr lang="en-US" sz="3600"/>
              <a:t> </a:t>
            </a:r>
            <a:r>
              <a:rPr lang="en-US" sz="2800"/>
              <a:t>  </a:t>
            </a:r>
            <a:r>
              <a:rPr lang="en-US" sz="3600"/>
              <a:t> 5.1 </a:t>
            </a:r>
            <a:r>
              <a:rPr lang="en-US"/>
              <a:t>±</a:t>
            </a:r>
            <a:r>
              <a:rPr lang="en-US" sz="3600"/>
              <a:t> .7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build="p" autoUpdateAnimBg="0"/>
      <p:bldP spid="108549" grpId="0" build="p" autoUpdateAnimBg="0"/>
      <p:bldP spid="108550" grpId="0" autoUpdateAnimBg="0"/>
      <p:bldP spid="1085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225550" y="1905000"/>
            <a:ext cx="693420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Whiteboards</a:t>
            </a:r>
          </a:p>
          <a:p>
            <a:pPr algn="ctr"/>
            <a:r>
              <a:rPr lang="en-US" sz="5400"/>
              <a:t>Uncertainty with + and -</a:t>
            </a:r>
            <a:endParaRPr lang="en-US" sz="5400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074025" cy="28336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uncertainty</a:t>
            </a:r>
          </a:p>
          <a:p>
            <a:pPr algn="ctr"/>
            <a:endParaRPr lang="en-US" sz="4400"/>
          </a:p>
          <a:p>
            <a:pPr algn="ctr"/>
            <a:r>
              <a:rPr lang="en-US" sz="4800"/>
              <a:t>(45 ± 3)   +   (12 ± 2)    = ??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971800" y="3886200"/>
            <a:ext cx="1738313" cy="8239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57 ± 5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04800" y="6523038"/>
            <a:ext cx="636588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57 ±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074025" cy="28336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uncertainty</a:t>
            </a:r>
          </a:p>
          <a:p>
            <a:pPr algn="ctr"/>
            <a:endParaRPr lang="en-US" sz="4400"/>
          </a:p>
          <a:p>
            <a:pPr algn="ctr"/>
            <a:r>
              <a:rPr lang="en-US" sz="4800"/>
              <a:t>(12.1 ± .3)   -   (4.5 ± .6)    = ??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971800" y="3886200"/>
            <a:ext cx="2043113" cy="8239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7.6 ± .9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6497638"/>
            <a:ext cx="73977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7.6 </a:t>
            </a:r>
            <a:r>
              <a:rPr lang="en-US" sz="1600"/>
              <a:t>±</a:t>
            </a:r>
            <a:r>
              <a:rPr lang="en-US" sz="1400"/>
              <a:t> .9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074025" cy="28336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uncertainty</a:t>
            </a:r>
          </a:p>
          <a:p>
            <a:pPr algn="ctr"/>
            <a:endParaRPr lang="en-US" sz="4400"/>
          </a:p>
          <a:p>
            <a:pPr algn="ctr"/>
            <a:r>
              <a:rPr lang="en-US" sz="4800"/>
              <a:t>(11 ± 3)   -   (7 ± 2)    = ??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2971800" y="3886200"/>
            <a:ext cx="4024313" cy="8239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4 ± 5   Ummm?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4800" y="6497638"/>
            <a:ext cx="72707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??????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0"/>
            <a:ext cx="8796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Rule for multiplication and division</a:t>
            </a:r>
            <a:r>
              <a:rPr lang="en-US" sz="3200"/>
              <a:t> 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228600" y="1044575"/>
            <a:ext cx="8686800" cy="4486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The fractional uncertainty of a product or quotient is the sum of the fractional uncertainty of the operands: (??)</a:t>
            </a:r>
          </a:p>
          <a:p>
            <a:endParaRPr lang="en-US" sz="3600"/>
          </a:p>
          <a:p>
            <a:r>
              <a:rPr lang="en-US" sz="3600"/>
              <a:t>Example - </a:t>
            </a:r>
          </a:p>
          <a:p>
            <a:r>
              <a:rPr lang="en-US" sz="3600"/>
              <a:t>    (5     ± 10%)</a:t>
            </a:r>
          </a:p>
          <a:p>
            <a:r>
              <a:rPr lang="en-US" sz="3600" u="sng"/>
              <a:t>x  (20   ± 15%)</a:t>
            </a:r>
            <a:endParaRPr lang="en-US" sz="3600"/>
          </a:p>
          <a:p>
            <a:r>
              <a:rPr lang="en-US" sz="3600"/>
              <a:t>    (100 ± 25%)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 autoUpdateAnimBg="0"/>
      <p:bldP spid="8192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95363" y="1978025"/>
            <a:ext cx="7396162" cy="1555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</a:t>
            </a:r>
          </a:p>
          <a:p>
            <a:pPr algn="ctr"/>
            <a:r>
              <a:rPr lang="en-US" sz="4800"/>
              <a:t>Uncertainty with x and / in %</a:t>
            </a:r>
            <a:endParaRPr lang="en-US" sz="4800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</TotalTime>
  <Words>746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181</cp:revision>
  <dcterms:created xsi:type="dcterms:W3CDTF">2001-03-01T17:38:38Z</dcterms:created>
  <dcterms:modified xsi:type="dcterms:W3CDTF">2016-09-09T22:45:58Z</dcterms:modified>
</cp:coreProperties>
</file>